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handoutMasterIdLst>
    <p:handoutMasterId r:id="rId22"/>
  </p:handoutMasterIdLst>
  <p:sldIdLst>
    <p:sldId id="256" r:id="rId2"/>
    <p:sldId id="257" r:id="rId3"/>
    <p:sldId id="258" r:id="rId4"/>
    <p:sldId id="260" r:id="rId5"/>
    <p:sldId id="261" r:id="rId6"/>
    <p:sldId id="263" r:id="rId7"/>
    <p:sldId id="264" r:id="rId8"/>
    <p:sldId id="265" r:id="rId9"/>
    <p:sldId id="277" r:id="rId10"/>
    <p:sldId id="278" r:id="rId11"/>
    <p:sldId id="279" r:id="rId12"/>
    <p:sldId id="266" r:id="rId13"/>
    <p:sldId id="267" r:id="rId14"/>
    <p:sldId id="269" r:id="rId15"/>
    <p:sldId id="275" r:id="rId16"/>
    <p:sldId id="276" r:id="rId17"/>
    <p:sldId id="281" r:id="rId18"/>
    <p:sldId id="282" r:id="rId19"/>
    <p:sldId id="283" r:id="rId20"/>
    <p:sldId id="284" r:id="rId21"/>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3" d="100"/>
          <a:sy n="63" d="100"/>
        </p:scale>
        <p:origin x="-138"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31639" y="1"/>
            <a:ext cx="4002299" cy="351737"/>
          </a:xfrm>
          <a:prstGeom prst="rect">
            <a:avLst/>
          </a:prstGeom>
        </p:spPr>
        <p:txBody>
          <a:bodyPr vert="horz" lIns="91440" tIns="45720" rIns="91440" bIns="45720" rtlCol="0"/>
          <a:lstStyle>
            <a:lvl1pPr algn="r">
              <a:defRPr sz="1200"/>
            </a:lvl1pPr>
          </a:lstStyle>
          <a:p>
            <a:fld id="{CB65B112-0BEC-4A86-B706-B98E3224DF06}" type="datetimeFigureOut">
              <a:rPr lang="en-US" smtClean="0"/>
              <a:t>2/2/2016</a:t>
            </a:fld>
            <a:endParaRPr lang="en-US"/>
          </a:p>
        </p:txBody>
      </p:sp>
      <p:sp>
        <p:nvSpPr>
          <p:cNvPr id="4" name="Footer Placeholder 3"/>
          <p:cNvSpPr>
            <a:spLocks noGrp="1"/>
          </p:cNvSpPr>
          <p:nvPr>
            <p:ph type="ftr" sz="quarter" idx="2"/>
          </p:nvPr>
        </p:nvSpPr>
        <p:spPr>
          <a:xfrm>
            <a:off x="0" y="6658664"/>
            <a:ext cx="4002299" cy="35173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1440" tIns="45720" rIns="91440" bIns="45720" rtlCol="0" anchor="b"/>
          <a:lstStyle>
            <a:lvl1pPr algn="r">
              <a:defRPr sz="1200"/>
            </a:lvl1pPr>
          </a:lstStyle>
          <a:p>
            <a:fld id="{44FD0C61-4CF1-4A51-9381-8245BCE29611}" type="slidenum">
              <a:rPr lang="en-US" smtClean="0"/>
              <a:t>‹#›</a:t>
            </a:fld>
            <a:endParaRPr lang="en-US"/>
          </a:p>
        </p:txBody>
      </p:sp>
    </p:spTree>
    <p:extLst>
      <p:ext uri="{BB962C8B-B14F-4D97-AF65-F5344CB8AC3E}">
        <p14:creationId xmlns:p14="http://schemas.microsoft.com/office/powerpoint/2010/main" val="20344695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6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3865654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64299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5910" y="286603"/>
            <a:ext cx="11354938" cy="1450757"/>
          </a:xfrm>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a:xfrm>
            <a:off x="545910" y="1856096"/>
            <a:ext cx="11354938" cy="4295656"/>
          </a:xfrm>
        </p:spPr>
        <p:txBody>
          <a:bodyPr>
            <a:normAutofit/>
          </a:bodyPr>
          <a:lstStyle>
            <a:lvl1pPr>
              <a:defRPr sz="2800" b="1"/>
            </a:lvl1pPr>
            <a:lvl2pPr>
              <a:defRPr sz="2400"/>
            </a:lvl2pPr>
            <a:lvl3pPr>
              <a:defRPr sz="1800" i="1"/>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CB24EF0-3A48-4EF5-AB51-B1BB2329BEF6}"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85447"/>
            <a:ext cx="482220" cy="431156"/>
          </a:xfrm>
          <a:prstGeom prst="rect">
            <a:avLst/>
          </a:prstGeom>
        </p:spPr>
      </p:pic>
    </p:spTree>
    <p:extLst>
      <p:ext uri="{BB962C8B-B14F-4D97-AF65-F5344CB8AC3E}">
        <p14:creationId xmlns:p14="http://schemas.microsoft.com/office/powerpoint/2010/main" val="310380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B24EF0-3A48-4EF5-AB51-B1BB2329BEF6}" type="datetimeFigureOut">
              <a:rPr lang="en-US" smtClean="0"/>
              <a:t>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A167B-D982-4AE6-A431-5F5DD00BCF6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53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B24EF0-3A48-4EF5-AB51-B1BB2329BEF6}" type="datetimeFigureOut">
              <a:rPr lang="en-US" smtClean="0"/>
              <a:t>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72282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B24EF0-3A48-4EF5-AB51-B1BB2329BEF6}" type="datetimeFigureOut">
              <a:rPr lang="en-US" smtClean="0"/>
              <a:t>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63058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B24EF0-3A48-4EF5-AB51-B1BB2329BEF6}" type="datetimeFigureOut">
              <a:rPr lang="en-US" smtClean="0"/>
              <a:t>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1439736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24EF0-3A48-4EF5-AB51-B1BB2329BEF6}" type="datetimeFigureOut">
              <a:rPr lang="en-US" smtClean="0"/>
              <a:t>2/2/2016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204177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CB24EF0-3A48-4EF5-AB51-B1BB2329BEF6}" type="datetimeFigureOut">
              <a:rPr lang="en-US" smtClean="0"/>
              <a:t>2/2/2016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CCA167B-D982-4AE6-A431-5F5DD00BCF6E}" type="slidenum">
              <a:rPr lang="en-US" smtClean="0"/>
              <a:t>‹#›</a:t>
            </a:fld>
            <a:endParaRPr lang="en-US"/>
          </a:p>
        </p:txBody>
      </p:sp>
    </p:spTree>
    <p:extLst>
      <p:ext uri="{BB962C8B-B14F-4D97-AF65-F5344CB8AC3E}">
        <p14:creationId xmlns:p14="http://schemas.microsoft.com/office/powerpoint/2010/main" val="1632740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B24EF0-3A48-4EF5-AB51-B1BB2329BEF6}" type="datetimeFigureOut">
              <a:rPr lang="en-US" smtClean="0"/>
              <a:t>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A167B-D982-4AE6-A431-5F5DD00BCF6E}" type="slidenum">
              <a:rPr lang="en-US" smtClean="0"/>
              <a:t>‹#›</a:t>
            </a:fld>
            <a:endParaRPr lang="en-US"/>
          </a:p>
        </p:txBody>
      </p:sp>
    </p:spTree>
    <p:extLst>
      <p:ext uri="{BB962C8B-B14F-4D97-AF65-F5344CB8AC3E}">
        <p14:creationId xmlns:p14="http://schemas.microsoft.com/office/powerpoint/2010/main" val="132970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CB24EF0-3A48-4EF5-AB51-B1BB2329BEF6}" type="datetimeFigureOut">
              <a:rPr lang="en-US" smtClean="0"/>
              <a:t>2/2/2016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CCA167B-D982-4AE6-A431-5F5DD00BCF6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88551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ountainside-medical.com/curasorb-calcium-alginate-dressings.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logster.com/biomaterials/hydrogels/g-6mcte36uk92khhanqonv4a0"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home.exetel.com.au/fanderson/faid/fa16.php"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quickmeme.com/meme/3r5v0j/"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gardenrain.wordpress.com/category/sutures/"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terrierlover.com/staples-compared-to-stitches-in-dog-surgeries/"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basc.org.uk/en/how-to/gundogs/bandaging-part-2.cfm"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dreamstime.com/stock-images-smiling-dog-bandaged-leg-image115324"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justanswer.com/pet-dog/68eo6-dog-cut-ear-roses-steam-no-deep.html"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docakilah.wordpress.com/2011/12/09/the-benefits-of-hydrogen-peroxide-and-its-many-use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chestofbooks.com/food/household/Woman-Encyclopaedia-4/Useful-Hints-For-Dog-Owners.html" TargetMode="External"/><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home.exetel.com.au/fanderson/faid/fa13.php" TargetMode="Externa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hyperlink" Target="http://www.waterjel.com/professional-products/first-aid/sprays/antiseptic-spray-2oz/"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ithfriendship.com/user/athiv/antibiotic-resistance.ph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123rf.com/photo_12667999_vet-wrapping-a-bandage-around-a-chihuahua-s-paw-in-front-of-white-background.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123rf.com/photo_12668014_vet-wrapping-a-bandage-around-an-australian-shepherd-s-paw-in-front-of-white-background.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kahilas.blogspot.com/2011/06/bandaging-injuries-from-head-to-toe.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hortonandconverse.com/Medicalsupplies/wound-care-items/"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ngiologist.com/for-patients/wet-to-dry-dressi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Bandaging</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By C. Kohn</a:t>
            </a:r>
          </a:p>
          <a:p>
            <a:r>
              <a:rPr lang="en-US" dirty="0" smtClean="0"/>
              <a:t>Agricultural Sciences</a:t>
            </a:r>
          </a:p>
          <a:p>
            <a:r>
              <a:rPr lang="en-US" dirty="0" smtClean="0"/>
              <a:t>Waterford, WI</a:t>
            </a:r>
            <a:endParaRPr lang="en-US" dirty="0"/>
          </a:p>
        </p:txBody>
      </p:sp>
    </p:spTree>
    <p:extLst>
      <p:ext uri="{BB962C8B-B14F-4D97-AF65-F5344CB8AC3E}">
        <p14:creationId xmlns:p14="http://schemas.microsoft.com/office/powerpoint/2010/main" val="270854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clrChange>
              <a:clrFrom>
                <a:srgbClr val="FFFFFF"/>
              </a:clrFrom>
              <a:clrTo>
                <a:srgbClr val="FFFFFF">
                  <a:alpha val="0"/>
                </a:srgbClr>
              </a:clrTo>
            </a:clrChange>
          </a:blip>
          <a:srcRect r="8434" b="9713"/>
          <a:stretch/>
        </p:blipFill>
        <p:spPr>
          <a:xfrm>
            <a:off x="8617524" y="3354531"/>
            <a:ext cx="3229968" cy="3184814"/>
          </a:xfrm>
          <a:prstGeom prst="rect">
            <a:avLst/>
          </a:prstGeom>
        </p:spPr>
      </p:pic>
      <p:sp>
        <p:nvSpPr>
          <p:cNvPr id="2" name="Title 1"/>
          <p:cNvSpPr>
            <a:spLocks noGrp="1"/>
          </p:cNvSpPr>
          <p:nvPr>
            <p:ph type="title"/>
          </p:nvPr>
        </p:nvSpPr>
        <p:spPr/>
        <p:txBody>
          <a:bodyPr/>
          <a:lstStyle/>
          <a:p>
            <a:r>
              <a:rPr lang="en-US" dirty="0" smtClean="0"/>
              <a:t>Dressing Types</a:t>
            </a:r>
            <a:endParaRPr lang="en-US" dirty="0"/>
          </a:p>
        </p:txBody>
      </p:sp>
      <p:sp>
        <p:nvSpPr>
          <p:cNvPr id="3" name="Content Placeholder 2"/>
          <p:cNvSpPr>
            <a:spLocks noGrp="1"/>
          </p:cNvSpPr>
          <p:nvPr>
            <p:ph idx="1"/>
          </p:nvPr>
        </p:nvSpPr>
        <p:spPr/>
        <p:txBody>
          <a:bodyPr>
            <a:normAutofit fontScale="70000" lnSpcReduction="20000"/>
          </a:bodyPr>
          <a:lstStyle/>
          <a:p>
            <a:r>
              <a:rPr lang="en-US" u="sng" dirty="0"/>
              <a:t>Foam Dressings</a:t>
            </a:r>
            <a:r>
              <a:rPr lang="en-US" dirty="0"/>
              <a:t>: some dressings have foam padding to protect susceptible wounds. </a:t>
            </a:r>
          </a:p>
          <a:p>
            <a:pPr lvl="0"/>
            <a:endParaRPr lang="en-US" dirty="0" smtClean="0"/>
          </a:p>
          <a:p>
            <a:pPr lvl="0"/>
            <a:r>
              <a:rPr lang="en-US" u="sng" dirty="0" smtClean="0"/>
              <a:t>Chemical-impregnated </a:t>
            </a:r>
            <a:r>
              <a:rPr lang="en-US" u="sng" dirty="0"/>
              <a:t>dressings</a:t>
            </a:r>
            <a:r>
              <a:rPr lang="en-US" dirty="0"/>
              <a:t>: these are primary-layer materials or topical substances that are pre-treated with chemical agents that speed up stages of wound repair. </a:t>
            </a:r>
          </a:p>
          <a:p>
            <a:pPr lvl="1"/>
            <a:r>
              <a:rPr lang="en-US" dirty="0"/>
              <a:t>Examples include </a:t>
            </a:r>
            <a:r>
              <a:rPr lang="en-US" dirty="0" err="1"/>
              <a:t>Betadine</a:t>
            </a:r>
            <a:r>
              <a:rPr lang="en-US" dirty="0"/>
              <a:t> sheets, petroleum jelly, antibiotic ointments, silver, and collagen. </a:t>
            </a:r>
          </a:p>
          <a:p>
            <a:pPr lvl="1"/>
            <a:r>
              <a:rPr lang="en-US" dirty="0"/>
              <a:t>These dressings are usually applied in addition to an absorbent pad or are already present on specially-designed absorbent pads. </a:t>
            </a:r>
          </a:p>
          <a:p>
            <a:pPr lvl="1"/>
            <a:r>
              <a:rPr lang="en-US" dirty="0" smtClean="0"/>
              <a:t>These dressings can be costly and can possibly cause allergic reactions in some pets. </a:t>
            </a:r>
            <a:br>
              <a:rPr lang="en-US" dirty="0" smtClean="0"/>
            </a:br>
            <a:endParaRPr lang="en-US" dirty="0" smtClean="0"/>
          </a:p>
          <a:p>
            <a:pPr lvl="0"/>
            <a:r>
              <a:rPr lang="en-US" u="sng" dirty="0"/>
              <a:t>Alginate Dressings</a:t>
            </a:r>
            <a:r>
              <a:rPr lang="en-US" dirty="0"/>
              <a:t>: these dressings have calcium, calcium- or </a:t>
            </a:r>
            <a:r>
              <a:rPr lang="en-US" dirty="0" smtClean="0"/>
              <a:t>sodium-salts</a:t>
            </a:r>
            <a:r>
              <a:rPr lang="en-US" dirty="0"/>
              <a:t>, </a:t>
            </a:r>
            <a:r>
              <a:rPr lang="en-US" dirty="0" smtClean="0"/>
              <a:t/>
            </a:r>
            <a:br>
              <a:rPr lang="en-US" dirty="0" smtClean="0"/>
            </a:br>
            <a:r>
              <a:rPr lang="en-US" dirty="0" smtClean="0"/>
              <a:t>algae</a:t>
            </a:r>
            <a:r>
              <a:rPr lang="en-US" dirty="0"/>
              <a:t>, or seaweed within the gel dressing. </a:t>
            </a:r>
          </a:p>
          <a:p>
            <a:pPr lvl="1"/>
            <a:r>
              <a:rPr lang="en-US" dirty="0"/>
              <a:t>These work well for wounds with excessive exudate such as ulcers, deep wounds, </a:t>
            </a:r>
            <a:r>
              <a:rPr lang="en-US" dirty="0" smtClean="0"/>
              <a:t/>
            </a:r>
            <a:br>
              <a:rPr lang="en-US" dirty="0" smtClean="0"/>
            </a:br>
            <a:r>
              <a:rPr lang="en-US" dirty="0" smtClean="0"/>
              <a:t>severe </a:t>
            </a:r>
            <a:r>
              <a:rPr lang="en-US" dirty="0"/>
              <a:t>burns, surgical wounds, and heavily-bleeding wounds.</a:t>
            </a:r>
          </a:p>
          <a:p>
            <a:pPr lvl="1"/>
            <a:r>
              <a:rPr lang="en-US" dirty="0"/>
              <a:t>The active ingredients in these dressings support the cellular processes of hemostasis </a:t>
            </a:r>
            <a:r>
              <a:rPr lang="en-US" dirty="0" smtClean="0"/>
              <a:t/>
            </a:r>
            <a:br>
              <a:rPr lang="en-US" dirty="0" smtClean="0"/>
            </a:br>
            <a:r>
              <a:rPr lang="en-US" dirty="0" smtClean="0"/>
              <a:t>and </a:t>
            </a:r>
            <a:r>
              <a:rPr lang="en-US" dirty="0"/>
              <a:t>healing, including increasing the amount of collagen-producing fibroblasts and </a:t>
            </a:r>
            <a:r>
              <a:rPr lang="en-US" dirty="0" smtClean="0"/>
              <a:t/>
            </a:r>
            <a:br>
              <a:rPr lang="en-US" dirty="0" smtClean="0"/>
            </a:br>
            <a:r>
              <a:rPr lang="en-US" dirty="0" smtClean="0"/>
              <a:t>capillary </a:t>
            </a:r>
            <a:r>
              <a:rPr lang="en-US" dirty="0"/>
              <a:t>tissue in the granulation tissue of the wound.</a:t>
            </a:r>
            <a:endParaRPr lang="en-US" dirty="0" smtClean="0"/>
          </a:p>
          <a:p>
            <a:endParaRPr lang="en-US" dirty="0"/>
          </a:p>
        </p:txBody>
      </p:sp>
      <p:sp>
        <p:nvSpPr>
          <p:cNvPr id="5" name="Rectangle 4"/>
          <p:cNvSpPr/>
          <p:nvPr/>
        </p:nvSpPr>
        <p:spPr>
          <a:xfrm>
            <a:off x="8916039" y="6483926"/>
            <a:ext cx="2098651" cy="230832"/>
          </a:xfrm>
          <a:prstGeom prst="rect">
            <a:avLst/>
          </a:prstGeom>
        </p:spPr>
        <p:txBody>
          <a:bodyPr wrap="none">
            <a:spAutoFit/>
          </a:bodyPr>
          <a:lstStyle/>
          <a:p>
            <a:r>
              <a:rPr lang="en-US" sz="900" i="1" dirty="0" smtClean="0">
                <a:hlinkClick r:id="rId3"/>
              </a:rPr>
              <a:t>Source: www.mountainside-medical.com</a:t>
            </a:r>
            <a:endParaRPr lang="en-US" sz="900" i="1" dirty="0"/>
          </a:p>
        </p:txBody>
      </p:sp>
    </p:spTree>
    <p:extLst>
      <p:ext uri="{BB962C8B-B14F-4D97-AF65-F5344CB8AC3E}">
        <p14:creationId xmlns:p14="http://schemas.microsoft.com/office/powerpoint/2010/main" val="3528969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Dressing Types</a:t>
            </a:r>
          </a:p>
        </p:txBody>
      </p:sp>
      <p:sp>
        <p:nvSpPr>
          <p:cNvPr id="3" name="Content Placeholder 2"/>
          <p:cNvSpPr>
            <a:spLocks noGrp="1"/>
          </p:cNvSpPr>
          <p:nvPr>
            <p:ph idx="1"/>
          </p:nvPr>
        </p:nvSpPr>
        <p:spPr/>
        <p:txBody>
          <a:bodyPr>
            <a:normAutofit fontScale="77500" lnSpcReduction="20000"/>
          </a:bodyPr>
          <a:lstStyle/>
          <a:p>
            <a:pPr lvl="0"/>
            <a:r>
              <a:rPr lang="en-US" dirty="0"/>
              <a:t/>
            </a:r>
            <a:br>
              <a:rPr lang="en-US" dirty="0"/>
            </a:br>
            <a:r>
              <a:rPr lang="en-US" u="sng" dirty="0" err="1" smtClean="0"/>
              <a:t>Hydrofiber</a:t>
            </a:r>
            <a:r>
              <a:rPr lang="en-US" u="sng" dirty="0" smtClean="0"/>
              <a:t> </a:t>
            </a:r>
            <a:r>
              <a:rPr lang="en-US" u="sng" dirty="0"/>
              <a:t>dressing</a:t>
            </a:r>
            <a:r>
              <a:rPr lang="en-US" dirty="0"/>
              <a:t>: like alginate dressing, these are a form of hyper-absorptive dressing. </a:t>
            </a:r>
          </a:p>
          <a:p>
            <a:pPr lvl="1"/>
            <a:r>
              <a:rPr lang="en-US" dirty="0"/>
              <a:t>However, these dressings do not affect the cellular hemostatic processes. </a:t>
            </a:r>
          </a:p>
          <a:p>
            <a:pPr lvl="1"/>
            <a:r>
              <a:rPr lang="en-US" dirty="0"/>
              <a:t>Instead, these dressings can swell and expand to absorb more exudate. </a:t>
            </a:r>
            <a:r>
              <a:rPr lang="en-US" dirty="0" smtClean="0"/>
              <a:t/>
            </a:r>
            <a:br>
              <a:rPr lang="en-US" dirty="0" smtClean="0"/>
            </a:br>
            <a:endParaRPr lang="en-US" dirty="0" smtClean="0"/>
          </a:p>
          <a:p>
            <a:pPr lvl="0"/>
            <a:r>
              <a:rPr lang="en-US" u="sng" dirty="0" smtClean="0"/>
              <a:t>Transparent </a:t>
            </a:r>
            <a:r>
              <a:rPr lang="en-US" u="sng" dirty="0"/>
              <a:t>Film Dressing</a:t>
            </a:r>
            <a:r>
              <a:rPr lang="en-US" dirty="0"/>
              <a:t>: these dressings use a thin layer of film to provide an impenetrable barrier to the environment to reduce the likelihood of infection.</a:t>
            </a:r>
          </a:p>
          <a:p>
            <a:pPr lvl="1"/>
            <a:r>
              <a:rPr lang="en-US" dirty="0"/>
              <a:t>They are semi-occlusive (they do allow some oxygen exchange).</a:t>
            </a:r>
          </a:p>
          <a:p>
            <a:pPr lvl="1"/>
            <a:r>
              <a:rPr lang="en-US" dirty="0"/>
              <a:t>These are not recommended for infected wounds but work well for avulsion wounds. </a:t>
            </a:r>
            <a:r>
              <a:rPr lang="en-US" dirty="0" smtClean="0"/>
              <a:t/>
            </a:r>
            <a:br>
              <a:rPr lang="en-US" dirty="0" smtClean="0"/>
            </a:br>
            <a:endParaRPr lang="en-US" dirty="0"/>
          </a:p>
          <a:p>
            <a:pPr lvl="0"/>
            <a:r>
              <a:rPr lang="en-US" u="sng" dirty="0"/>
              <a:t>Hydrogel dressings</a:t>
            </a:r>
            <a:r>
              <a:rPr lang="en-US" dirty="0"/>
              <a:t>: these dressings encourage debridement </a:t>
            </a:r>
            <a:r>
              <a:rPr lang="en-US" dirty="0" smtClean="0"/>
              <a:t>when </a:t>
            </a:r>
            <a:r>
              <a:rPr lang="en-US" dirty="0"/>
              <a:t>large </a:t>
            </a:r>
            <a:r>
              <a:rPr lang="en-US" dirty="0" smtClean="0"/>
              <a:t/>
            </a:r>
            <a:br>
              <a:rPr lang="en-US" dirty="0" smtClean="0"/>
            </a:br>
            <a:r>
              <a:rPr lang="en-US" dirty="0" smtClean="0"/>
              <a:t>amounts </a:t>
            </a:r>
            <a:r>
              <a:rPr lang="en-US" dirty="0"/>
              <a:t>of dead tissue are present. </a:t>
            </a:r>
          </a:p>
          <a:p>
            <a:pPr lvl="1"/>
            <a:r>
              <a:rPr lang="en-US" dirty="0"/>
              <a:t>These dressings are used for wounds with necrosis (dying tissue), </a:t>
            </a:r>
            <a:r>
              <a:rPr lang="en-US" dirty="0" smtClean="0"/>
              <a:t>infection</a:t>
            </a:r>
            <a:r>
              <a:rPr lang="en-US" dirty="0"/>
              <a:t>, moderate </a:t>
            </a:r>
            <a:r>
              <a:rPr lang="en-US" dirty="0" smtClean="0"/>
              <a:t/>
            </a:r>
            <a:br>
              <a:rPr lang="en-US" dirty="0" smtClean="0"/>
            </a:br>
            <a:r>
              <a:rPr lang="en-US" dirty="0" smtClean="0"/>
              <a:t>amounts </a:t>
            </a:r>
            <a:r>
              <a:rPr lang="en-US" dirty="0"/>
              <a:t>of exudate production, and in cases </a:t>
            </a:r>
            <a:r>
              <a:rPr lang="en-US" dirty="0" smtClean="0"/>
              <a:t>where </a:t>
            </a:r>
            <a:r>
              <a:rPr lang="en-US" dirty="0"/>
              <a:t>a moist environment is needed. </a:t>
            </a:r>
          </a:p>
          <a:p>
            <a:pPr lvl="1"/>
            <a:r>
              <a:rPr lang="en-US" dirty="0"/>
              <a:t>These dressings are costly and need to be changed every day. </a:t>
            </a:r>
          </a:p>
          <a:p>
            <a:endParaRPr lang="en-US" dirty="0"/>
          </a:p>
        </p:txBody>
      </p:sp>
      <p:pic>
        <p:nvPicPr>
          <p:cNvPr id="4" name="Picture 3"/>
          <p:cNvPicPr>
            <a:picLocks noChangeAspect="1"/>
          </p:cNvPicPr>
          <p:nvPr/>
        </p:nvPicPr>
        <p:blipFill>
          <a:blip r:embed="rId2"/>
          <a:stretch>
            <a:fillRect/>
          </a:stretch>
        </p:blipFill>
        <p:spPr>
          <a:xfrm>
            <a:off x="9543617" y="3579136"/>
            <a:ext cx="2052638" cy="3014446"/>
          </a:xfrm>
          <a:prstGeom prst="rect">
            <a:avLst/>
          </a:prstGeom>
        </p:spPr>
      </p:pic>
      <p:sp>
        <p:nvSpPr>
          <p:cNvPr id="5" name="Rectangle 4"/>
          <p:cNvSpPr/>
          <p:nvPr/>
        </p:nvSpPr>
        <p:spPr>
          <a:xfrm>
            <a:off x="10228398" y="6627168"/>
            <a:ext cx="1439818" cy="230832"/>
          </a:xfrm>
          <a:prstGeom prst="rect">
            <a:avLst/>
          </a:prstGeom>
        </p:spPr>
        <p:txBody>
          <a:bodyPr wrap="none">
            <a:spAutoFit/>
          </a:bodyPr>
          <a:lstStyle/>
          <a:p>
            <a:r>
              <a:rPr lang="en-US" sz="900" i="1" dirty="0" smtClean="0">
                <a:hlinkClick r:id="rId3"/>
              </a:rPr>
              <a:t>Source: www.glogster.com</a:t>
            </a:r>
            <a:endParaRPr lang="en-US" sz="900" i="1" dirty="0"/>
          </a:p>
        </p:txBody>
      </p:sp>
    </p:spTree>
    <p:extLst>
      <p:ext uri="{BB962C8B-B14F-4D97-AF65-F5344CB8AC3E}">
        <p14:creationId xmlns:p14="http://schemas.microsoft.com/office/powerpoint/2010/main" val="114280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Layer</a:t>
            </a:r>
            <a:endParaRPr lang="en-US" dirty="0"/>
          </a:p>
        </p:txBody>
      </p:sp>
      <p:sp>
        <p:nvSpPr>
          <p:cNvPr id="3" name="Content Placeholder 2"/>
          <p:cNvSpPr>
            <a:spLocks noGrp="1"/>
          </p:cNvSpPr>
          <p:nvPr>
            <p:ph idx="1"/>
          </p:nvPr>
        </p:nvSpPr>
        <p:spPr>
          <a:xfrm>
            <a:off x="545910" y="1856096"/>
            <a:ext cx="11354938" cy="4295656"/>
          </a:xfrm>
        </p:spPr>
        <p:txBody>
          <a:bodyPr>
            <a:normAutofit fontScale="77500" lnSpcReduction="20000"/>
          </a:bodyPr>
          <a:lstStyle/>
          <a:p>
            <a:pPr lvl="0"/>
            <a:r>
              <a:rPr lang="en-US" dirty="0" smtClean="0"/>
              <a:t>Secondary Layer: </a:t>
            </a:r>
            <a:r>
              <a:rPr lang="en-US" dirty="0"/>
              <a:t>this component of the bandage determines the amount of pressure that supports the wound.  </a:t>
            </a:r>
            <a:endParaRPr lang="en-US" dirty="0" smtClean="0"/>
          </a:p>
          <a:p>
            <a:pPr lvl="1"/>
            <a:r>
              <a:rPr lang="en-US" dirty="0" smtClean="0"/>
              <a:t>It </a:t>
            </a:r>
            <a:r>
              <a:rPr lang="en-US" dirty="0"/>
              <a:t>also protects and possibly immobilizes the affected area. </a:t>
            </a:r>
          </a:p>
          <a:p>
            <a:r>
              <a:rPr lang="en-US" dirty="0"/>
              <a:t>The thickness of the secondary layer is determined by the amount of exudate that the wound is expected to produce and the amount of padding and protection needed for the wound. </a:t>
            </a:r>
          </a:p>
          <a:p>
            <a:pPr lvl="1"/>
            <a:r>
              <a:rPr lang="en-US" dirty="0"/>
              <a:t>The more the wound will seep, the thicker the secondary layer should be. </a:t>
            </a:r>
          </a:p>
          <a:p>
            <a:pPr lvl="1"/>
            <a:r>
              <a:rPr lang="en-US" dirty="0"/>
              <a:t>Wounds in highly disrupted areas (such as joints and limbs) require more </a:t>
            </a:r>
            <a:r>
              <a:rPr lang="en-US" dirty="0" smtClean="0"/>
              <a:t/>
            </a:r>
            <a:br>
              <a:rPr lang="en-US" dirty="0" smtClean="0"/>
            </a:br>
            <a:r>
              <a:rPr lang="en-US" dirty="0" smtClean="0"/>
              <a:t>padding </a:t>
            </a:r>
            <a:r>
              <a:rPr lang="en-US" dirty="0"/>
              <a:t>and protection. </a:t>
            </a:r>
          </a:p>
          <a:p>
            <a:r>
              <a:rPr lang="en-US" dirty="0"/>
              <a:t>Wrappings of gauze are typically used for the secondary layer.</a:t>
            </a:r>
          </a:p>
          <a:p>
            <a:pPr lvl="1"/>
            <a:r>
              <a:rPr lang="en-US" dirty="0"/>
              <a:t>Gauze supports the primary layer, holding it securely in place.</a:t>
            </a:r>
          </a:p>
          <a:p>
            <a:pPr lvl="1"/>
            <a:r>
              <a:rPr lang="en-US" dirty="0"/>
              <a:t>It provides adequate pressure on the primary layer so that it can absorb as </a:t>
            </a:r>
            <a:r>
              <a:rPr lang="en-US" dirty="0" smtClean="0"/>
              <a:t/>
            </a:r>
            <a:br>
              <a:rPr lang="en-US" dirty="0" smtClean="0"/>
            </a:br>
            <a:r>
              <a:rPr lang="en-US" dirty="0" smtClean="0"/>
              <a:t>much </a:t>
            </a:r>
            <a:r>
              <a:rPr lang="en-US" dirty="0"/>
              <a:t>seepage as possible. </a:t>
            </a:r>
          </a:p>
          <a:p>
            <a:r>
              <a:rPr lang="en-US" dirty="0"/>
              <a:t>If gauze is not available, any elastic and breathable material will </a:t>
            </a:r>
            <a:r>
              <a:rPr lang="en-US" dirty="0" smtClean="0"/>
              <a:t>work</a:t>
            </a:r>
            <a:r>
              <a:rPr lang="en-US" dirty="0"/>
              <a:t>.</a:t>
            </a:r>
          </a:p>
          <a:p>
            <a:pPr lvl="1"/>
            <a:r>
              <a:rPr lang="en-US" dirty="0"/>
              <a:t>This could include a clean sock, panty hose, or elastic fabric. </a:t>
            </a:r>
          </a:p>
          <a:p>
            <a:endParaRPr lang="en-US" dirty="0"/>
          </a:p>
        </p:txBody>
      </p:sp>
      <p:pic>
        <p:nvPicPr>
          <p:cNvPr id="4" name="Picture 3"/>
          <p:cNvPicPr>
            <a:picLocks noChangeAspect="1"/>
          </p:cNvPicPr>
          <p:nvPr/>
        </p:nvPicPr>
        <p:blipFill rotWithShape="1">
          <a:blip r:embed="rId2"/>
          <a:srcRect r="11155"/>
          <a:stretch/>
        </p:blipFill>
        <p:spPr>
          <a:xfrm>
            <a:off x="8776443" y="3380510"/>
            <a:ext cx="3303772" cy="2507672"/>
          </a:xfrm>
          <a:prstGeom prst="rect">
            <a:avLst/>
          </a:prstGeom>
        </p:spPr>
      </p:pic>
      <p:sp>
        <p:nvSpPr>
          <p:cNvPr id="5" name="Rectangle 4"/>
          <p:cNvSpPr/>
          <p:nvPr/>
        </p:nvSpPr>
        <p:spPr>
          <a:xfrm>
            <a:off x="10689666" y="5891502"/>
            <a:ext cx="1502334" cy="230832"/>
          </a:xfrm>
          <a:prstGeom prst="rect">
            <a:avLst/>
          </a:prstGeom>
        </p:spPr>
        <p:txBody>
          <a:bodyPr wrap="none">
            <a:spAutoFit/>
          </a:bodyPr>
          <a:lstStyle/>
          <a:p>
            <a:r>
              <a:rPr lang="en-US" sz="900" i="1" dirty="0" smtClean="0">
                <a:hlinkClick r:id="rId3"/>
              </a:rPr>
              <a:t>Source: home.exetel.com.au</a:t>
            </a:r>
            <a:endParaRPr lang="en-US" sz="900" i="1" dirty="0"/>
          </a:p>
        </p:txBody>
      </p:sp>
    </p:spTree>
    <p:extLst>
      <p:ext uri="{BB962C8B-B14F-4D97-AF65-F5344CB8AC3E}">
        <p14:creationId xmlns:p14="http://schemas.microsoft.com/office/powerpoint/2010/main" val="200614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Secondary/Tertiary Layer</a:t>
            </a:r>
            <a:endParaRPr lang="en-US" dirty="0"/>
          </a:p>
        </p:txBody>
      </p:sp>
      <p:sp>
        <p:nvSpPr>
          <p:cNvPr id="3" name="Content Placeholder 2"/>
          <p:cNvSpPr>
            <a:spLocks noGrp="1"/>
          </p:cNvSpPr>
          <p:nvPr>
            <p:ph idx="1"/>
          </p:nvPr>
        </p:nvSpPr>
        <p:spPr>
          <a:xfrm>
            <a:off x="545910" y="1856096"/>
            <a:ext cx="8833617" cy="4295656"/>
          </a:xfrm>
        </p:spPr>
        <p:txBody>
          <a:bodyPr>
            <a:normAutofit fontScale="85000" lnSpcReduction="20000"/>
          </a:bodyPr>
          <a:lstStyle/>
          <a:p>
            <a:r>
              <a:rPr lang="en-US" dirty="0"/>
              <a:t>The secondary layer should be applied in a spiral-wrapping manner around the affected area.  </a:t>
            </a:r>
          </a:p>
          <a:p>
            <a:pPr lvl="1"/>
            <a:r>
              <a:rPr lang="en-US" dirty="0"/>
              <a:t>The secondary layer material should overlap by 1/3-1/2 of its width with each wrap.</a:t>
            </a:r>
          </a:p>
          <a:p>
            <a:pPr lvl="1"/>
            <a:r>
              <a:rPr lang="en-US" dirty="0"/>
              <a:t>The material should be wrapped securely but not so tight that you could easily fit two fingers underneath. </a:t>
            </a:r>
          </a:p>
          <a:p>
            <a:pPr lvl="1"/>
            <a:r>
              <a:rPr lang="en-US" dirty="0"/>
              <a:t>The secondary layer should completely touch the primary layer </a:t>
            </a:r>
            <a:r>
              <a:rPr lang="en-US" dirty="0" smtClean="0"/>
              <a:t>but </a:t>
            </a:r>
            <a:r>
              <a:rPr lang="en-US" dirty="0"/>
              <a:t>should not be so tight that the pressure limits the ability of the pad to absorb the seepage</a:t>
            </a:r>
            <a:r>
              <a:rPr lang="en-US" dirty="0" smtClean="0"/>
              <a:t>.</a:t>
            </a:r>
            <a:br>
              <a:rPr lang="en-US" dirty="0" smtClean="0"/>
            </a:br>
            <a:r>
              <a:rPr lang="en-US" dirty="0" smtClean="0"/>
              <a:t> </a:t>
            </a:r>
          </a:p>
          <a:p>
            <a:pPr lvl="0"/>
            <a:r>
              <a:rPr lang="en-US" dirty="0"/>
              <a:t>Tertiary Layer – like the secondary layer, the tertiary layer supports the primary layer and provides protection and possibly immobilization.</a:t>
            </a:r>
          </a:p>
          <a:p>
            <a:pPr lvl="1"/>
            <a:r>
              <a:rPr lang="en-US" dirty="0"/>
              <a:t>Typically the tertiary layer is made of a porous tape. </a:t>
            </a:r>
          </a:p>
          <a:p>
            <a:pPr lvl="2"/>
            <a:r>
              <a:rPr lang="en-US" dirty="0"/>
              <a:t>Fluid from the primary and secondary layer can evaporate if the tape that is used is porous. </a:t>
            </a:r>
          </a:p>
          <a:p>
            <a:pPr lvl="2"/>
            <a:r>
              <a:rPr lang="en-US" dirty="0"/>
              <a:t>This evaporation will pull the exudate from the wound and concentrate it in the primary and secondary layers, reducing the chances of infection in the wound. </a:t>
            </a:r>
          </a:p>
          <a:p>
            <a:endParaRPr lang="en-US" dirty="0"/>
          </a:p>
        </p:txBody>
      </p:sp>
      <p:pic>
        <p:nvPicPr>
          <p:cNvPr id="4" name="Picture 3"/>
          <p:cNvPicPr>
            <a:picLocks noChangeAspect="1"/>
          </p:cNvPicPr>
          <p:nvPr/>
        </p:nvPicPr>
        <p:blipFill rotWithShape="1">
          <a:blip r:embed="rId2">
            <a:biLevel thresh="50000"/>
          </a:blip>
          <a:srcRect l="11364" t="-5289" r="64546" b="22231"/>
          <a:stretch/>
        </p:blipFill>
        <p:spPr>
          <a:xfrm>
            <a:off x="9503510" y="1737359"/>
            <a:ext cx="2689681" cy="3984567"/>
          </a:xfrm>
          <a:prstGeom prst="parallelogram">
            <a:avLst/>
          </a:prstGeom>
        </p:spPr>
      </p:pic>
      <p:sp>
        <p:nvSpPr>
          <p:cNvPr id="5" name="Rectangle 4"/>
          <p:cNvSpPr/>
          <p:nvPr/>
        </p:nvSpPr>
        <p:spPr>
          <a:xfrm>
            <a:off x="8270957" y="5920920"/>
            <a:ext cx="3629891" cy="230832"/>
          </a:xfrm>
          <a:prstGeom prst="rect">
            <a:avLst/>
          </a:prstGeom>
        </p:spPr>
        <p:txBody>
          <a:bodyPr wrap="square">
            <a:spAutoFit/>
          </a:bodyPr>
          <a:lstStyle/>
          <a:p>
            <a:r>
              <a:rPr lang="en-US" sz="900" i="1" dirty="0" smtClean="0"/>
              <a:t>Source: http://cal.vet.upenn.edu/projects/saortho/chapter_15/15F4.jpg</a:t>
            </a:r>
            <a:endParaRPr lang="en-US" sz="900" i="1" dirty="0"/>
          </a:p>
        </p:txBody>
      </p:sp>
    </p:spTree>
    <p:extLst>
      <p:ext uri="{BB962C8B-B14F-4D97-AF65-F5344CB8AC3E}">
        <p14:creationId xmlns:p14="http://schemas.microsoft.com/office/powerpoint/2010/main" val="3100814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Tertiary Layer</a:t>
            </a:r>
            <a:endParaRPr lang="en-US" dirty="0"/>
          </a:p>
        </p:txBody>
      </p:sp>
      <p:sp>
        <p:nvSpPr>
          <p:cNvPr id="3" name="Content Placeholder 2"/>
          <p:cNvSpPr>
            <a:spLocks noGrp="1"/>
          </p:cNvSpPr>
          <p:nvPr>
            <p:ph idx="1"/>
          </p:nvPr>
        </p:nvSpPr>
        <p:spPr>
          <a:xfrm>
            <a:off x="545911" y="1856096"/>
            <a:ext cx="7184926" cy="4295656"/>
          </a:xfrm>
        </p:spPr>
        <p:txBody>
          <a:bodyPr>
            <a:normAutofit fontScale="77500" lnSpcReduction="20000"/>
          </a:bodyPr>
          <a:lstStyle/>
          <a:p>
            <a:r>
              <a:rPr lang="en-US" dirty="0"/>
              <a:t>The tertiary layer could also be made up self-adhesive gauze (such as vet-wrap) or even household items such as Saran Wrap.</a:t>
            </a:r>
          </a:p>
          <a:p>
            <a:pPr lvl="1"/>
            <a:r>
              <a:rPr lang="en-US" dirty="0"/>
              <a:t>The use of occlusive (non-porous) materials should be used with caution as it can lead to excessive moisture retention. </a:t>
            </a:r>
          </a:p>
          <a:p>
            <a:pPr lvl="1"/>
            <a:r>
              <a:rPr lang="en-US" dirty="0"/>
              <a:t>If an occlusive material is used (such as Saran Wrap or duct tape), the bandages must be checked very frequently and changed often. </a:t>
            </a:r>
          </a:p>
          <a:p>
            <a:pPr lvl="1"/>
            <a:r>
              <a:rPr lang="en-US" dirty="0"/>
              <a:t>This is especially true for paw-bandages, where sweat from the foot pads adds moisture already present from exudate. </a:t>
            </a:r>
            <a:r>
              <a:rPr lang="en-US" dirty="0" smtClean="0"/>
              <a:t/>
            </a:r>
            <a:br>
              <a:rPr lang="en-US" dirty="0" smtClean="0"/>
            </a:br>
            <a:endParaRPr lang="en-US" dirty="0"/>
          </a:p>
          <a:p>
            <a:r>
              <a:rPr lang="en-US" dirty="0"/>
              <a:t>The tertiary layer should extend outside of the secondary layer. </a:t>
            </a:r>
          </a:p>
          <a:p>
            <a:pPr lvl="1"/>
            <a:r>
              <a:rPr lang="en-US" dirty="0"/>
              <a:t>If using tape, the tape should cover a portion of the fur on both sides of the bandage so that it will anchor it in place. </a:t>
            </a:r>
          </a:p>
          <a:p>
            <a:pPr lvl="1"/>
            <a:r>
              <a:rPr lang="en-US" dirty="0"/>
              <a:t>As with the secondary layer, the tertiary layer is too tight if you cannot easily slip two fingers underneath. </a:t>
            </a:r>
            <a:br>
              <a:rPr lang="en-US" dirty="0"/>
            </a:br>
            <a:endParaRPr lang="en-US" dirty="0"/>
          </a:p>
        </p:txBody>
      </p:sp>
      <p:pic>
        <p:nvPicPr>
          <p:cNvPr id="4" name="Picture 3"/>
          <p:cNvPicPr>
            <a:picLocks noChangeAspect="1"/>
          </p:cNvPicPr>
          <p:nvPr/>
        </p:nvPicPr>
        <p:blipFill>
          <a:blip r:embed="rId2"/>
          <a:stretch>
            <a:fillRect/>
          </a:stretch>
        </p:blipFill>
        <p:spPr>
          <a:xfrm>
            <a:off x="7871341" y="1856096"/>
            <a:ext cx="4029507" cy="4029507"/>
          </a:xfrm>
          <a:prstGeom prst="rect">
            <a:avLst/>
          </a:prstGeom>
        </p:spPr>
      </p:pic>
      <p:sp>
        <p:nvSpPr>
          <p:cNvPr id="5" name="Rectangle 4"/>
          <p:cNvSpPr/>
          <p:nvPr/>
        </p:nvSpPr>
        <p:spPr>
          <a:xfrm>
            <a:off x="10441850" y="5936308"/>
            <a:ext cx="1447832" cy="215444"/>
          </a:xfrm>
          <a:prstGeom prst="rect">
            <a:avLst/>
          </a:prstGeom>
        </p:spPr>
        <p:txBody>
          <a:bodyPr wrap="none">
            <a:spAutoFit/>
          </a:bodyPr>
          <a:lstStyle/>
          <a:p>
            <a:r>
              <a:rPr lang="en-US" sz="800" i="1" dirty="0" smtClean="0">
                <a:hlinkClick r:id="rId3"/>
              </a:rPr>
              <a:t>Source: www.quickmeme.com</a:t>
            </a:r>
            <a:endParaRPr lang="en-US" sz="800" i="1" dirty="0"/>
          </a:p>
        </p:txBody>
      </p:sp>
    </p:spTree>
    <p:extLst>
      <p:ext uri="{BB962C8B-B14F-4D97-AF65-F5344CB8AC3E}">
        <p14:creationId xmlns:p14="http://schemas.microsoft.com/office/powerpoint/2010/main" val="2484237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Wound Closure Materials</a:t>
            </a:r>
            <a:endParaRPr lang="en-US" dirty="0"/>
          </a:p>
        </p:txBody>
      </p:sp>
      <p:sp>
        <p:nvSpPr>
          <p:cNvPr id="3" name="Content Placeholder 2"/>
          <p:cNvSpPr>
            <a:spLocks noGrp="1"/>
          </p:cNvSpPr>
          <p:nvPr>
            <p:ph idx="1"/>
          </p:nvPr>
        </p:nvSpPr>
        <p:spPr>
          <a:xfrm>
            <a:off x="545910" y="1856096"/>
            <a:ext cx="8235708" cy="4295656"/>
          </a:xfrm>
        </p:spPr>
        <p:txBody>
          <a:bodyPr>
            <a:normAutofit fontScale="92500"/>
          </a:bodyPr>
          <a:lstStyle/>
          <a:p>
            <a:pPr lvl="0"/>
            <a:r>
              <a:rPr lang="en-US" smtClean="0"/>
              <a:t>Wound-closure materials: sutures, staples, and synthetic glue can all be used to close the edges of a wound if the body is not able to accomplish this on its own.</a:t>
            </a:r>
          </a:p>
          <a:p>
            <a:pPr lvl="1"/>
            <a:r>
              <a:rPr lang="en-US" smtClean="0"/>
              <a:t>Due to the size of a wound or because of an inability to heal because of physical disruptions, additional materials may be necessary to physically hold the two edges of a wound together.  </a:t>
            </a:r>
          </a:p>
          <a:p>
            <a:pPr lvl="0"/>
            <a:endParaRPr lang="en-US" smtClean="0"/>
          </a:p>
          <a:p>
            <a:r>
              <a:rPr lang="en-US" smtClean="0"/>
              <a:t>Sutures (or stitches) are made from a variety of materials and literally “sew” the edges of a wound together. </a:t>
            </a:r>
          </a:p>
          <a:p>
            <a:pPr lvl="2"/>
            <a:r>
              <a:rPr lang="en-US" smtClean="0"/>
              <a:t>While sutures are relatively inexpensive and less complicated than staples, they also cause a larger inflammatory response and are more likely to lead to scarring. </a:t>
            </a:r>
          </a:p>
          <a:p>
            <a:endParaRPr lang="en-US" dirty="0"/>
          </a:p>
        </p:txBody>
      </p:sp>
      <p:pic>
        <p:nvPicPr>
          <p:cNvPr id="4" name="Picture 3"/>
          <p:cNvPicPr>
            <a:picLocks noChangeAspect="1"/>
          </p:cNvPicPr>
          <p:nvPr/>
        </p:nvPicPr>
        <p:blipFill rotWithShape="1">
          <a:blip r:embed="rId2"/>
          <a:srcRect r="58684"/>
          <a:stretch/>
        </p:blipFill>
        <p:spPr>
          <a:xfrm>
            <a:off x="8781617" y="0"/>
            <a:ext cx="3300227" cy="6151752"/>
          </a:xfrm>
          <a:prstGeom prst="rect">
            <a:avLst/>
          </a:prstGeom>
        </p:spPr>
      </p:pic>
      <p:sp>
        <p:nvSpPr>
          <p:cNvPr id="5" name="Rectangle 4"/>
          <p:cNvSpPr/>
          <p:nvPr/>
        </p:nvSpPr>
        <p:spPr>
          <a:xfrm>
            <a:off x="10268527" y="5980288"/>
            <a:ext cx="1813317" cy="230832"/>
          </a:xfrm>
          <a:prstGeom prst="rect">
            <a:avLst/>
          </a:prstGeom>
        </p:spPr>
        <p:txBody>
          <a:bodyPr wrap="none">
            <a:spAutoFit/>
          </a:bodyPr>
          <a:lstStyle/>
          <a:p>
            <a:r>
              <a:rPr lang="en-US" sz="900" i="1" dirty="0" smtClean="0">
                <a:hlinkClick r:id="rId3"/>
              </a:rPr>
              <a:t>Source: gardenrain.wordpress.com</a:t>
            </a:r>
            <a:endParaRPr lang="en-US" sz="900" i="1" dirty="0"/>
          </a:p>
        </p:txBody>
      </p:sp>
    </p:spTree>
    <p:extLst>
      <p:ext uri="{BB962C8B-B14F-4D97-AF65-F5344CB8AC3E}">
        <p14:creationId xmlns:p14="http://schemas.microsoft.com/office/powerpoint/2010/main" val="1426623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Staples &amp; Glue </a:t>
            </a:r>
            <a:endParaRPr lang="en-US" dirty="0"/>
          </a:p>
        </p:txBody>
      </p:sp>
      <p:sp>
        <p:nvSpPr>
          <p:cNvPr id="3" name="Content Placeholder 2"/>
          <p:cNvSpPr>
            <a:spLocks noGrp="1"/>
          </p:cNvSpPr>
          <p:nvPr>
            <p:ph idx="1"/>
          </p:nvPr>
        </p:nvSpPr>
        <p:spPr>
          <a:xfrm>
            <a:off x="545910" y="1856096"/>
            <a:ext cx="9629721" cy="4295656"/>
          </a:xfrm>
        </p:spPr>
        <p:txBody>
          <a:bodyPr>
            <a:normAutofit fontScale="85000" lnSpcReduction="20000"/>
          </a:bodyPr>
          <a:lstStyle/>
          <a:p>
            <a:r>
              <a:rPr lang="en-US" dirty="0"/>
              <a:t>Staples provide a quick method for closing a wound and works similar to how an office stapler keeps two pieces of paper together. </a:t>
            </a:r>
          </a:p>
          <a:p>
            <a:pPr lvl="1"/>
            <a:r>
              <a:rPr lang="en-US" dirty="0"/>
              <a:t>Staples are made of stainless steel, which causes less of an inflammatory response than traditional suturing materials. </a:t>
            </a:r>
          </a:p>
          <a:p>
            <a:pPr lvl="2"/>
            <a:r>
              <a:rPr lang="en-US" dirty="0"/>
              <a:t>Staples can also be made of disposable plastic. </a:t>
            </a:r>
          </a:p>
          <a:p>
            <a:pPr lvl="1"/>
            <a:r>
              <a:rPr lang="en-US" dirty="0"/>
              <a:t>Stapling also requires minimal skin penetration compared to suturing, reducing the risk of infection. </a:t>
            </a:r>
          </a:p>
          <a:p>
            <a:pPr lvl="1"/>
            <a:r>
              <a:rPr lang="en-US" dirty="0"/>
              <a:t>However, staples are more expensive than suturing and require skill and care to apply properly. </a:t>
            </a:r>
            <a:r>
              <a:rPr lang="en-US" dirty="0" smtClean="0"/>
              <a:t/>
            </a:r>
            <a:br>
              <a:rPr lang="en-US" dirty="0" smtClean="0"/>
            </a:br>
            <a:endParaRPr lang="en-US" dirty="0"/>
          </a:p>
          <a:p>
            <a:r>
              <a:rPr lang="en-US" dirty="0" smtClean="0"/>
              <a:t>Synthetic </a:t>
            </a:r>
            <a:r>
              <a:rPr lang="en-US" dirty="0"/>
              <a:t>glue (or adhesive) is a third option to close a large wound. </a:t>
            </a:r>
          </a:p>
          <a:p>
            <a:pPr lvl="1"/>
            <a:r>
              <a:rPr lang="en-US" dirty="0"/>
              <a:t>A glue will have the least inflammation if used superficially (only on the surface).</a:t>
            </a:r>
          </a:p>
          <a:p>
            <a:pPr lvl="1"/>
            <a:r>
              <a:rPr lang="en-US" dirty="0"/>
              <a:t>Because of this, scarring is also minimized when glue is used appropriately. </a:t>
            </a:r>
          </a:p>
          <a:p>
            <a:pPr lvl="1"/>
            <a:r>
              <a:rPr lang="en-US" dirty="0"/>
              <a:t>However, glue may not have the strength necessary to ensure wound closure and should only be used for straight wounds under 5 cm long. </a:t>
            </a:r>
          </a:p>
          <a:p>
            <a:endParaRPr lang="en-US" dirty="0"/>
          </a:p>
        </p:txBody>
      </p:sp>
      <p:pic>
        <p:nvPicPr>
          <p:cNvPr id="4" name="Picture 3"/>
          <p:cNvPicPr>
            <a:picLocks noChangeAspect="1"/>
          </p:cNvPicPr>
          <p:nvPr/>
        </p:nvPicPr>
        <p:blipFill rotWithShape="1">
          <a:blip r:embed="rId2"/>
          <a:srcRect l="8031" t="33492" r="11388" b="32559"/>
          <a:stretch/>
        </p:blipFill>
        <p:spPr>
          <a:xfrm rot="5400000">
            <a:off x="9386377" y="3163090"/>
            <a:ext cx="3821465" cy="1207477"/>
          </a:xfrm>
          <a:prstGeom prst="rect">
            <a:avLst/>
          </a:prstGeom>
        </p:spPr>
      </p:pic>
      <p:sp>
        <p:nvSpPr>
          <p:cNvPr id="5" name="Rectangle 4"/>
          <p:cNvSpPr/>
          <p:nvPr/>
        </p:nvSpPr>
        <p:spPr>
          <a:xfrm>
            <a:off x="10642122" y="5677561"/>
            <a:ext cx="1309974" cy="230832"/>
          </a:xfrm>
          <a:prstGeom prst="rect">
            <a:avLst/>
          </a:prstGeom>
        </p:spPr>
        <p:txBody>
          <a:bodyPr wrap="none">
            <a:spAutoFit/>
          </a:bodyPr>
          <a:lstStyle/>
          <a:p>
            <a:r>
              <a:rPr lang="en-US" sz="900" i="1" dirty="0" smtClean="0">
                <a:hlinkClick r:id="rId3"/>
              </a:rPr>
              <a:t>Source: terrierlover.com</a:t>
            </a:r>
            <a:endParaRPr lang="en-US" sz="900" i="1" dirty="0"/>
          </a:p>
        </p:txBody>
      </p:sp>
    </p:spTree>
    <p:extLst>
      <p:ext uri="{BB962C8B-B14F-4D97-AF65-F5344CB8AC3E}">
        <p14:creationId xmlns:p14="http://schemas.microsoft.com/office/powerpoint/2010/main" val="322729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45910" y="1856096"/>
            <a:ext cx="7226490" cy="4295656"/>
          </a:xfrm>
        </p:spPr>
        <p:txBody>
          <a:bodyPr>
            <a:normAutofit fontScale="92500"/>
          </a:bodyPr>
          <a:lstStyle/>
          <a:p>
            <a:r>
              <a:rPr lang="en-US" dirty="0" smtClean="0"/>
              <a:t>Paws and Paw Pads: this area is highly susceptible to infection. </a:t>
            </a:r>
          </a:p>
          <a:p>
            <a:pPr lvl="1"/>
            <a:r>
              <a:rPr lang="en-US" dirty="0" smtClean="0"/>
              <a:t>First clean, disinfect, and dry the affected paw.</a:t>
            </a:r>
          </a:p>
          <a:p>
            <a:pPr lvl="1"/>
            <a:r>
              <a:rPr lang="en-US" dirty="0" smtClean="0"/>
              <a:t>Next place the pet’s wounded paw on an absorbent pad. </a:t>
            </a:r>
          </a:p>
          <a:p>
            <a:pPr lvl="1"/>
            <a:r>
              <a:rPr lang="en-US" dirty="0" smtClean="0"/>
              <a:t>Place a length of gauze under the paw and bring over the top of the foot. Repeat.</a:t>
            </a:r>
          </a:p>
          <a:p>
            <a:pPr lvl="1"/>
            <a:r>
              <a:rPr lang="en-US" dirty="0" smtClean="0"/>
              <a:t>Wrap around the paw with gauze multiple times. </a:t>
            </a:r>
          </a:p>
          <a:p>
            <a:pPr lvl="2"/>
            <a:r>
              <a:rPr lang="en-US" dirty="0" smtClean="0"/>
              <a:t>A pencil should be able to easily fit between the skin and the gauze. </a:t>
            </a:r>
          </a:p>
          <a:p>
            <a:pPr lvl="1"/>
            <a:r>
              <a:rPr lang="en-US" dirty="0" smtClean="0"/>
              <a:t>Secure only the top of the gauze with tape so that the bandage can breathe. </a:t>
            </a:r>
          </a:p>
          <a:p>
            <a:pPr lvl="1"/>
            <a:r>
              <a:rPr lang="en-US" dirty="0" smtClean="0"/>
              <a:t>Place a small clean sock over this bandage and secure at the top with tape.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345" y="101289"/>
            <a:ext cx="3837503" cy="6050463"/>
          </a:xfrm>
          <a:prstGeom prst="rect">
            <a:avLst/>
          </a:prstGeom>
        </p:spPr>
      </p:pic>
      <p:sp>
        <p:nvSpPr>
          <p:cNvPr id="5" name="Rectangle 4"/>
          <p:cNvSpPr/>
          <p:nvPr/>
        </p:nvSpPr>
        <p:spPr>
          <a:xfrm>
            <a:off x="10797066" y="6095704"/>
            <a:ext cx="1394934" cy="230832"/>
          </a:xfrm>
          <a:prstGeom prst="rect">
            <a:avLst/>
          </a:prstGeom>
        </p:spPr>
        <p:txBody>
          <a:bodyPr wrap="none">
            <a:spAutoFit/>
          </a:bodyPr>
          <a:lstStyle/>
          <a:p>
            <a:r>
              <a:rPr lang="en-US" sz="900" i="1" dirty="0" smtClean="0">
                <a:solidFill>
                  <a:srgbClr val="999999"/>
                </a:solidFill>
                <a:effectLst/>
                <a:hlinkClick r:id="rId3"/>
              </a:rPr>
              <a:t>Source: www.basc.org.uk</a:t>
            </a:r>
            <a:r>
              <a:rPr lang="en-US" sz="900" i="1" dirty="0" smtClean="0">
                <a:solidFill>
                  <a:srgbClr val="999999"/>
                </a:solidFill>
                <a:effectLst/>
              </a:rPr>
              <a:t> </a:t>
            </a:r>
            <a:endParaRPr lang="en-US" sz="900" i="1" dirty="0"/>
          </a:p>
        </p:txBody>
      </p:sp>
      <p:cxnSp>
        <p:nvCxnSpPr>
          <p:cNvPr id="7" name="Straight Arrow Connector 6"/>
          <p:cNvCxnSpPr/>
          <p:nvPr/>
        </p:nvCxnSpPr>
        <p:spPr>
          <a:xfrm>
            <a:off x="7633855" y="3560618"/>
            <a:ext cx="19534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051964" y="4184073"/>
            <a:ext cx="1219200" cy="3879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57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45910" y="1856096"/>
            <a:ext cx="8237872" cy="4295656"/>
          </a:xfrm>
        </p:spPr>
        <p:txBody>
          <a:bodyPr/>
          <a:lstStyle/>
          <a:p>
            <a:r>
              <a:rPr lang="en-US" dirty="0" smtClean="0"/>
              <a:t>Legs: bandage the same way as the paw. </a:t>
            </a:r>
          </a:p>
          <a:p>
            <a:pPr lvl="1"/>
            <a:r>
              <a:rPr lang="en-US" dirty="0" smtClean="0"/>
              <a:t>Apply an absorbent pad to the wound and secure it by wrapping gauze around the leg. </a:t>
            </a:r>
          </a:p>
          <a:p>
            <a:pPr lvl="1"/>
            <a:r>
              <a:rPr lang="en-US" dirty="0" smtClean="0"/>
              <a:t>Tape on both sides of the wound to secure the pad and gauze in place. </a:t>
            </a:r>
          </a:p>
          <a:p>
            <a:pPr lvl="1"/>
            <a:r>
              <a:rPr lang="en-US" dirty="0" smtClean="0"/>
              <a:t>Cut the toes off of a clean sock and slip the sock over the bandage. </a:t>
            </a:r>
          </a:p>
          <a:p>
            <a:pPr lvl="1"/>
            <a:r>
              <a:rPr lang="en-US" dirty="0" smtClean="0"/>
              <a:t>Secure the sock in place with tape.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7260" y="1198752"/>
            <a:ext cx="3634740" cy="4953000"/>
          </a:xfrm>
          <a:prstGeom prst="rect">
            <a:avLst/>
          </a:prstGeom>
        </p:spPr>
      </p:pic>
      <p:sp>
        <p:nvSpPr>
          <p:cNvPr id="5" name="Rectangle 4"/>
          <p:cNvSpPr/>
          <p:nvPr/>
        </p:nvSpPr>
        <p:spPr>
          <a:xfrm>
            <a:off x="10257449" y="6077901"/>
            <a:ext cx="1643399" cy="230832"/>
          </a:xfrm>
          <a:prstGeom prst="rect">
            <a:avLst/>
          </a:prstGeom>
        </p:spPr>
        <p:txBody>
          <a:bodyPr wrap="none">
            <a:spAutoFit/>
          </a:bodyPr>
          <a:lstStyle/>
          <a:p>
            <a:r>
              <a:rPr lang="en-US" sz="900" i="1" dirty="0" smtClean="0">
                <a:solidFill>
                  <a:srgbClr val="999999"/>
                </a:solidFill>
                <a:effectLst/>
                <a:hlinkClick r:id="rId3"/>
              </a:rPr>
              <a:t>Source: www.dreamstime.com</a:t>
            </a:r>
            <a:r>
              <a:rPr lang="en-US" sz="900" i="1" dirty="0" smtClean="0">
                <a:solidFill>
                  <a:srgbClr val="999999"/>
                </a:solidFill>
                <a:effectLst/>
              </a:rPr>
              <a:t> </a:t>
            </a:r>
            <a:endParaRPr lang="en-US" sz="900" i="1" dirty="0"/>
          </a:p>
        </p:txBody>
      </p:sp>
    </p:spTree>
    <p:extLst>
      <p:ext uri="{BB962C8B-B14F-4D97-AF65-F5344CB8AC3E}">
        <p14:creationId xmlns:p14="http://schemas.microsoft.com/office/powerpoint/2010/main" val="83987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18200" y="1856096"/>
            <a:ext cx="6935545" cy="4295656"/>
          </a:xfrm>
        </p:spPr>
        <p:txBody>
          <a:bodyPr>
            <a:normAutofit lnSpcReduction="10000"/>
          </a:bodyPr>
          <a:lstStyle/>
          <a:p>
            <a:r>
              <a:rPr lang="en-US" dirty="0" smtClean="0"/>
              <a:t>Ears: if one or both ears are injured, the entire head should be bandaged. </a:t>
            </a:r>
          </a:p>
          <a:p>
            <a:pPr lvl="1"/>
            <a:r>
              <a:rPr lang="en-US" dirty="0" smtClean="0"/>
              <a:t>Fold the ears over the top of the pet’s head.</a:t>
            </a:r>
          </a:p>
          <a:p>
            <a:pPr lvl="2"/>
            <a:r>
              <a:rPr lang="en-US" dirty="0" smtClean="0"/>
              <a:t>The ears should form a “cap” on top of your dog’s head. </a:t>
            </a:r>
          </a:p>
          <a:p>
            <a:pPr lvl="1"/>
            <a:r>
              <a:rPr lang="en-US" dirty="0" smtClean="0"/>
              <a:t>Place a gauze pad or adhesive bandage over the injured portion. </a:t>
            </a:r>
          </a:p>
          <a:p>
            <a:pPr lvl="1"/>
            <a:r>
              <a:rPr lang="en-US" dirty="0" smtClean="0"/>
              <a:t>Secure the ends together with tape. </a:t>
            </a:r>
          </a:p>
          <a:p>
            <a:pPr lvl="1"/>
            <a:r>
              <a:rPr lang="en-US" dirty="0" smtClean="0"/>
              <a:t>Wrap roll gauze over the ears and over the head, securing under the jaw. </a:t>
            </a:r>
          </a:p>
          <a:p>
            <a:pPr lvl="2"/>
            <a:r>
              <a:rPr lang="en-US" dirty="0" smtClean="0"/>
              <a:t>If you do not have gauze, the clean sleeve of an old cotton t-shirt could work too. </a:t>
            </a:r>
          </a:p>
          <a:p>
            <a:pPr lvl="1"/>
            <a:r>
              <a:rPr lang="en-US" dirty="0" smtClean="0"/>
              <a:t>Tape the gauze or fabric in place on both ends. </a:t>
            </a:r>
          </a:p>
          <a:p>
            <a:pPr lvl="2"/>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12"/>
          <a:stretch/>
        </p:blipFill>
        <p:spPr>
          <a:xfrm>
            <a:off x="7523017" y="1908424"/>
            <a:ext cx="4553527" cy="4191000"/>
          </a:xfrm>
          <a:prstGeom prst="rect">
            <a:avLst/>
          </a:prstGeom>
        </p:spPr>
      </p:pic>
      <p:sp>
        <p:nvSpPr>
          <p:cNvPr id="6" name="Rectangle 5"/>
          <p:cNvSpPr/>
          <p:nvPr/>
        </p:nvSpPr>
        <p:spPr>
          <a:xfrm>
            <a:off x="10547167" y="6099424"/>
            <a:ext cx="1592103" cy="230832"/>
          </a:xfrm>
          <a:prstGeom prst="rect">
            <a:avLst/>
          </a:prstGeom>
        </p:spPr>
        <p:txBody>
          <a:bodyPr wrap="none">
            <a:spAutoFit/>
          </a:bodyPr>
          <a:lstStyle/>
          <a:p>
            <a:r>
              <a:rPr lang="en-US" sz="900" i="1" dirty="0" smtClean="0">
                <a:solidFill>
                  <a:srgbClr val="999999"/>
                </a:solidFill>
                <a:effectLst/>
                <a:hlinkClick r:id="rId3"/>
              </a:rPr>
              <a:t>Source: www.justanswer.com</a:t>
            </a:r>
            <a:r>
              <a:rPr lang="en-US" sz="900" i="1" dirty="0" smtClean="0">
                <a:solidFill>
                  <a:srgbClr val="999999"/>
                </a:solidFill>
                <a:effectLst/>
              </a:rPr>
              <a:t> </a:t>
            </a:r>
            <a:endParaRPr lang="en-US" sz="900" i="1" dirty="0"/>
          </a:p>
        </p:txBody>
      </p:sp>
    </p:spTree>
    <p:extLst>
      <p:ext uri="{BB962C8B-B14F-4D97-AF65-F5344CB8AC3E}">
        <p14:creationId xmlns:p14="http://schemas.microsoft.com/office/powerpoint/2010/main" val="410674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Wound Preparation</a:t>
            </a:r>
            <a:endParaRPr lang="en-US" dirty="0"/>
          </a:p>
        </p:txBody>
      </p:sp>
      <p:sp>
        <p:nvSpPr>
          <p:cNvPr id="3" name="Content Placeholder 2"/>
          <p:cNvSpPr>
            <a:spLocks noGrp="1"/>
          </p:cNvSpPr>
          <p:nvPr>
            <p:ph idx="1"/>
          </p:nvPr>
        </p:nvSpPr>
        <p:spPr>
          <a:xfrm>
            <a:off x="545910" y="1856096"/>
            <a:ext cx="11354938" cy="4295656"/>
          </a:xfrm>
        </p:spPr>
        <p:txBody>
          <a:bodyPr>
            <a:normAutofit fontScale="92500" lnSpcReduction="20000"/>
          </a:bodyPr>
          <a:lstStyle/>
          <a:p>
            <a:pPr lvl="0"/>
            <a:r>
              <a:rPr lang="en-US" dirty="0" smtClean="0"/>
              <a:t>Prior to bandaging a wound, the wound itself must be cleansed.</a:t>
            </a:r>
          </a:p>
          <a:p>
            <a:pPr lvl="1"/>
            <a:r>
              <a:rPr lang="en-US" dirty="0" smtClean="0"/>
              <a:t>Whenever </a:t>
            </a:r>
            <a:r>
              <a:rPr lang="en-US" dirty="0"/>
              <a:t>a wound breaks the skin, an infection can occur. </a:t>
            </a:r>
          </a:p>
          <a:p>
            <a:pPr lvl="1"/>
            <a:r>
              <a:rPr lang="en-US" dirty="0"/>
              <a:t>Bacteria, debris, and even fur can cause wound contamination. </a:t>
            </a:r>
          </a:p>
          <a:p>
            <a:pPr lvl="1"/>
            <a:r>
              <a:rPr lang="en-US" dirty="0"/>
              <a:t>While hemorrhage (bleeding) can flush out a wound, additional wound cleansing may be necessary.</a:t>
            </a:r>
            <a:br>
              <a:rPr lang="en-US" dirty="0"/>
            </a:br>
            <a:endParaRPr lang="en-US" dirty="0"/>
          </a:p>
          <a:p>
            <a:pPr lvl="0"/>
            <a:r>
              <a:rPr lang="en-US" dirty="0"/>
              <a:t>For wounds that aren’t bleeding, cleansing of the wound can reduce the risk of infection. </a:t>
            </a:r>
          </a:p>
          <a:p>
            <a:pPr lvl="1"/>
            <a:r>
              <a:rPr lang="en-US" dirty="0"/>
              <a:t>To begin, clip any fur that may be in the way. This will prevent it from </a:t>
            </a:r>
            <a:r>
              <a:rPr lang="en-US" dirty="0" smtClean="0"/>
              <a:t>sticking </a:t>
            </a:r>
            <a:r>
              <a:rPr lang="en-US" dirty="0"/>
              <a:t>to the injury. </a:t>
            </a:r>
          </a:p>
          <a:p>
            <a:pPr lvl="1"/>
            <a:r>
              <a:rPr lang="en-US" dirty="0"/>
              <a:t>Use your index and second finger to hold the fur against the wound.  </a:t>
            </a:r>
            <a:r>
              <a:rPr lang="en-US" dirty="0" smtClean="0"/>
              <a:t/>
            </a:r>
            <a:br>
              <a:rPr lang="en-US" dirty="0" smtClean="0"/>
            </a:br>
            <a:r>
              <a:rPr lang="en-US" dirty="0" smtClean="0"/>
              <a:t>Cut </a:t>
            </a:r>
            <a:r>
              <a:rPr lang="en-US" dirty="0"/>
              <a:t>the fur level with your fingers within 1 inch of the wound. </a:t>
            </a:r>
          </a:p>
          <a:p>
            <a:pPr lvl="1"/>
            <a:r>
              <a:rPr lang="en-US" dirty="0"/>
              <a:t>Use petroleum jelly or a personal lubricant to attract any leftover cut hair.</a:t>
            </a:r>
          </a:p>
          <a:p>
            <a:pPr lvl="1"/>
            <a:r>
              <a:rPr lang="en-US" dirty="0"/>
              <a:t>Rinse the wound with plenty of water to wash away the lubricant and hair. </a:t>
            </a:r>
            <a:br>
              <a:rPr lang="en-US" dirty="0"/>
            </a:br>
            <a:endParaRPr lang="en-US" dirty="0"/>
          </a:p>
          <a:p>
            <a:endParaRPr lang="en-US" dirty="0"/>
          </a:p>
        </p:txBody>
      </p:sp>
      <p:pic>
        <p:nvPicPr>
          <p:cNvPr id="4" name="Picture 3"/>
          <p:cNvPicPr>
            <a:picLocks noChangeAspect="1"/>
          </p:cNvPicPr>
          <p:nvPr/>
        </p:nvPicPr>
        <p:blipFill>
          <a:blip r:embed="rId2"/>
          <a:stretch>
            <a:fillRect/>
          </a:stretch>
        </p:blipFill>
        <p:spPr>
          <a:xfrm>
            <a:off x="9406293" y="4806462"/>
            <a:ext cx="2494555" cy="1695083"/>
          </a:xfrm>
          <a:prstGeom prst="rect">
            <a:avLst/>
          </a:prstGeom>
        </p:spPr>
      </p:pic>
      <p:sp>
        <p:nvSpPr>
          <p:cNvPr id="5" name="Rectangle 4"/>
          <p:cNvSpPr/>
          <p:nvPr/>
        </p:nvSpPr>
        <p:spPr>
          <a:xfrm>
            <a:off x="10153254" y="6501545"/>
            <a:ext cx="1747594" cy="230832"/>
          </a:xfrm>
          <a:prstGeom prst="rect">
            <a:avLst/>
          </a:prstGeom>
        </p:spPr>
        <p:txBody>
          <a:bodyPr wrap="none">
            <a:spAutoFit/>
          </a:bodyPr>
          <a:lstStyle/>
          <a:p>
            <a:r>
              <a:rPr lang="en-US" sz="900" i="1" dirty="0" smtClean="0">
                <a:hlinkClick r:id="rId3"/>
              </a:rPr>
              <a:t>Source: docakilah.wordpress.com</a:t>
            </a:r>
            <a:endParaRPr lang="en-US" sz="900" i="1" dirty="0"/>
          </a:p>
        </p:txBody>
      </p:sp>
    </p:spTree>
    <p:extLst>
      <p:ext uri="{BB962C8B-B14F-4D97-AF65-F5344CB8AC3E}">
        <p14:creationId xmlns:p14="http://schemas.microsoft.com/office/powerpoint/2010/main" val="349552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Techniques</a:t>
            </a:r>
            <a:endParaRPr lang="en-US" dirty="0"/>
          </a:p>
        </p:txBody>
      </p:sp>
      <p:sp>
        <p:nvSpPr>
          <p:cNvPr id="3" name="Content Placeholder 2"/>
          <p:cNvSpPr>
            <a:spLocks noGrp="1"/>
          </p:cNvSpPr>
          <p:nvPr>
            <p:ph idx="1"/>
          </p:nvPr>
        </p:nvSpPr>
        <p:spPr>
          <a:xfrm>
            <a:off x="545911" y="1856096"/>
            <a:ext cx="8445690" cy="4295656"/>
          </a:xfrm>
        </p:spPr>
        <p:txBody>
          <a:bodyPr>
            <a:normAutofit fontScale="77500" lnSpcReduction="20000"/>
          </a:bodyPr>
          <a:lstStyle/>
          <a:p>
            <a:r>
              <a:rPr lang="en-US" dirty="0" smtClean="0"/>
              <a:t>Chest/Shoulders: begin by positioning a pad over the injury. </a:t>
            </a:r>
          </a:p>
          <a:p>
            <a:pPr lvl="1"/>
            <a:r>
              <a:rPr lang="en-US" dirty="0" smtClean="0"/>
              <a:t>Secure the pad in place by wrapping gauze in a figure-8 pattern over the chest or back and around the legs.</a:t>
            </a:r>
          </a:p>
          <a:p>
            <a:pPr lvl="1"/>
            <a:r>
              <a:rPr lang="en-US" dirty="0" smtClean="0"/>
              <a:t>Secure in place with tape.</a:t>
            </a:r>
            <a:br>
              <a:rPr lang="en-US" dirty="0" smtClean="0"/>
            </a:br>
            <a:endParaRPr lang="en-US" dirty="0" smtClean="0"/>
          </a:p>
          <a:p>
            <a:r>
              <a:rPr lang="en-US" dirty="0" smtClean="0"/>
              <a:t>Hips: </a:t>
            </a:r>
            <a:r>
              <a:rPr lang="en-US" dirty="0"/>
              <a:t>begin by positioning a pad over the injury. </a:t>
            </a:r>
          </a:p>
          <a:p>
            <a:pPr lvl="1"/>
            <a:r>
              <a:rPr lang="en-US" dirty="0"/>
              <a:t>Secure the pad in place by </a:t>
            </a:r>
            <a:r>
              <a:rPr lang="en-US" dirty="0" smtClean="0"/>
              <a:t>wrapping </a:t>
            </a:r>
            <a:r>
              <a:rPr lang="en-US" dirty="0"/>
              <a:t>gauze in a figure-8 pattern over the </a:t>
            </a:r>
            <a:r>
              <a:rPr lang="en-US" dirty="0" smtClean="0"/>
              <a:t>back </a:t>
            </a:r>
            <a:r>
              <a:rPr lang="en-US" dirty="0"/>
              <a:t>and around the legs</a:t>
            </a:r>
            <a:r>
              <a:rPr lang="en-US" dirty="0" smtClean="0"/>
              <a:t>.</a:t>
            </a:r>
          </a:p>
          <a:p>
            <a:pPr lvl="1"/>
            <a:r>
              <a:rPr lang="en-US" dirty="0" smtClean="0"/>
              <a:t>Secure in place with tape.</a:t>
            </a:r>
          </a:p>
          <a:p>
            <a:pPr lvl="1"/>
            <a:endParaRPr lang="en-US" dirty="0"/>
          </a:p>
          <a:p>
            <a:r>
              <a:rPr lang="en-US" dirty="0" smtClean="0"/>
              <a:t>Stomach/sides/back: use a clean cotton t-shirt, towel, or table cloth.  </a:t>
            </a:r>
          </a:p>
          <a:p>
            <a:pPr lvl="1"/>
            <a:r>
              <a:rPr lang="en-US" dirty="0" smtClean="0"/>
              <a:t>Put the animal’s head through the neck-hole and front paws through the arm-holes. </a:t>
            </a:r>
          </a:p>
          <a:p>
            <a:pPr lvl="1"/>
            <a:r>
              <a:rPr lang="en-US" dirty="0" smtClean="0"/>
              <a:t>Tape around the waist. Tighten if needed using safety pins or cut the shirt to make straps you can tie.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516" y="4100945"/>
            <a:ext cx="2923332" cy="2050807"/>
          </a:xfrm>
          <a:prstGeom prst="rect">
            <a:avLst/>
          </a:prstGeom>
        </p:spPr>
      </p:pic>
      <p:sp>
        <p:nvSpPr>
          <p:cNvPr id="5" name="Rectangle 4"/>
          <p:cNvSpPr/>
          <p:nvPr/>
        </p:nvSpPr>
        <p:spPr>
          <a:xfrm>
            <a:off x="10595321" y="6110187"/>
            <a:ext cx="1398140" cy="230832"/>
          </a:xfrm>
          <a:prstGeom prst="rect">
            <a:avLst/>
          </a:prstGeom>
        </p:spPr>
        <p:txBody>
          <a:bodyPr wrap="none">
            <a:spAutoFit/>
          </a:bodyPr>
          <a:lstStyle/>
          <a:p>
            <a:r>
              <a:rPr lang="en-US" sz="900" i="1" dirty="0" smtClean="0">
                <a:solidFill>
                  <a:srgbClr val="999999"/>
                </a:solidFill>
                <a:effectLst/>
                <a:hlinkClick r:id="rId3"/>
              </a:rPr>
              <a:t>Source: chestofbooks.com</a:t>
            </a:r>
            <a:endParaRPr lang="en-US" sz="900" i="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0" y="1279069"/>
            <a:ext cx="2909247" cy="2319938"/>
          </a:xfrm>
          <a:prstGeom prst="rect">
            <a:avLst/>
          </a:prstGeom>
        </p:spPr>
      </p:pic>
      <p:sp>
        <p:nvSpPr>
          <p:cNvPr id="7" name="Rectangle 6"/>
          <p:cNvSpPr/>
          <p:nvPr/>
        </p:nvSpPr>
        <p:spPr>
          <a:xfrm>
            <a:off x="10465479" y="3577526"/>
            <a:ext cx="1527982" cy="230832"/>
          </a:xfrm>
          <a:prstGeom prst="rect">
            <a:avLst/>
          </a:prstGeom>
        </p:spPr>
        <p:txBody>
          <a:bodyPr wrap="none">
            <a:spAutoFit/>
          </a:bodyPr>
          <a:lstStyle/>
          <a:p>
            <a:r>
              <a:rPr lang="en-US" sz="900" i="1" dirty="0" smtClean="0">
                <a:solidFill>
                  <a:srgbClr val="999999"/>
                </a:solidFill>
                <a:effectLst/>
                <a:hlinkClick r:id="rId5"/>
              </a:rPr>
              <a:t>Source: home.exetel.com.au</a:t>
            </a:r>
            <a:r>
              <a:rPr lang="en-US" sz="900" i="1" dirty="0" smtClean="0">
                <a:solidFill>
                  <a:srgbClr val="999999"/>
                </a:solidFill>
                <a:effectLst/>
              </a:rPr>
              <a:t> </a:t>
            </a:r>
            <a:endParaRPr lang="en-US" sz="900" i="1" dirty="0"/>
          </a:p>
        </p:txBody>
      </p:sp>
    </p:spTree>
    <p:extLst>
      <p:ext uri="{BB962C8B-B14F-4D97-AF65-F5344CB8AC3E}">
        <p14:creationId xmlns:p14="http://schemas.microsoft.com/office/powerpoint/2010/main" val="394751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Cleansing Wounds</a:t>
            </a:r>
            <a:endParaRPr lang="en-US" dirty="0"/>
          </a:p>
        </p:txBody>
      </p:sp>
      <p:sp>
        <p:nvSpPr>
          <p:cNvPr id="3" name="Content Placeholder 2"/>
          <p:cNvSpPr>
            <a:spLocks noGrp="1"/>
          </p:cNvSpPr>
          <p:nvPr>
            <p:ph idx="1"/>
          </p:nvPr>
        </p:nvSpPr>
        <p:spPr>
          <a:xfrm>
            <a:off x="545910" y="1856096"/>
            <a:ext cx="9498635" cy="4295656"/>
          </a:xfrm>
        </p:spPr>
        <p:txBody>
          <a:bodyPr>
            <a:normAutofit fontScale="70000" lnSpcReduction="20000"/>
          </a:bodyPr>
          <a:lstStyle/>
          <a:p>
            <a:pPr lvl="0"/>
            <a:r>
              <a:rPr lang="en-US" dirty="0"/>
              <a:t>The best way to cleanse a wound is to flush it with cool water or a sterile contact lens saline solution. </a:t>
            </a:r>
          </a:p>
          <a:p>
            <a:pPr lvl="1"/>
            <a:r>
              <a:rPr lang="en-US" dirty="0"/>
              <a:t>If you do not have sterile saline solution, a garden hose or kitchen sink spray attachment can work too. </a:t>
            </a:r>
          </a:p>
          <a:p>
            <a:pPr lvl="1"/>
            <a:r>
              <a:rPr lang="en-US" dirty="0"/>
              <a:t>After cleansing the wound, use a nonstinging </a:t>
            </a:r>
            <a:r>
              <a:rPr lang="en-US" b="1" dirty="0"/>
              <a:t>antiseptic</a:t>
            </a:r>
            <a:r>
              <a:rPr lang="en-US" dirty="0"/>
              <a:t> solution to disinfect the wound. </a:t>
            </a:r>
          </a:p>
          <a:p>
            <a:pPr lvl="2"/>
            <a:r>
              <a:rPr lang="en-US" dirty="0"/>
              <a:t>An </a:t>
            </a:r>
            <a:r>
              <a:rPr lang="en-US" b="1" dirty="0"/>
              <a:t>antiseptic</a:t>
            </a:r>
            <a:r>
              <a:rPr lang="en-US" dirty="0"/>
              <a:t> </a:t>
            </a:r>
            <a:r>
              <a:rPr lang="en-US" b="1" dirty="0"/>
              <a:t>solution</a:t>
            </a:r>
            <a:r>
              <a:rPr lang="en-US" dirty="0"/>
              <a:t> is one that prevents the growth of microorganisms (such as bacteria) that can cause an infection. </a:t>
            </a:r>
          </a:p>
          <a:p>
            <a:pPr lvl="2"/>
            <a:r>
              <a:rPr lang="en-US" dirty="0"/>
              <a:t>This is different from an </a:t>
            </a:r>
            <a:r>
              <a:rPr lang="en-US" b="1" dirty="0"/>
              <a:t>antibiotic</a:t>
            </a:r>
            <a:r>
              <a:rPr lang="en-US" dirty="0"/>
              <a:t>, which kills bacteria by breaking open the cell membrane, by interfering with the bacterial genes, or by disrupting a critical cellular function such as protein synthesis or cellular respiration. </a:t>
            </a:r>
            <a:br>
              <a:rPr lang="en-US" dirty="0"/>
            </a:br>
            <a:endParaRPr lang="en-US" dirty="0" smtClean="0"/>
          </a:p>
          <a:p>
            <a:pPr lvl="0"/>
            <a:r>
              <a:rPr lang="en-US" dirty="0"/>
              <a:t>Antibiotics vs. Antiseptics </a:t>
            </a:r>
          </a:p>
          <a:p>
            <a:pPr lvl="1"/>
            <a:r>
              <a:rPr lang="en-US" dirty="0"/>
              <a:t>Antiseptics can be used generously without impairing their function. </a:t>
            </a:r>
          </a:p>
          <a:p>
            <a:pPr lvl="2"/>
            <a:r>
              <a:rPr lang="en-US" dirty="0"/>
              <a:t>Overuse of antibiotics, however, can lead to antibiotic resistance. </a:t>
            </a:r>
          </a:p>
          <a:p>
            <a:pPr lvl="1"/>
            <a:r>
              <a:rPr lang="en-US" b="1" dirty="0"/>
              <a:t>Antibiotic resistance </a:t>
            </a:r>
            <a:r>
              <a:rPr lang="en-US" dirty="0"/>
              <a:t>is the phenomenon where the overly-frequent use and misuse of antibiotics has enabled bacteria to develop the ability to overcome the antibiotic mechanism. </a:t>
            </a:r>
          </a:p>
          <a:p>
            <a:pPr lvl="1"/>
            <a:r>
              <a:rPr lang="en-US" dirty="0"/>
              <a:t>This has caused many antibiotics to lose their effectiveness against bacteria, making them useless. </a:t>
            </a:r>
            <a:br>
              <a:rPr lang="en-US" dirty="0"/>
            </a:br>
            <a:endParaRPr lang="en-US" dirty="0"/>
          </a:p>
          <a:p>
            <a:endParaRPr lang="en-US" dirty="0"/>
          </a:p>
          <a:p>
            <a:endParaRPr lang="en-US" dirty="0"/>
          </a:p>
        </p:txBody>
      </p:sp>
      <p:pic>
        <p:nvPicPr>
          <p:cNvPr id="4" name="Picture 3"/>
          <p:cNvPicPr>
            <a:picLocks noChangeAspect="1"/>
          </p:cNvPicPr>
          <p:nvPr/>
        </p:nvPicPr>
        <p:blipFill rotWithShape="1">
          <a:blip r:embed="rId2"/>
          <a:srcRect l="23678" r="23678"/>
          <a:stretch/>
        </p:blipFill>
        <p:spPr>
          <a:xfrm>
            <a:off x="10257472" y="1537442"/>
            <a:ext cx="1643376" cy="4410055"/>
          </a:xfrm>
          <a:prstGeom prst="rect">
            <a:avLst/>
          </a:prstGeom>
        </p:spPr>
      </p:pic>
      <p:sp>
        <p:nvSpPr>
          <p:cNvPr id="5" name="Rectangle 4"/>
          <p:cNvSpPr/>
          <p:nvPr/>
        </p:nvSpPr>
        <p:spPr>
          <a:xfrm>
            <a:off x="10461030" y="5920920"/>
            <a:ext cx="1439818" cy="230832"/>
          </a:xfrm>
          <a:prstGeom prst="rect">
            <a:avLst/>
          </a:prstGeom>
        </p:spPr>
        <p:txBody>
          <a:bodyPr wrap="none">
            <a:spAutoFit/>
          </a:bodyPr>
          <a:lstStyle/>
          <a:p>
            <a:r>
              <a:rPr lang="en-US" sz="900" i="1" dirty="0" smtClean="0">
                <a:hlinkClick r:id="rId3"/>
              </a:rPr>
              <a:t>Source: www.waterjel.com</a:t>
            </a:r>
            <a:endParaRPr lang="en-US" sz="900" i="1" dirty="0"/>
          </a:p>
        </p:txBody>
      </p:sp>
    </p:spTree>
    <p:extLst>
      <p:ext uri="{BB962C8B-B14F-4D97-AF65-F5344CB8AC3E}">
        <p14:creationId xmlns:p14="http://schemas.microsoft.com/office/powerpoint/2010/main" val="296368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Antibiotic Resistance</a:t>
            </a:r>
            <a:endParaRPr lang="en-US" dirty="0"/>
          </a:p>
        </p:txBody>
      </p:sp>
      <p:sp>
        <p:nvSpPr>
          <p:cNvPr id="3" name="Content Placeholder 2"/>
          <p:cNvSpPr>
            <a:spLocks noGrp="1"/>
          </p:cNvSpPr>
          <p:nvPr>
            <p:ph idx="1"/>
          </p:nvPr>
        </p:nvSpPr>
        <p:spPr>
          <a:xfrm>
            <a:off x="545910" y="1856096"/>
            <a:ext cx="8168599" cy="4295656"/>
          </a:xfrm>
        </p:spPr>
        <p:txBody>
          <a:bodyPr>
            <a:normAutofit fontScale="85000" lnSpcReduction="20000"/>
          </a:bodyPr>
          <a:lstStyle/>
          <a:p>
            <a:pPr lvl="0"/>
            <a:r>
              <a:rPr lang="en-US" dirty="0"/>
              <a:t>The effects of antibiotic resistance can be reduced by…</a:t>
            </a:r>
          </a:p>
          <a:p>
            <a:pPr lvl="1"/>
            <a:r>
              <a:rPr lang="en-US" dirty="0"/>
              <a:t>Not using antibiotics for anything but a bacterial infection.</a:t>
            </a:r>
          </a:p>
          <a:p>
            <a:pPr lvl="2"/>
            <a:r>
              <a:rPr lang="en-US" dirty="0"/>
              <a:t>Antibiotics will do nothing to help a viral infection (such as the common cold). </a:t>
            </a:r>
          </a:p>
          <a:p>
            <a:pPr lvl="2"/>
            <a:r>
              <a:rPr lang="en-US" dirty="0"/>
              <a:t>Use of antibiotics during a viral infection will worsen antibiotic resistance, however. </a:t>
            </a:r>
            <a:r>
              <a:rPr lang="en-US" dirty="0" smtClean="0"/>
              <a:t/>
            </a:r>
            <a:br>
              <a:rPr lang="en-US" dirty="0" smtClean="0"/>
            </a:br>
            <a:endParaRPr lang="en-US" dirty="0"/>
          </a:p>
          <a:p>
            <a:pPr lvl="1"/>
            <a:r>
              <a:rPr lang="en-US" dirty="0"/>
              <a:t>Only </a:t>
            </a:r>
            <a:r>
              <a:rPr lang="en-US" dirty="0" smtClean="0"/>
              <a:t>administering </a:t>
            </a:r>
            <a:r>
              <a:rPr lang="en-US" dirty="0"/>
              <a:t>an antibiotic if it is prescribed by a medical professional</a:t>
            </a:r>
            <a:r>
              <a:rPr lang="en-US" dirty="0" smtClean="0"/>
              <a:t>.</a:t>
            </a:r>
            <a:br>
              <a:rPr lang="en-US" dirty="0" smtClean="0"/>
            </a:br>
            <a:endParaRPr lang="en-US" dirty="0"/>
          </a:p>
          <a:p>
            <a:pPr lvl="1"/>
            <a:r>
              <a:rPr lang="en-US" dirty="0"/>
              <a:t>When an antibiotic is prescribed, use the full dose for the entire prescription time frame. </a:t>
            </a:r>
          </a:p>
          <a:p>
            <a:pPr lvl="2"/>
            <a:r>
              <a:rPr lang="en-US" dirty="0"/>
              <a:t>Not using the full dose can allow some of the infecting bacteria to regain their strength and overcome the antibiotic mechanism. </a:t>
            </a:r>
          </a:p>
          <a:p>
            <a:pPr lvl="2"/>
            <a:r>
              <a:rPr lang="en-US" dirty="0"/>
              <a:t>Never skip a dosage of antibiotic or end the treatment early. </a:t>
            </a:r>
            <a:r>
              <a:rPr lang="en-US" dirty="0" smtClean="0"/>
              <a:t/>
            </a:r>
            <a:br>
              <a:rPr lang="en-US" dirty="0" smtClean="0"/>
            </a:br>
            <a:endParaRPr lang="en-US" dirty="0"/>
          </a:p>
          <a:p>
            <a:pPr lvl="1"/>
            <a:r>
              <a:rPr lang="en-US" dirty="0"/>
              <a:t>Seek non-antibiotic methods to treat infections. </a:t>
            </a:r>
          </a:p>
          <a:p>
            <a:pPr lvl="2"/>
            <a:r>
              <a:rPr lang="en-US" dirty="0"/>
              <a:t>Prevention of an infection is a far better method than treatment of one. </a:t>
            </a:r>
          </a:p>
          <a:p>
            <a:pPr lvl="2"/>
            <a:r>
              <a:rPr lang="en-US" dirty="0"/>
              <a:t>Proper bandaging of wounds can lessen the risk of an infection. </a:t>
            </a:r>
            <a:br>
              <a:rPr lang="en-US" dirty="0"/>
            </a:br>
            <a:endParaRPr lang="en-US" dirty="0"/>
          </a:p>
          <a:p>
            <a:endParaRPr lang="en-US" dirty="0"/>
          </a:p>
        </p:txBody>
      </p:sp>
      <p:pic>
        <p:nvPicPr>
          <p:cNvPr id="5" name="Picture 4"/>
          <p:cNvPicPr>
            <a:picLocks noChangeAspect="1"/>
          </p:cNvPicPr>
          <p:nvPr/>
        </p:nvPicPr>
        <p:blipFill>
          <a:blip r:embed="rId2"/>
          <a:stretch>
            <a:fillRect/>
          </a:stretch>
        </p:blipFill>
        <p:spPr>
          <a:xfrm>
            <a:off x="8469132" y="247725"/>
            <a:ext cx="3431716" cy="5904027"/>
          </a:xfrm>
          <a:prstGeom prst="rect">
            <a:avLst/>
          </a:prstGeom>
        </p:spPr>
      </p:pic>
      <p:sp>
        <p:nvSpPr>
          <p:cNvPr id="6" name="Rectangle 5"/>
          <p:cNvSpPr/>
          <p:nvPr/>
        </p:nvSpPr>
        <p:spPr>
          <a:xfrm>
            <a:off x="10736152" y="6075214"/>
            <a:ext cx="1455848" cy="230832"/>
          </a:xfrm>
          <a:prstGeom prst="rect">
            <a:avLst/>
          </a:prstGeom>
        </p:spPr>
        <p:txBody>
          <a:bodyPr wrap="none">
            <a:spAutoFit/>
          </a:bodyPr>
          <a:lstStyle/>
          <a:p>
            <a:r>
              <a:rPr lang="en-US" sz="900" i="1" dirty="0" smtClean="0">
                <a:hlinkClick r:id="rId3"/>
              </a:rPr>
              <a:t>Source: withfriendship.com</a:t>
            </a:r>
            <a:endParaRPr lang="en-US" sz="900" i="1" dirty="0"/>
          </a:p>
        </p:txBody>
      </p:sp>
    </p:spTree>
    <p:extLst>
      <p:ext uri="{BB962C8B-B14F-4D97-AF65-F5344CB8AC3E}">
        <p14:creationId xmlns:p14="http://schemas.microsoft.com/office/powerpoint/2010/main" val="613341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Bandages Support Wound Healing</a:t>
            </a:r>
            <a:endParaRPr lang="en-US" dirty="0"/>
          </a:p>
        </p:txBody>
      </p:sp>
      <p:sp>
        <p:nvSpPr>
          <p:cNvPr id="3" name="Content Placeholder 2"/>
          <p:cNvSpPr>
            <a:spLocks noGrp="1"/>
          </p:cNvSpPr>
          <p:nvPr>
            <p:ph idx="1"/>
          </p:nvPr>
        </p:nvSpPr>
        <p:spPr>
          <a:xfrm>
            <a:off x="545910" y="1856096"/>
            <a:ext cx="11452126" cy="4295656"/>
          </a:xfrm>
        </p:spPr>
        <p:txBody>
          <a:bodyPr>
            <a:normAutofit fontScale="70000" lnSpcReduction="20000"/>
          </a:bodyPr>
          <a:lstStyle/>
          <a:p>
            <a:pPr lvl="0"/>
            <a:r>
              <a:rPr lang="en-US" dirty="0"/>
              <a:t>Many wounds will heal on their own without bandaging. </a:t>
            </a:r>
          </a:p>
          <a:p>
            <a:pPr lvl="1"/>
            <a:r>
              <a:rPr lang="en-US" dirty="0"/>
              <a:t>A minor, small wound will heal just as well in the open air as with a bandage.</a:t>
            </a:r>
          </a:p>
          <a:p>
            <a:pPr lvl="2"/>
            <a:r>
              <a:rPr lang="en-US" dirty="0"/>
              <a:t>However, for large wounds or wounds with heavy damage, bandage is necessary to support the healing process. </a:t>
            </a:r>
            <a:r>
              <a:rPr lang="en-US" dirty="0" smtClean="0"/>
              <a:t/>
            </a:r>
            <a:br>
              <a:rPr lang="en-US" dirty="0" smtClean="0"/>
            </a:br>
            <a:endParaRPr lang="en-US" dirty="0"/>
          </a:p>
          <a:p>
            <a:r>
              <a:rPr lang="en-US" dirty="0"/>
              <a:t>Bandages support the healing of a wound by </a:t>
            </a:r>
          </a:p>
          <a:p>
            <a:pPr lvl="1"/>
            <a:r>
              <a:rPr lang="en-US" dirty="0"/>
              <a:t>Controlling bleeding and aiding hemostasis (platelet plug and fibrin mesh-scab formation). </a:t>
            </a:r>
          </a:p>
          <a:p>
            <a:pPr lvl="1"/>
            <a:r>
              <a:rPr lang="en-US" dirty="0"/>
              <a:t>Absorbing seepage, prevent the build-up of exudate, and protect the wound from infection and drying</a:t>
            </a:r>
          </a:p>
          <a:p>
            <a:pPr lvl="1"/>
            <a:r>
              <a:rPr lang="en-US" dirty="0"/>
              <a:t>Decreasing the possibility of self-trauma &amp; self-inflicted </a:t>
            </a:r>
            <a:r>
              <a:rPr lang="en-US" dirty="0" smtClean="0"/>
              <a:t>injury</a:t>
            </a:r>
          </a:p>
          <a:p>
            <a:pPr lvl="1"/>
            <a:r>
              <a:rPr lang="en-US" dirty="0" smtClean="0"/>
              <a:t>Decreasing </a:t>
            </a:r>
            <a:r>
              <a:rPr lang="en-US" dirty="0"/>
              <a:t>swelling and </a:t>
            </a:r>
            <a:r>
              <a:rPr lang="en-US" b="1" dirty="0"/>
              <a:t>edema</a:t>
            </a:r>
            <a:r>
              <a:rPr lang="en-US" dirty="0"/>
              <a:t> (pooling of fluid under the wound)</a:t>
            </a:r>
          </a:p>
          <a:p>
            <a:pPr lvl="1"/>
            <a:r>
              <a:rPr lang="en-US" dirty="0"/>
              <a:t>Bandages reduces the likelihood of scarring. </a:t>
            </a:r>
          </a:p>
          <a:p>
            <a:pPr lvl="1"/>
            <a:r>
              <a:rPr lang="en-US" dirty="0"/>
              <a:t>Bandages prevent </a:t>
            </a:r>
            <a:r>
              <a:rPr lang="en-US" b="1" dirty="0"/>
              <a:t>desiccation</a:t>
            </a:r>
            <a:r>
              <a:rPr lang="en-US" dirty="0"/>
              <a:t>, or the drying-out of the wound. </a:t>
            </a:r>
          </a:p>
          <a:p>
            <a:pPr lvl="2"/>
            <a:r>
              <a:rPr lang="en-US" dirty="0"/>
              <a:t>If a wound dries out, it will take longer to heal and will have a greater risk of infection and scarring.</a:t>
            </a:r>
          </a:p>
          <a:p>
            <a:pPr lvl="1"/>
            <a:r>
              <a:rPr lang="en-US" dirty="0"/>
              <a:t>Decreasing </a:t>
            </a:r>
            <a:r>
              <a:rPr lang="en-US" b="1" dirty="0" err="1"/>
              <a:t>seroma</a:t>
            </a:r>
            <a:r>
              <a:rPr lang="en-US" dirty="0"/>
              <a:t> or </a:t>
            </a:r>
            <a:r>
              <a:rPr lang="en-US" b="1" dirty="0"/>
              <a:t>hematoma</a:t>
            </a:r>
            <a:r>
              <a:rPr lang="en-US" dirty="0"/>
              <a:t> formation</a:t>
            </a:r>
          </a:p>
          <a:p>
            <a:pPr lvl="2"/>
            <a:r>
              <a:rPr lang="en-US" u="sng" dirty="0" err="1"/>
              <a:t>Seroma</a:t>
            </a:r>
            <a:r>
              <a:rPr lang="en-US" dirty="0"/>
              <a:t>: An accumulation of lymphatic fluid under an incision</a:t>
            </a:r>
          </a:p>
          <a:p>
            <a:pPr lvl="2"/>
            <a:r>
              <a:rPr lang="en-US" u="sng" dirty="0"/>
              <a:t>Hematoma</a:t>
            </a:r>
            <a:r>
              <a:rPr lang="en-US" dirty="0"/>
              <a:t>: a localized swelling filled with blood</a:t>
            </a:r>
            <a:br>
              <a:rPr lang="en-US" dirty="0"/>
            </a:br>
            <a:endParaRPr lang="en-US" dirty="0"/>
          </a:p>
          <a:p>
            <a:pPr lvl="4"/>
            <a:r>
              <a:rPr lang="en-US" sz="1300" i="1" dirty="0"/>
              <a:t>Source: Clinical Textbook for Veterinary Technicians 7th </a:t>
            </a:r>
            <a:r>
              <a:rPr lang="en-US" sz="1300" i="1" dirty="0" err="1"/>
              <a:t>ed</a:t>
            </a:r>
            <a:r>
              <a:rPr lang="en-US" sz="1300" dirty="0"/>
              <a:t> by </a:t>
            </a:r>
            <a:r>
              <a:rPr lang="en-US" sz="1300" dirty="0" err="1"/>
              <a:t>McCurnin</a:t>
            </a:r>
            <a:r>
              <a:rPr lang="en-US" sz="1300" dirty="0"/>
              <a:t> and </a:t>
            </a:r>
            <a:r>
              <a:rPr lang="en-US" sz="1300" dirty="0" err="1"/>
              <a:t>Bassert</a:t>
            </a:r>
            <a:r>
              <a:rPr lang="en-US" sz="1300" dirty="0"/>
              <a:t>, pgs. 1239-1243, </a:t>
            </a:r>
            <a:r>
              <a:rPr lang="en-US" sz="1300" dirty="0" smtClean="0"/>
              <a:t>1249-1264</a:t>
            </a:r>
            <a:endParaRPr lang="en-US" sz="1300" dirty="0"/>
          </a:p>
        </p:txBody>
      </p:sp>
      <p:pic>
        <p:nvPicPr>
          <p:cNvPr id="4" name="Picture 3"/>
          <p:cNvPicPr>
            <a:picLocks noChangeAspect="1"/>
          </p:cNvPicPr>
          <p:nvPr/>
        </p:nvPicPr>
        <p:blipFill>
          <a:blip r:embed="rId2"/>
          <a:stretch>
            <a:fillRect/>
          </a:stretch>
        </p:blipFill>
        <p:spPr>
          <a:xfrm>
            <a:off x="8742219" y="3667297"/>
            <a:ext cx="3158630" cy="2484456"/>
          </a:xfrm>
          <a:prstGeom prst="rect">
            <a:avLst/>
          </a:prstGeom>
        </p:spPr>
      </p:pic>
      <p:sp>
        <p:nvSpPr>
          <p:cNvPr id="5" name="Rectangle 4"/>
          <p:cNvSpPr/>
          <p:nvPr/>
        </p:nvSpPr>
        <p:spPr>
          <a:xfrm>
            <a:off x="10692871" y="6155072"/>
            <a:ext cx="1305165" cy="230832"/>
          </a:xfrm>
          <a:prstGeom prst="rect">
            <a:avLst/>
          </a:prstGeom>
        </p:spPr>
        <p:txBody>
          <a:bodyPr wrap="none">
            <a:spAutoFit/>
          </a:bodyPr>
          <a:lstStyle/>
          <a:p>
            <a:r>
              <a:rPr lang="en-US" sz="900" i="1" dirty="0" smtClean="0">
                <a:hlinkClick r:id="rId3"/>
              </a:rPr>
              <a:t>Source: www.123rf.com</a:t>
            </a:r>
            <a:endParaRPr lang="en-US" sz="900" i="1" dirty="0"/>
          </a:p>
        </p:txBody>
      </p:sp>
    </p:spTree>
    <p:extLst>
      <p:ext uri="{BB962C8B-B14F-4D97-AF65-F5344CB8AC3E}">
        <p14:creationId xmlns:p14="http://schemas.microsoft.com/office/powerpoint/2010/main" val="2286982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61843" y="3602183"/>
            <a:ext cx="3084683" cy="2591134"/>
          </a:xfrm>
          <a:prstGeom prst="rect">
            <a:avLst/>
          </a:prstGeom>
        </p:spPr>
      </p:pic>
      <p:sp>
        <p:nvSpPr>
          <p:cNvPr id="2" name="Title 1"/>
          <p:cNvSpPr>
            <a:spLocks noGrp="1"/>
          </p:cNvSpPr>
          <p:nvPr>
            <p:ph type="title"/>
          </p:nvPr>
        </p:nvSpPr>
        <p:spPr/>
        <p:txBody>
          <a:bodyPr/>
          <a:lstStyle/>
          <a:p>
            <a:r>
              <a:rPr lang="en-US" dirty="0" smtClean="0"/>
              <a:t>Bandaging Protocols</a:t>
            </a:r>
            <a:endParaRPr lang="en-US" dirty="0"/>
          </a:p>
        </p:txBody>
      </p:sp>
      <p:sp>
        <p:nvSpPr>
          <p:cNvPr id="3" name="Content Placeholder 2"/>
          <p:cNvSpPr>
            <a:spLocks noGrp="1"/>
          </p:cNvSpPr>
          <p:nvPr>
            <p:ph idx="1"/>
          </p:nvPr>
        </p:nvSpPr>
        <p:spPr/>
        <p:txBody>
          <a:bodyPr>
            <a:normAutofit lnSpcReduction="10000"/>
          </a:bodyPr>
          <a:lstStyle/>
          <a:p>
            <a:pPr lvl="0"/>
            <a:r>
              <a:rPr lang="en-US" dirty="0"/>
              <a:t>Proper application and regular changes of bandaging is critical for proper healing.</a:t>
            </a:r>
          </a:p>
          <a:p>
            <a:pPr lvl="1"/>
            <a:r>
              <a:rPr lang="en-US" dirty="0"/>
              <a:t>A bandage must be changed every day or two.</a:t>
            </a:r>
          </a:p>
          <a:p>
            <a:pPr lvl="1"/>
            <a:r>
              <a:rPr lang="en-US" dirty="0"/>
              <a:t>The wound must be kept clean and dry between changes. </a:t>
            </a:r>
          </a:p>
          <a:p>
            <a:pPr lvl="1"/>
            <a:r>
              <a:rPr lang="en-US" dirty="0"/>
              <a:t>If there is swelling above and/or below the bandage, the bandage has been applied too tightly.</a:t>
            </a:r>
          </a:p>
          <a:p>
            <a:pPr lvl="2"/>
            <a:r>
              <a:rPr lang="en-US" dirty="0"/>
              <a:t>This will reduce blood flow and inhibit the healing process.</a:t>
            </a:r>
          </a:p>
          <a:p>
            <a:pPr lvl="1"/>
            <a:r>
              <a:rPr lang="en-US" dirty="0"/>
              <a:t>Bandages should be checked for bad odor regularly as this can </a:t>
            </a:r>
            <a:r>
              <a:rPr lang="en-US" dirty="0" smtClean="0"/>
              <a:t/>
            </a:r>
            <a:br>
              <a:rPr lang="en-US" dirty="0" smtClean="0"/>
            </a:br>
            <a:r>
              <a:rPr lang="en-US" dirty="0" smtClean="0"/>
              <a:t>be </a:t>
            </a:r>
            <a:r>
              <a:rPr lang="en-US" dirty="0"/>
              <a:t>a sign of infection. </a:t>
            </a:r>
            <a:r>
              <a:rPr lang="en-US" dirty="0" smtClean="0"/>
              <a:t/>
            </a:r>
            <a:br>
              <a:rPr lang="en-US" dirty="0" smtClean="0"/>
            </a:br>
            <a:endParaRPr lang="en-US" dirty="0"/>
          </a:p>
          <a:p>
            <a:r>
              <a:rPr lang="en-US" dirty="0"/>
              <a:t>For severe injuries, a bandage is only a temporary </a:t>
            </a:r>
            <a:r>
              <a:rPr lang="en-US" dirty="0" smtClean="0"/>
              <a:t>fix.</a:t>
            </a:r>
          </a:p>
          <a:p>
            <a:pPr lvl="1"/>
            <a:r>
              <a:rPr lang="en-US" dirty="0" smtClean="0"/>
              <a:t>A </a:t>
            </a:r>
            <a:r>
              <a:rPr lang="en-US" dirty="0"/>
              <a:t>visit to a veterinarian </a:t>
            </a:r>
            <a:r>
              <a:rPr lang="en-US" dirty="0" smtClean="0"/>
              <a:t>will be necessary</a:t>
            </a:r>
            <a:r>
              <a:rPr lang="en-US" dirty="0"/>
              <a:t>. 	</a:t>
            </a:r>
          </a:p>
        </p:txBody>
      </p:sp>
      <p:sp>
        <p:nvSpPr>
          <p:cNvPr id="5" name="Rectangle 4"/>
          <p:cNvSpPr/>
          <p:nvPr/>
        </p:nvSpPr>
        <p:spPr>
          <a:xfrm>
            <a:off x="10668522" y="6155072"/>
            <a:ext cx="1305165" cy="230832"/>
          </a:xfrm>
          <a:prstGeom prst="rect">
            <a:avLst/>
          </a:prstGeom>
        </p:spPr>
        <p:txBody>
          <a:bodyPr wrap="none">
            <a:spAutoFit/>
          </a:bodyPr>
          <a:lstStyle/>
          <a:p>
            <a:r>
              <a:rPr lang="en-US" sz="900" i="1" dirty="0" smtClean="0">
                <a:hlinkClick r:id="rId3"/>
              </a:rPr>
              <a:t>Source: www.123rf.com</a:t>
            </a:r>
            <a:endParaRPr lang="en-US" sz="900" i="1" dirty="0"/>
          </a:p>
        </p:txBody>
      </p:sp>
    </p:spTree>
    <p:extLst>
      <p:ext uri="{BB962C8B-B14F-4D97-AF65-F5344CB8AC3E}">
        <p14:creationId xmlns:p14="http://schemas.microsoft.com/office/powerpoint/2010/main" val="313364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a Bandage</a:t>
            </a:r>
            <a:endParaRPr lang="en-US" dirty="0"/>
          </a:p>
        </p:txBody>
      </p:sp>
      <p:sp>
        <p:nvSpPr>
          <p:cNvPr id="3" name="Content Placeholder 2"/>
          <p:cNvSpPr>
            <a:spLocks noGrp="1"/>
          </p:cNvSpPr>
          <p:nvPr>
            <p:ph idx="1"/>
          </p:nvPr>
        </p:nvSpPr>
        <p:spPr>
          <a:xfrm>
            <a:off x="545910" y="1856096"/>
            <a:ext cx="8390272" cy="4295656"/>
          </a:xfrm>
        </p:spPr>
        <p:txBody>
          <a:bodyPr>
            <a:normAutofit fontScale="77500" lnSpcReduction="20000"/>
          </a:bodyPr>
          <a:lstStyle/>
          <a:p>
            <a:r>
              <a:rPr lang="en-US" dirty="0"/>
              <a:t>A bandage has three main </a:t>
            </a:r>
            <a:r>
              <a:rPr lang="en-US" dirty="0" smtClean="0"/>
              <a:t>components: the primary layer (absorbent pad), secondary layer (gauze), and tertiary layer (tape). </a:t>
            </a:r>
            <a:br>
              <a:rPr lang="en-US" dirty="0" smtClean="0"/>
            </a:br>
            <a:endParaRPr lang="en-US" dirty="0"/>
          </a:p>
          <a:p>
            <a:pPr lvl="0"/>
            <a:r>
              <a:rPr lang="en-US" dirty="0"/>
              <a:t>Primary layer (or dressing) – the primary layer consists of an absorbent material that is in direct contact with the site of the injury. </a:t>
            </a:r>
          </a:p>
          <a:p>
            <a:pPr lvl="1"/>
            <a:r>
              <a:rPr lang="en-US" dirty="0"/>
              <a:t>The primary layer has the following functions: </a:t>
            </a:r>
          </a:p>
          <a:p>
            <a:pPr lvl="2"/>
            <a:r>
              <a:rPr lang="en-US" dirty="0"/>
              <a:t>Wound Protection</a:t>
            </a:r>
          </a:p>
          <a:p>
            <a:pPr lvl="2"/>
            <a:r>
              <a:rPr lang="en-US" dirty="0"/>
              <a:t>Debridement (removal of dead, damaged, or infected tissue) </a:t>
            </a:r>
          </a:p>
          <a:p>
            <a:pPr lvl="2"/>
            <a:r>
              <a:rPr lang="en-US" dirty="0"/>
              <a:t>Absorption of exudate</a:t>
            </a:r>
          </a:p>
          <a:p>
            <a:pPr lvl="2"/>
            <a:r>
              <a:rPr lang="en-US" dirty="0"/>
              <a:t>A delivery mechanism for topical </a:t>
            </a:r>
            <a:r>
              <a:rPr lang="en-US" dirty="0" smtClean="0"/>
              <a:t>medication</a:t>
            </a:r>
            <a:br>
              <a:rPr lang="en-US" dirty="0" smtClean="0"/>
            </a:br>
            <a:endParaRPr lang="en-US" dirty="0"/>
          </a:p>
          <a:p>
            <a:r>
              <a:rPr lang="en-US" dirty="0"/>
              <a:t>The primary layer has two key properties: </a:t>
            </a:r>
            <a:r>
              <a:rPr lang="en-US" b="1" dirty="0" err="1"/>
              <a:t>occlusiveness</a:t>
            </a:r>
            <a:r>
              <a:rPr lang="en-US" dirty="0"/>
              <a:t> and </a:t>
            </a:r>
            <a:r>
              <a:rPr lang="en-US" b="1" dirty="0"/>
              <a:t>absorption</a:t>
            </a:r>
            <a:endParaRPr lang="en-US" dirty="0"/>
          </a:p>
          <a:p>
            <a:pPr lvl="1"/>
            <a:r>
              <a:rPr lang="en-US" b="1" dirty="0" err="1"/>
              <a:t>Occlusiveness</a:t>
            </a:r>
            <a:r>
              <a:rPr lang="en-US" dirty="0"/>
              <a:t> is how well the bandage is able to breathe. </a:t>
            </a:r>
          </a:p>
          <a:p>
            <a:pPr lvl="2"/>
            <a:r>
              <a:rPr lang="en-US" u="sng" dirty="0"/>
              <a:t>Occlusive dressing </a:t>
            </a:r>
            <a:r>
              <a:rPr lang="en-US" dirty="0"/>
              <a:t>is air- and water-tight and forms a tight seal. This can be necessary for wounds that are at high risk for contamination (such as large open wounds or wounds in sensitive areas such as the lungs). </a:t>
            </a:r>
          </a:p>
          <a:p>
            <a:pPr lvl="2"/>
            <a:r>
              <a:rPr lang="en-US" u="sng" dirty="0"/>
              <a:t>Non-occlusive dressing </a:t>
            </a:r>
            <a:r>
              <a:rPr lang="en-US" dirty="0"/>
              <a:t>allows the wound to breathe. This prevents the formation of anaerobic bacteria (bacteria that do not need oxygen). </a:t>
            </a:r>
          </a:p>
        </p:txBody>
      </p:sp>
      <p:pic>
        <p:nvPicPr>
          <p:cNvPr id="4" name="Picture 3"/>
          <p:cNvPicPr>
            <a:picLocks noChangeAspect="1"/>
          </p:cNvPicPr>
          <p:nvPr/>
        </p:nvPicPr>
        <p:blipFill>
          <a:blip r:embed="rId2"/>
          <a:stretch>
            <a:fillRect/>
          </a:stretch>
        </p:blipFill>
        <p:spPr>
          <a:xfrm rot="5400000">
            <a:off x="8633992" y="2884898"/>
            <a:ext cx="3893459" cy="2640252"/>
          </a:xfrm>
          <a:prstGeom prst="rect">
            <a:avLst/>
          </a:prstGeom>
        </p:spPr>
      </p:pic>
      <p:sp>
        <p:nvSpPr>
          <p:cNvPr id="5" name="Rectangle 4"/>
          <p:cNvSpPr/>
          <p:nvPr/>
        </p:nvSpPr>
        <p:spPr>
          <a:xfrm>
            <a:off x="10580721" y="6151752"/>
            <a:ext cx="1399742" cy="215444"/>
          </a:xfrm>
          <a:prstGeom prst="rect">
            <a:avLst/>
          </a:prstGeom>
        </p:spPr>
        <p:txBody>
          <a:bodyPr wrap="none">
            <a:spAutoFit/>
          </a:bodyPr>
          <a:lstStyle/>
          <a:p>
            <a:r>
              <a:rPr lang="en-US" sz="800" i="1" dirty="0" smtClean="0">
                <a:hlinkClick r:id="rId3"/>
              </a:rPr>
              <a:t>Source: kahilas.blogspot.com</a:t>
            </a:r>
            <a:endParaRPr lang="en-US" sz="800" i="1" dirty="0"/>
          </a:p>
        </p:txBody>
      </p:sp>
    </p:spTree>
    <p:extLst>
      <p:ext uri="{BB962C8B-B14F-4D97-AF65-F5344CB8AC3E}">
        <p14:creationId xmlns:p14="http://schemas.microsoft.com/office/powerpoint/2010/main" val="1769644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Layer</a:t>
            </a:r>
            <a:endParaRPr lang="en-US" dirty="0"/>
          </a:p>
        </p:txBody>
      </p:sp>
      <p:sp>
        <p:nvSpPr>
          <p:cNvPr id="3" name="Content Placeholder 2"/>
          <p:cNvSpPr>
            <a:spLocks noGrp="1"/>
          </p:cNvSpPr>
          <p:nvPr>
            <p:ph idx="1"/>
          </p:nvPr>
        </p:nvSpPr>
        <p:spPr>
          <a:xfrm>
            <a:off x="545910" y="1856096"/>
            <a:ext cx="11244308" cy="4295656"/>
          </a:xfrm>
        </p:spPr>
        <p:txBody>
          <a:bodyPr>
            <a:normAutofit fontScale="70000" lnSpcReduction="20000"/>
          </a:bodyPr>
          <a:lstStyle/>
          <a:p>
            <a:r>
              <a:rPr lang="en-US" dirty="0" smtClean="0"/>
              <a:t>The primary layer properties determine whether or not a wound has the proper environment in order to heal. </a:t>
            </a:r>
          </a:p>
          <a:p>
            <a:pPr lvl="1"/>
            <a:r>
              <a:rPr lang="en-US" dirty="0" smtClean="0"/>
              <a:t>For example, many wounds need a non-occlusive or semi-occlusive primary layer so that the cells of the wound can breathe and reduce the growth an anaerobic bacteria.</a:t>
            </a:r>
          </a:p>
          <a:p>
            <a:pPr lvl="1"/>
            <a:r>
              <a:rPr lang="en-US" dirty="0" smtClean="0"/>
              <a:t>However, for abdominal or chest wounds, or for nail avulsions, an occlusive bandage is necessary to prevent a serious infection. </a:t>
            </a:r>
          </a:p>
          <a:p>
            <a:r>
              <a:rPr lang="en-US" dirty="0" smtClean="0"/>
              <a:t>The primary layer should be made of a sterile, nonstick </a:t>
            </a:r>
            <a:br>
              <a:rPr lang="en-US" dirty="0" smtClean="0"/>
            </a:br>
            <a:r>
              <a:rPr lang="en-US" dirty="0" smtClean="0"/>
              <a:t>absorptive substance.</a:t>
            </a:r>
          </a:p>
          <a:p>
            <a:pPr lvl="1"/>
            <a:r>
              <a:rPr lang="en-US" dirty="0" smtClean="0"/>
              <a:t>Materials that are absorbent, sterile, and lint-free will work. </a:t>
            </a:r>
          </a:p>
          <a:p>
            <a:pPr lvl="2"/>
            <a:r>
              <a:rPr lang="en-US" dirty="0" smtClean="0"/>
              <a:t>Clean cotton, </a:t>
            </a:r>
            <a:r>
              <a:rPr lang="en-US" dirty="0" err="1" smtClean="0"/>
              <a:t>tefla</a:t>
            </a:r>
            <a:r>
              <a:rPr lang="en-US" dirty="0" smtClean="0"/>
              <a:t> nonstick pads, and even diapers or tampons can work for this component of the </a:t>
            </a:r>
            <a:br>
              <a:rPr lang="en-US" dirty="0" smtClean="0"/>
            </a:br>
            <a:r>
              <a:rPr lang="en-US" dirty="0" smtClean="0"/>
              <a:t>bandage.</a:t>
            </a:r>
          </a:p>
          <a:p>
            <a:pPr lvl="1"/>
            <a:r>
              <a:rPr lang="en-US" dirty="0" smtClean="0"/>
              <a:t>Materials that are paper-based should be avoided for the primary layer as the </a:t>
            </a:r>
            <a:br>
              <a:rPr lang="en-US" dirty="0" smtClean="0"/>
            </a:br>
            <a:r>
              <a:rPr lang="en-US" dirty="0" smtClean="0"/>
              <a:t>wound’s granulation tissue will grow into the material.</a:t>
            </a:r>
          </a:p>
          <a:p>
            <a:pPr lvl="2"/>
            <a:r>
              <a:rPr lang="en-US" dirty="0" smtClean="0"/>
              <a:t>When the bandage is removed, it will take some of the healthy granulation tissue with it. </a:t>
            </a:r>
          </a:p>
          <a:p>
            <a:pPr lvl="1"/>
            <a:r>
              <a:rPr lang="en-US" dirty="0" smtClean="0"/>
              <a:t>Petroleum or KY Jelly can help prevent the wound from sticking to the absorbent </a:t>
            </a:r>
            <a:br>
              <a:rPr lang="en-US" dirty="0" smtClean="0"/>
            </a:br>
            <a:r>
              <a:rPr lang="en-US" dirty="0" smtClean="0"/>
              <a:t>pad and will reduce the likelihood of infection.</a:t>
            </a:r>
          </a:p>
          <a:p>
            <a:pPr lvl="2"/>
            <a:r>
              <a:rPr lang="en-US" dirty="0" smtClean="0"/>
              <a:t>However, antibiotic ointments should not be used unless there is a serious risk of infection.</a:t>
            </a:r>
          </a:p>
          <a:p>
            <a:pPr lvl="2"/>
            <a:r>
              <a:rPr lang="en-US" dirty="0" smtClean="0"/>
              <a:t>Overuse of antibiotic ointments contributes to the problem of antibiotic resistance. </a:t>
            </a:r>
            <a:br>
              <a:rPr lang="en-US" dirty="0" smtClean="0"/>
            </a:br>
            <a:endParaRPr lang="en-US" dirty="0"/>
          </a:p>
        </p:txBody>
      </p:sp>
      <p:pic>
        <p:nvPicPr>
          <p:cNvPr id="4" name="Picture 3"/>
          <p:cNvPicPr>
            <a:picLocks noChangeAspect="1"/>
          </p:cNvPicPr>
          <p:nvPr/>
        </p:nvPicPr>
        <p:blipFill>
          <a:blip r:embed="rId2"/>
          <a:stretch>
            <a:fillRect/>
          </a:stretch>
        </p:blipFill>
        <p:spPr>
          <a:xfrm>
            <a:off x="8222672" y="3189477"/>
            <a:ext cx="3810000" cy="2962275"/>
          </a:xfrm>
          <a:prstGeom prst="rect">
            <a:avLst/>
          </a:prstGeom>
        </p:spPr>
      </p:pic>
      <p:sp>
        <p:nvSpPr>
          <p:cNvPr id="5" name="Rectangle 4"/>
          <p:cNvSpPr/>
          <p:nvPr/>
        </p:nvSpPr>
        <p:spPr>
          <a:xfrm>
            <a:off x="10170293" y="6001024"/>
            <a:ext cx="2021707" cy="230832"/>
          </a:xfrm>
          <a:prstGeom prst="rect">
            <a:avLst/>
          </a:prstGeom>
        </p:spPr>
        <p:txBody>
          <a:bodyPr wrap="none">
            <a:spAutoFit/>
          </a:bodyPr>
          <a:lstStyle/>
          <a:p>
            <a:r>
              <a:rPr lang="en-US" sz="900" i="1" dirty="0" smtClean="0">
                <a:hlinkClick r:id="rId3"/>
              </a:rPr>
              <a:t>Source: www.hortonandconverse.com</a:t>
            </a:r>
            <a:endParaRPr lang="en-US" sz="900" i="1" dirty="0"/>
          </a:p>
        </p:txBody>
      </p:sp>
    </p:spTree>
    <p:extLst>
      <p:ext uri="{BB962C8B-B14F-4D97-AF65-F5344CB8AC3E}">
        <p14:creationId xmlns:p14="http://schemas.microsoft.com/office/powerpoint/2010/main" val="441229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Dressing Types</a:t>
            </a:r>
            <a:endParaRPr lang="en-US" dirty="0"/>
          </a:p>
        </p:txBody>
      </p:sp>
      <p:sp>
        <p:nvSpPr>
          <p:cNvPr id="3" name="Content Placeholder 2"/>
          <p:cNvSpPr>
            <a:spLocks noGrp="1"/>
          </p:cNvSpPr>
          <p:nvPr>
            <p:ph idx="1"/>
          </p:nvPr>
        </p:nvSpPr>
        <p:spPr>
          <a:xfrm>
            <a:off x="545910" y="1856096"/>
            <a:ext cx="8736635" cy="4295656"/>
          </a:xfrm>
        </p:spPr>
        <p:txBody>
          <a:bodyPr>
            <a:normAutofit fontScale="62500" lnSpcReduction="20000"/>
          </a:bodyPr>
          <a:lstStyle/>
          <a:p>
            <a:pPr lvl="0"/>
            <a:r>
              <a:rPr lang="en-US" dirty="0" smtClean="0"/>
              <a:t>There are many kinds of primary layer dressing options to choose from.  These include…</a:t>
            </a:r>
            <a:br>
              <a:rPr lang="en-US" dirty="0" smtClean="0"/>
            </a:br>
            <a:endParaRPr lang="en-US" dirty="0" smtClean="0"/>
          </a:p>
          <a:p>
            <a:pPr lvl="0"/>
            <a:r>
              <a:rPr lang="en-US" u="sng" dirty="0" smtClean="0"/>
              <a:t>Dry </a:t>
            </a:r>
            <a:r>
              <a:rPr lang="en-US" u="sng" dirty="0"/>
              <a:t>dressing</a:t>
            </a:r>
            <a:r>
              <a:rPr lang="en-US" dirty="0"/>
              <a:t>: dry dressing is composed of a gauze absorbent pad.</a:t>
            </a:r>
          </a:p>
          <a:p>
            <a:pPr lvl="1"/>
            <a:r>
              <a:rPr lang="en-US" dirty="0"/>
              <a:t>These work best for wounds with small amounts of thin exudate. </a:t>
            </a:r>
          </a:p>
          <a:p>
            <a:pPr lvl="1"/>
            <a:r>
              <a:rPr lang="en-US" dirty="0"/>
              <a:t>These will stick to wounds with heavy exudate or wounds with exposure to an outdoor environment. </a:t>
            </a:r>
          </a:p>
          <a:p>
            <a:pPr lvl="1"/>
            <a:r>
              <a:rPr lang="en-US" dirty="0"/>
              <a:t>If a dry dressing does stick to or heal into the wound, saline solution can help free the pad as it is being removed. </a:t>
            </a:r>
            <a:r>
              <a:rPr lang="en-US" dirty="0" smtClean="0"/>
              <a:t/>
            </a:r>
            <a:br>
              <a:rPr lang="en-US" dirty="0" smtClean="0"/>
            </a:br>
            <a:endParaRPr lang="en-US" dirty="0"/>
          </a:p>
          <a:p>
            <a:pPr lvl="0"/>
            <a:r>
              <a:rPr lang="en-US" u="sng" dirty="0"/>
              <a:t>Wet-to-dry dressing</a:t>
            </a:r>
            <a:r>
              <a:rPr lang="en-US" dirty="0"/>
              <a:t>: these are used for wounds that need debridement (break down of necrotic tissue and exudate). </a:t>
            </a:r>
          </a:p>
          <a:p>
            <a:pPr lvl="1"/>
            <a:r>
              <a:rPr lang="en-US" dirty="0"/>
              <a:t>This type of dressing is made by soaking gauze or cotton in saline. </a:t>
            </a:r>
          </a:p>
          <a:p>
            <a:pPr lvl="2"/>
            <a:r>
              <a:rPr lang="en-US" dirty="0"/>
              <a:t>As the dressing dries, it pulls exudate from the wound. </a:t>
            </a:r>
          </a:p>
          <a:p>
            <a:pPr lvl="1"/>
            <a:r>
              <a:rPr lang="en-US" dirty="0"/>
              <a:t>These dressings are non-selective as they debride the wound; this means that they may absorb healthy granulation tissue as well as exudate and necrotic tissue. </a:t>
            </a:r>
          </a:p>
          <a:p>
            <a:pPr lvl="2"/>
            <a:r>
              <a:rPr lang="en-US" dirty="0"/>
              <a:t>Wet-to-dry dressings also require very-frequent bandage changes, making them time-consuming and expensive. </a:t>
            </a:r>
          </a:p>
          <a:p>
            <a:pPr lvl="2"/>
            <a:r>
              <a:rPr lang="en-US" dirty="0"/>
              <a:t>Healthy tissue around the wound can also become swollen due to the moisture. This may enlarge the size of the wound and possibly enable the spread of infectious bacteria from the wound. </a:t>
            </a:r>
          </a:p>
        </p:txBody>
      </p:sp>
      <p:pic>
        <p:nvPicPr>
          <p:cNvPr id="5" name="Picture 4"/>
          <p:cNvPicPr>
            <a:picLocks noChangeAspect="1"/>
          </p:cNvPicPr>
          <p:nvPr/>
        </p:nvPicPr>
        <p:blipFill rotWithShape="1">
          <a:blip r:embed="rId2"/>
          <a:srcRect l="8751" r="12225"/>
          <a:stretch/>
        </p:blipFill>
        <p:spPr>
          <a:xfrm>
            <a:off x="9282545" y="1737360"/>
            <a:ext cx="2521529" cy="4267200"/>
          </a:xfrm>
          <a:prstGeom prst="rect">
            <a:avLst/>
          </a:prstGeom>
        </p:spPr>
      </p:pic>
      <p:sp>
        <p:nvSpPr>
          <p:cNvPr id="6" name="Rectangle 5"/>
          <p:cNvSpPr/>
          <p:nvPr/>
        </p:nvSpPr>
        <p:spPr>
          <a:xfrm>
            <a:off x="10323172" y="6004560"/>
            <a:ext cx="1577676" cy="230832"/>
          </a:xfrm>
          <a:prstGeom prst="rect">
            <a:avLst/>
          </a:prstGeom>
        </p:spPr>
        <p:txBody>
          <a:bodyPr wrap="none">
            <a:spAutoFit/>
          </a:bodyPr>
          <a:lstStyle/>
          <a:p>
            <a:r>
              <a:rPr lang="en-US" sz="900" i="1" dirty="0" smtClean="0">
                <a:hlinkClick r:id="rId3"/>
              </a:rPr>
              <a:t>Source: www.angiologist.com</a:t>
            </a:r>
            <a:endParaRPr lang="en-US" sz="900" i="1" dirty="0"/>
          </a:p>
        </p:txBody>
      </p:sp>
    </p:spTree>
    <p:extLst>
      <p:ext uri="{BB962C8B-B14F-4D97-AF65-F5344CB8AC3E}">
        <p14:creationId xmlns:p14="http://schemas.microsoft.com/office/powerpoint/2010/main" val="14494865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466</TotalTime>
  <Words>1464</Words>
  <Application>Microsoft Office PowerPoint</Application>
  <PresentationFormat>Custom</PresentationFormat>
  <Paragraphs>217</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Retrospect</vt:lpstr>
      <vt:lpstr>Bandaging</vt:lpstr>
      <vt:lpstr>Wound Preparation</vt:lpstr>
      <vt:lpstr>Cleansing Wounds</vt:lpstr>
      <vt:lpstr>Antibiotic Resistance</vt:lpstr>
      <vt:lpstr>How Bandages Support Wound Healing</vt:lpstr>
      <vt:lpstr>Bandaging Protocols</vt:lpstr>
      <vt:lpstr>Components of a Bandage</vt:lpstr>
      <vt:lpstr>Primary Layer</vt:lpstr>
      <vt:lpstr>Dressing Types</vt:lpstr>
      <vt:lpstr>Dressing Types</vt:lpstr>
      <vt:lpstr>Dressing Types</vt:lpstr>
      <vt:lpstr>Secondary Layer</vt:lpstr>
      <vt:lpstr>Secondary/Tertiary Layer</vt:lpstr>
      <vt:lpstr>Tertiary Layer</vt:lpstr>
      <vt:lpstr>Wound Closure Materials</vt:lpstr>
      <vt:lpstr>Staples &amp; Glue </vt:lpstr>
      <vt:lpstr>Special Techniques</vt:lpstr>
      <vt:lpstr>Special Techniques</vt:lpstr>
      <vt:lpstr>Special Techniques</vt:lpstr>
      <vt:lpstr>Special Techniques</vt:lpstr>
    </vt:vector>
  </TitlesOfParts>
  <Company>Waterford Union 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Bandaging</dc:title>
  <dc:creator>Kohn Craig</dc:creator>
  <cp:lastModifiedBy>Rachel</cp:lastModifiedBy>
  <cp:revision>31</cp:revision>
  <cp:lastPrinted>2013-10-10T18:33:21Z</cp:lastPrinted>
  <dcterms:created xsi:type="dcterms:W3CDTF">2013-10-10T14:44:14Z</dcterms:created>
  <dcterms:modified xsi:type="dcterms:W3CDTF">2016-02-02T21:17:56Z</dcterms:modified>
</cp:coreProperties>
</file>