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44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01497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311" name="Shape 3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 to Veterinary Medical Terminology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41910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BODY PLANES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Shape 2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297612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/>
          <p:nvPr/>
        </p:nvSpPr>
        <p:spPr>
          <a:xfrm>
            <a:off x="1828800" y="6553200"/>
            <a:ext cx="731520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812800" marR="0" lvl="0" indent="-81280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Veterinary Medical Terminology, 2nd edition by Dawn E. Christenson</a:t>
            </a:r>
          </a:p>
        </p:txBody>
      </p:sp>
      <p:sp>
        <p:nvSpPr>
          <p:cNvPr id="202" name="Shape 202"/>
          <p:cNvSpPr/>
          <p:nvPr/>
        </p:nvSpPr>
        <p:spPr>
          <a:xfrm>
            <a:off x="1524000" y="3276600"/>
            <a:ext cx="228600" cy="685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0" y="0"/>
            <a:ext cx="1600199" cy="3276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Shape 204"/>
          <p:cNvSpPr/>
          <p:nvPr/>
        </p:nvSpPr>
        <p:spPr>
          <a:xfrm>
            <a:off x="2971800" y="1371600"/>
            <a:ext cx="2286000" cy="685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Shape 205"/>
          <p:cNvSpPr/>
          <p:nvPr/>
        </p:nvSpPr>
        <p:spPr>
          <a:xfrm>
            <a:off x="3048000" y="2133600"/>
            <a:ext cx="2057400" cy="152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/>
          <p:nvPr/>
        </p:nvSpPr>
        <p:spPr>
          <a:xfrm>
            <a:off x="5791200" y="228600"/>
            <a:ext cx="2362200" cy="9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Shape 207"/>
          <p:cNvSpPr/>
          <p:nvPr/>
        </p:nvSpPr>
        <p:spPr>
          <a:xfrm>
            <a:off x="1447800" y="228600"/>
            <a:ext cx="304799" cy="6095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Shape 208"/>
          <p:cNvSpPr/>
          <p:nvPr/>
        </p:nvSpPr>
        <p:spPr>
          <a:xfrm>
            <a:off x="4495800" y="4419600"/>
            <a:ext cx="990599" cy="152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Shape 209"/>
          <p:cNvSpPr/>
          <p:nvPr/>
        </p:nvSpPr>
        <p:spPr>
          <a:xfrm>
            <a:off x="6400800" y="4800600"/>
            <a:ext cx="741362" cy="846138"/>
          </a:xfrm>
          <a:custGeom>
            <a:avLst/>
            <a:gdLst/>
            <a:ahLst/>
            <a:cxnLst/>
            <a:rect l="0" t="0" r="0" b="0"/>
            <a:pathLst>
              <a:path w="467" h="533" extrusionOk="0">
                <a:moveTo>
                  <a:pt x="107" y="45"/>
                </a:moveTo>
                <a:cubicBezTo>
                  <a:pt x="49" y="130"/>
                  <a:pt x="138" y="0"/>
                  <a:pt x="67" y="93"/>
                </a:cubicBezTo>
                <a:cubicBezTo>
                  <a:pt x="55" y="108"/>
                  <a:pt x="35" y="141"/>
                  <a:pt x="35" y="141"/>
                </a:cubicBezTo>
                <a:cubicBezTo>
                  <a:pt x="22" y="189"/>
                  <a:pt x="0" y="240"/>
                  <a:pt x="51" y="277"/>
                </a:cubicBezTo>
                <a:cubicBezTo>
                  <a:pt x="89" y="304"/>
                  <a:pt x="72" y="283"/>
                  <a:pt x="107" y="301"/>
                </a:cubicBezTo>
                <a:cubicBezTo>
                  <a:pt x="120" y="307"/>
                  <a:pt x="153" y="334"/>
                  <a:pt x="163" y="341"/>
                </a:cubicBezTo>
                <a:cubicBezTo>
                  <a:pt x="178" y="352"/>
                  <a:pt x="211" y="373"/>
                  <a:pt x="211" y="373"/>
                </a:cubicBezTo>
                <a:cubicBezTo>
                  <a:pt x="213" y="381"/>
                  <a:pt x="213" y="390"/>
                  <a:pt x="219" y="397"/>
                </a:cubicBezTo>
                <a:cubicBezTo>
                  <a:pt x="225" y="404"/>
                  <a:pt x="239" y="404"/>
                  <a:pt x="243" y="413"/>
                </a:cubicBezTo>
                <a:cubicBezTo>
                  <a:pt x="257" y="446"/>
                  <a:pt x="242" y="490"/>
                  <a:pt x="275" y="517"/>
                </a:cubicBezTo>
                <a:cubicBezTo>
                  <a:pt x="284" y="524"/>
                  <a:pt x="296" y="527"/>
                  <a:pt x="307" y="533"/>
                </a:cubicBezTo>
                <a:cubicBezTo>
                  <a:pt x="377" y="524"/>
                  <a:pt x="417" y="510"/>
                  <a:pt x="467" y="461"/>
                </a:cubicBezTo>
                <a:cubicBezTo>
                  <a:pt x="464" y="439"/>
                  <a:pt x="464" y="417"/>
                  <a:pt x="459" y="397"/>
                </a:cubicBezTo>
                <a:cubicBezTo>
                  <a:pt x="449" y="363"/>
                  <a:pt x="400" y="327"/>
                  <a:pt x="379" y="301"/>
                </a:cubicBezTo>
                <a:cubicBezTo>
                  <a:pt x="358" y="276"/>
                  <a:pt x="315" y="229"/>
                  <a:pt x="315" y="229"/>
                </a:cubicBezTo>
                <a:cubicBezTo>
                  <a:pt x="302" y="192"/>
                  <a:pt x="274" y="138"/>
                  <a:pt x="243" y="117"/>
                </a:cubicBezTo>
                <a:cubicBezTo>
                  <a:pt x="219" y="81"/>
                  <a:pt x="187" y="58"/>
                  <a:pt x="147" y="45"/>
                </a:cubicBezTo>
                <a:cubicBezTo>
                  <a:pt x="133" y="47"/>
                  <a:pt x="112" y="40"/>
                  <a:pt x="107" y="53"/>
                </a:cubicBezTo>
                <a:cubicBezTo>
                  <a:pt x="100" y="68"/>
                  <a:pt x="127" y="117"/>
                  <a:pt x="123" y="101"/>
                </a:cubicBezTo>
                <a:cubicBezTo>
                  <a:pt x="117" y="82"/>
                  <a:pt x="112" y="63"/>
                  <a:pt x="107" y="4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Shape 210"/>
          <p:cNvSpPr/>
          <p:nvPr/>
        </p:nvSpPr>
        <p:spPr>
          <a:xfrm>
            <a:off x="5641975" y="5168900"/>
            <a:ext cx="517525" cy="762000"/>
          </a:xfrm>
          <a:custGeom>
            <a:avLst/>
            <a:gdLst/>
            <a:ahLst/>
            <a:cxnLst/>
            <a:rect l="0" t="0" r="0" b="0"/>
            <a:pathLst>
              <a:path w="326" h="480" extrusionOk="0">
                <a:moveTo>
                  <a:pt x="94" y="0"/>
                </a:moveTo>
                <a:cubicBezTo>
                  <a:pt x="78" y="10"/>
                  <a:pt x="62" y="21"/>
                  <a:pt x="46" y="32"/>
                </a:cubicBezTo>
                <a:cubicBezTo>
                  <a:pt x="38" y="37"/>
                  <a:pt x="22" y="48"/>
                  <a:pt x="22" y="48"/>
                </a:cubicBezTo>
                <a:cubicBezTo>
                  <a:pt x="0" y="113"/>
                  <a:pt x="5" y="139"/>
                  <a:pt x="46" y="200"/>
                </a:cubicBezTo>
                <a:cubicBezTo>
                  <a:pt x="48" y="216"/>
                  <a:pt x="54" y="231"/>
                  <a:pt x="54" y="248"/>
                </a:cubicBezTo>
                <a:cubicBezTo>
                  <a:pt x="54" y="256"/>
                  <a:pt x="44" y="263"/>
                  <a:pt x="46" y="272"/>
                </a:cubicBezTo>
                <a:cubicBezTo>
                  <a:pt x="47" y="281"/>
                  <a:pt x="57" y="287"/>
                  <a:pt x="62" y="296"/>
                </a:cubicBezTo>
                <a:cubicBezTo>
                  <a:pt x="78" y="328"/>
                  <a:pt x="73" y="369"/>
                  <a:pt x="94" y="400"/>
                </a:cubicBezTo>
                <a:cubicBezTo>
                  <a:pt x="108" y="421"/>
                  <a:pt x="112" y="431"/>
                  <a:pt x="134" y="448"/>
                </a:cubicBezTo>
                <a:cubicBezTo>
                  <a:pt x="149" y="459"/>
                  <a:pt x="182" y="480"/>
                  <a:pt x="182" y="480"/>
                </a:cubicBezTo>
                <a:cubicBezTo>
                  <a:pt x="225" y="472"/>
                  <a:pt x="253" y="464"/>
                  <a:pt x="294" y="448"/>
                </a:cubicBezTo>
                <a:cubicBezTo>
                  <a:pt x="299" y="440"/>
                  <a:pt x="306" y="432"/>
                  <a:pt x="310" y="424"/>
                </a:cubicBezTo>
                <a:cubicBezTo>
                  <a:pt x="316" y="408"/>
                  <a:pt x="326" y="376"/>
                  <a:pt x="326" y="376"/>
                </a:cubicBezTo>
                <a:cubicBezTo>
                  <a:pt x="305" y="315"/>
                  <a:pt x="266" y="302"/>
                  <a:pt x="246" y="256"/>
                </a:cubicBezTo>
                <a:cubicBezTo>
                  <a:pt x="215" y="188"/>
                  <a:pt x="176" y="56"/>
                  <a:pt x="102" y="32"/>
                </a:cubicBezTo>
                <a:cubicBezTo>
                  <a:pt x="45" y="43"/>
                  <a:pt x="53" y="50"/>
                  <a:pt x="9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Shape 211"/>
          <p:cNvSpPr/>
          <p:nvPr/>
        </p:nvSpPr>
        <p:spPr>
          <a:xfrm>
            <a:off x="2484438" y="4951412"/>
            <a:ext cx="525461" cy="395287"/>
          </a:xfrm>
          <a:custGeom>
            <a:avLst/>
            <a:gdLst/>
            <a:ahLst/>
            <a:cxnLst/>
            <a:rect l="0" t="0" r="0" b="0"/>
            <a:pathLst>
              <a:path w="331" h="249" extrusionOk="0">
                <a:moveTo>
                  <a:pt x="27" y="1"/>
                </a:moveTo>
                <a:cubicBezTo>
                  <a:pt x="35" y="3"/>
                  <a:pt x="42" y="9"/>
                  <a:pt x="51" y="9"/>
                </a:cubicBezTo>
                <a:cubicBezTo>
                  <a:pt x="59" y="9"/>
                  <a:pt x="66" y="0"/>
                  <a:pt x="75" y="1"/>
                </a:cubicBezTo>
                <a:cubicBezTo>
                  <a:pt x="138" y="8"/>
                  <a:pt x="105" y="14"/>
                  <a:pt x="147" y="33"/>
                </a:cubicBezTo>
                <a:cubicBezTo>
                  <a:pt x="162" y="39"/>
                  <a:pt x="179" y="43"/>
                  <a:pt x="195" y="49"/>
                </a:cubicBezTo>
                <a:cubicBezTo>
                  <a:pt x="203" y="51"/>
                  <a:pt x="219" y="57"/>
                  <a:pt x="219" y="57"/>
                </a:cubicBezTo>
                <a:cubicBezTo>
                  <a:pt x="257" y="114"/>
                  <a:pt x="232" y="100"/>
                  <a:pt x="283" y="113"/>
                </a:cubicBezTo>
                <a:cubicBezTo>
                  <a:pt x="310" y="131"/>
                  <a:pt x="320" y="145"/>
                  <a:pt x="331" y="177"/>
                </a:cubicBezTo>
                <a:cubicBezTo>
                  <a:pt x="326" y="190"/>
                  <a:pt x="320" y="216"/>
                  <a:pt x="307" y="225"/>
                </a:cubicBezTo>
                <a:cubicBezTo>
                  <a:pt x="292" y="233"/>
                  <a:pt x="275" y="235"/>
                  <a:pt x="259" y="241"/>
                </a:cubicBezTo>
                <a:cubicBezTo>
                  <a:pt x="251" y="243"/>
                  <a:pt x="235" y="249"/>
                  <a:pt x="235" y="249"/>
                </a:cubicBezTo>
                <a:cubicBezTo>
                  <a:pt x="219" y="238"/>
                  <a:pt x="205" y="223"/>
                  <a:pt x="187" y="217"/>
                </a:cubicBezTo>
                <a:cubicBezTo>
                  <a:pt x="179" y="214"/>
                  <a:pt x="170" y="213"/>
                  <a:pt x="163" y="209"/>
                </a:cubicBezTo>
                <a:cubicBezTo>
                  <a:pt x="146" y="199"/>
                  <a:pt x="131" y="187"/>
                  <a:pt x="115" y="177"/>
                </a:cubicBezTo>
                <a:cubicBezTo>
                  <a:pt x="107" y="171"/>
                  <a:pt x="91" y="161"/>
                  <a:pt x="91" y="161"/>
                </a:cubicBezTo>
                <a:cubicBezTo>
                  <a:pt x="85" y="153"/>
                  <a:pt x="81" y="143"/>
                  <a:pt x="75" y="137"/>
                </a:cubicBezTo>
                <a:cubicBezTo>
                  <a:pt x="68" y="130"/>
                  <a:pt x="57" y="128"/>
                  <a:pt x="51" y="121"/>
                </a:cubicBezTo>
                <a:cubicBezTo>
                  <a:pt x="38" y="106"/>
                  <a:pt x="19" y="73"/>
                  <a:pt x="19" y="73"/>
                </a:cubicBezTo>
                <a:cubicBezTo>
                  <a:pt x="9" y="33"/>
                  <a:pt x="0" y="23"/>
                  <a:pt x="43" y="9"/>
                </a:cubicBezTo>
                <a:cubicBezTo>
                  <a:pt x="67" y="45"/>
                  <a:pt x="65" y="39"/>
                  <a:pt x="2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/>
          <p:nvPr/>
        </p:nvSpPr>
        <p:spPr>
          <a:xfrm>
            <a:off x="1385887" y="431800"/>
            <a:ext cx="455612" cy="749300"/>
          </a:xfrm>
          <a:custGeom>
            <a:avLst/>
            <a:gdLst/>
            <a:ahLst/>
            <a:cxnLst/>
            <a:rect l="0" t="0" r="0" b="0"/>
            <a:pathLst>
              <a:path w="287" h="472" extrusionOk="0">
                <a:moveTo>
                  <a:pt x="255" y="0"/>
                </a:moveTo>
                <a:cubicBezTo>
                  <a:pt x="184" y="46"/>
                  <a:pt x="126" y="96"/>
                  <a:pt x="79" y="168"/>
                </a:cubicBezTo>
                <a:cubicBezTo>
                  <a:pt x="71" y="205"/>
                  <a:pt x="66" y="252"/>
                  <a:pt x="55" y="288"/>
                </a:cubicBezTo>
                <a:cubicBezTo>
                  <a:pt x="49" y="304"/>
                  <a:pt x="36" y="319"/>
                  <a:pt x="31" y="336"/>
                </a:cubicBezTo>
                <a:cubicBezTo>
                  <a:pt x="26" y="380"/>
                  <a:pt x="0" y="453"/>
                  <a:pt x="55" y="472"/>
                </a:cubicBezTo>
                <a:cubicBezTo>
                  <a:pt x="86" y="461"/>
                  <a:pt x="114" y="458"/>
                  <a:pt x="143" y="440"/>
                </a:cubicBezTo>
                <a:cubicBezTo>
                  <a:pt x="162" y="382"/>
                  <a:pt x="144" y="401"/>
                  <a:pt x="183" y="376"/>
                </a:cubicBezTo>
                <a:cubicBezTo>
                  <a:pt x="200" y="323"/>
                  <a:pt x="229" y="284"/>
                  <a:pt x="247" y="232"/>
                </a:cubicBezTo>
                <a:cubicBezTo>
                  <a:pt x="252" y="216"/>
                  <a:pt x="263" y="184"/>
                  <a:pt x="263" y="184"/>
                </a:cubicBezTo>
                <a:cubicBezTo>
                  <a:pt x="265" y="162"/>
                  <a:pt x="266" y="141"/>
                  <a:pt x="271" y="120"/>
                </a:cubicBezTo>
                <a:cubicBezTo>
                  <a:pt x="274" y="103"/>
                  <a:pt x="287" y="72"/>
                  <a:pt x="287" y="72"/>
                </a:cubicBezTo>
                <a:cubicBezTo>
                  <a:pt x="281" y="56"/>
                  <a:pt x="287" y="29"/>
                  <a:pt x="271" y="24"/>
                </a:cubicBezTo>
                <a:cubicBezTo>
                  <a:pt x="263" y="21"/>
                  <a:pt x="251" y="23"/>
                  <a:pt x="247" y="16"/>
                </a:cubicBezTo>
                <a:cubicBezTo>
                  <a:pt x="243" y="11"/>
                  <a:pt x="252" y="5"/>
                  <a:pt x="25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Shape 213"/>
          <p:cNvSpPr/>
          <p:nvPr/>
        </p:nvSpPr>
        <p:spPr>
          <a:xfrm>
            <a:off x="1676400" y="5029200"/>
            <a:ext cx="609600" cy="990599"/>
          </a:xfrm>
          <a:custGeom>
            <a:avLst/>
            <a:gdLst/>
            <a:ahLst/>
            <a:cxnLst/>
            <a:rect l="0" t="0" r="0" b="0"/>
            <a:pathLst>
              <a:path w="257" h="440" extrusionOk="0">
                <a:moveTo>
                  <a:pt x="17" y="0"/>
                </a:moveTo>
                <a:cubicBezTo>
                  <a:pt x="27" y="31"/>
                  <a:pt x="37" y="45"/>
                  <a:pt x="65" y="64"/>
                </a:cubicBezTo>
                <a:cubicBezTo>
                  <a:pt x="70" y="72"/>
                  <a:pt x="73" y="81"/>
                  <a:pt x="81" y="88"/>
                </a:cubicBezTo>
                <a:cubicBezTo>
                  <a:pt x="95" y="100"/>
                  <a:pt x="129" y="120"/>
                  <a:pt x="129" y="120"/>
                </a:cubicBezTo>
                <a:cubicBezTo>
                  <a:pt x="139" y="151"/>
                  <a:pt x="153" y="168"/>
                  <a:pt x="177" y="192"/>
                </a:cubicBezTo>
                <a:cubicBezTo>
                  <a:pt x="193" y="240"/>
                  <a:pt x="220" y="285"/>
                  <a:pt x="233" y="336"/>
                </a:cubicBezTo>
                <a:cubicBezTo>
                  <a:pt x="235" y="346"/>
                  <a:pt x="237" y="357"/>
                  <a:pt x="241" y="368"/>
                </a:cubicBezTo>
                <a:cubicBezTo>
                  <a:pt x="245" y="384"/>
                  <a:pt x="257" y="416"/>
                  <a:pt x="257" y="416"/>
                </a:cubicBezTo>
                <a:cubicBezTo>
                  <a:pt x="220" y="440"/>
                  <a:pt x="220" y="431"/>
                  <a:pt x="185" y="408"/>
                </a:cubicBezTo>
                <a:cubicBezTo>
                  <a:pt x="162" y="374"/>
                  <a:pt x="150" y="344"/>
                  <a:pt x="129" y="312"/>
                </a:cubicBezTo>
                <a:cubicBezTo>
                  <a:pt x="119" y="274"/>
                  <a:pt x="117" y="236"/>
                  <a:pt x="105" y="200"/>
                </a:cubicBezTo>
                <a:cubicBezTo>
                  <a:pt x="97" y="178"/>
                  <a:pt x="77" y="168"/>
                  <a:pt x="65" y="152"/>
                </a:cubicBezTo>
                <a:cubicBezTo>
                  <a:pt x="33" y="112"/>
                  <a:pt x="0" y="50"/>
                  <a:pt x="1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Shape 214"/>
          <p:cNvSpPr/>
          <p:nvPr/>
        </p:nvSpPr>
        <p:spPr>
          <a:xfrm>
            <a:off x="6705600" y="2895600"/>
            <a:ext cx="487362" cy="846138"/>
          </a:xfrm>
          <a:custGeom>
            <a:avLst/>
            <a:gdLst/>
            <a:ahLst/>
            <a:cxnLst/>
            <a:rect l="0" t="0" r="0" b="0"/>
            <a:pathLst>
              <a:path w="307" h="533" extrusionOk="0">
                <a:moveTo>
                  <a:pt x="215" y="21"/>
                </a:moveTo>
                <a:cubicBezTo>
                  <a:pt x="191" y="23"/>
                  <a:pt x="164" y="18"/>
                  <a:pt x="143" y="29"/>
                </a:cubicBezTo>
                <a:cubicBezTo>
                  <a:pt x="113" y="42"/>
                  <a:pt x="97" y="75"/>
                  <a:pt x="71" y="93"/>
                </a:cubicBezTo>
                <a:cubicBezTo>
                  <a:pt x="45" y="131"/>
                  <a:pt x="58" y="107"/>
                  <a:pt x="39" y="165"/>
                </a:cubicBezTo>
                <a:cubicBezTo>
                  <a:pt x="36" y="173"/>
                  <a:pt x="31" y="189"/>
                  <a:pt x="31" y="189"/>
                </a:cubicBezTo>
                <a:cubicBezTo>
                  <a:pt x="43" y="227"/>
                  <a:pt x="55" y="309"/>
                  <a:pt x="55" y="309"/>
                </a:cubicBezTo>
                <a:cubicBezTo>
                  <a:pt x="48" y="370"/>
                  <a:pt x="0" y="509"/>
                  <a:pt x="71" y="533"/>
                </a:cubicBezTo>
                <a:cubicBezTo>
                  <a:pt x="97" y="524"/>
                  <a:pt x="125" y="520"/>
                  <a:pt x="151" y="509"/>
                </a:cubicBezTo>
                <a:cubicBezTo>
                  <a:pt x="172" y="499"/>
                  <a:pt x="215" y="477"/>
                  <a:pt x="215" y="477"/>
                </a:cubicBezTo>
                <a:cubicBezTo>
                  <a:pt x="239" y="440"/>
                  <a:pt x="270" y="414"/>
                  <a:pt x="287" y="373"/>
                </a:cubicBezTo>
                <a:cubicBezTo>
                  <a:pt x="293" y="357"/>
                  <a:pt x="303" y="325"/>
                  <a:pt x="303" y="325"/>
                </a:cubicBezTo>
                <a:cubicBezTo>
                  <a:pt x="300" y="277"/>
                  <a:pt x="307" y="163"/>
                  <a:pt x="271" y="109"/>
                </a:cubicBezTo>
                <a:cubicBezTo>
                  <a:pt x="242" y="66"/>
                  <a:pt x="241" y="73"/>
                  <a:pt x="231" y="37"/>
                </a:cubicBezTo>
                <a:cubicBezTo>
                  <a:pt x="227" y="26"/>
                  <a:pt x="230" y="12"/>
                  <a:pt x="223" y="5"/>
                </a:cubicBezTo>
                <a:cubicBezTo>
                  <a:pt x="218" y="0"/>
                  <a:pt x="217" y="15"/>
                  <a:pt x="215" y="2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Shape 2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297612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Shape 221"/>
          <p:cNvSpPr/>
          <p:nvPr/>
        </p:nvSpPr>
        <p:spPr>
          <a:xfrm>
            <a:off x="1828800" y="6553200"/>
            <a:ext cx="731520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812800" marR="0" lvl="0" indent="-81280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Veterinary Medical Terminology, 2nd edition by Dawn E. Christenson</a:t>
            </a:r>
          </a:p>
        </p:txBody>
      </p:sp>
      <p:sp>
        <p:nvSpPr>
          <p:cNvPr id="222" name="Shape 222"/>
          <p:cNvSpPr/>
          <p:nvPr/>
        </p:nvSpPr>
        <p:spPr>
          <a:xfrm>
            <a:off x="1524000" y="3276600"/>
            <a:ext cx="228600" cy="685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6705600" y="3048000"/>
            <a:ext cx="762000" cy="2819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Shape 224"/>
          <p:cNvSpPr/>
          <p:nvPr/>
        </p:nvSpPr>
        <p:spPr>
          <a:xfrm>
            <a:off x="2971800" y="1371600"/>
            <a:ext cx="2286000" cy="685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Shape 225"/>
          <p:cNvSpPr/>
          <p:nvPr/>
        </p:nvSpPr>
        <p:spPr>
          <a:xfrm>
            <a:off x="3048000" y="2133600"/>
            <a:ext cx="2057400" cy="152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Shape 226"/>
          <p:cNvSpPr/>
          <p:nvPr/>
        </p:nvSpPr>
        <p:spPr>
          <a:xfrm>
            <a:off x="5791200" y="228600"/>
            <a:ext cx="2362200" cy="9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Shape 227"/>
          <p:cNvSpPr/>
          <p:nvPr/>
        </p:nvSpPr>
        <p:spPr>
          <a:xfrm>
            <a:off x="1447800" y="228600"/>
            <a:ext cx="304799" cy="6095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/>
          <p:nvPr/>
        </p:nvSpPr>
        <p:spPr>
          <a:xfrm>
            <a:off x="4495800" y="4419600"/>
            <a:ext cx="990599" cy="152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Shape 229"/>
          <p:cNvSpPr/>
          <p:nvPr/>
        </p:nvSpPr>
        <p:spPr>
          <a:xfrm>
            <a:off x="6357937" y="4818062"/>
            <a:ext cx="741362" cy="846136"/>
          </a:xfrm>
          <a:custGeom>
            <a:avLst/>
            <a:gdLst/>
            <a:ahLst/>
            <a:cxnLst/>
            <a:rect l="0" t="0" r="0" b="0"/>
            <a:pathLst>
              <a:path w="467" h="533" extrusionOk="0">
                <a:moveTo>
                  <a:pt x="107" y="45"/>
                </a:moveTo>
                <a:cubicBezTo>
                  <a:pt x="49" y="130"/>
                  <a:pt x="138" y="0"/>
                  <a:pt x="67" y="93"/>
                </a:cubicBezTo>
                <a:cubicBezTo>
                  <a:pt x="55" y="108"/>
                  <a:pt x="35" y="141"/>
                  <a:pt x="35" y="141"/>
                </a:cubicBezTo>
                <a:cubicBezTo>
                  <a:pt x="22" y="189"/>
                  <a:pt x="0" y="240"/>
                  <a:pt x="51" y="277"/>
                </a:cubicBezTo>
                <a:cubicBezTo>
                  <a:pt x="89" y="304"/>
                  <a:pt x="72" y="283"/>
                  <a:pt x="107" y="301"/>
                </a:cubicBezTo>
                <a:cubicBezTo>
                  <a:pt x="120" y="307"/>
                  <a:pt x="153" y="334"/>
                  <a:pt x="163" y="341"/>
                </a:cubicBezTo>
                <a:cubicBezTo>
                  <a:pt x="178" y="352"/>
                  <a:pt x="211" y="373"/>
                  <a:pt x="211" y="373"/>
                </a:cubicBezTo>
                <a:cubicBezTo>
                  <a:pt x="213" y="381"/>
                  <a:pt x="213" y="390"/>
                  <a:pt x="219" y="397"/>
                </a:cubicBezTo>
                <a:cubicBezTo>
                  <a:pt x="225" y="404"/>
                  <a:pt x="239" y="404"/>
                  <a:pt x="243" y="413"/>
                </a:cubicBezTo>
                <a:cubicBezTo>
                  <a:pt x="257" y="446"/>
                  <a:pt x="242" y="490"/>
                  <a:pt x="275" y="517"/>
                </a:cubicBezTo>
                <a:cubicBezTo>
                  <a:pt x="284" y="524"/>
                  <a:pt x="296" y="527"/>
                  <a:pt x="307" y="533"/>
                </a:cubicBezTo>
                <a:cubicBezTo>
                  <a:pt x="377" y="524"/>
                  <a:pt x="417" y="510"/>
                  <a:pt x="467" y="461"/>
                </a:cubicBezTo>
                <a:cubicBezTo>
                  <a:pt x="464" y="439"/>
                  <a:pt x="464" y="417"/>
                  <a:pt x="459" y="397"/>
                </a:cubicBezTo>
                <a:cubicBezTo>
                  <a:pt x="449" y="363"/>
                  <a:pt x="400" y="327"/>
                  <a:pt x="379" y="301"/>
                </a:cubicBezTo>
                <a:cubicBezTo>
                  <a:pt x="358" y="276"/>
                  <a:pt x="315" y="229"/>
                  <a:pt x="315" y="229"/>
                </a:cubicBezTo>
                <a:cubicBezTo>
                  <a:pt x="302" y="192"/>
                  <a:pt x="274" y="138"/>
                  <a:pt x="243" y="117"/>
                </a:cubicBezTo>
                <a:cubicBezTo>
                  <a:pt x="219" y="81"/>
                  <a:pt x="187" y="58"/>
                  <a:pt x="147" y="45"/>
                </a:cubicBezTo>
                <a:cubicBezTo>
                  <a:pt x="133" y="47"/>
                  <a:pt x="112" y="40"/>
                  <a:pt x="107" y="53"/>
                </a:cubicBezTo>
                <a:cubicBezTo>
                  <a:pt x="100" y="68"/>
                  <a:pt x="127" y="117"/>
                  <a:pt x="123" y="101"/>
                </a:cubicBezTo>
                <a:cubicBezTo>
                  <a:pt x="117" y="82"/>
                  <a:pt x="112" y="63"/>
                  <a:pt x="107" y="4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Shape 230"/>
          <p:cNvSpPr/>
          <p:nvPr/>
        </p:nvSpPr>
        <p:spPr>
          <a:xfrm>
            <a:off x="5641975" y="5168900"/>
            <a:ext cx="517525" cy="762000"/>
          </a:xfrm>
          <a:custGeom>
            <a:avLst/>
            <a:gdLst/>
            <a:ahLst/>
            <a:cxnLst/>
            <a:rect l="0" t="0" r="0" b="0"/>
            <a:pathLst>
              <a:path w="326" h="480" extrusionOk="0">
                <a:moveTo>
                  <a:pt x="94" y="0"/>
                </a:moveTo>
                <a:cubicBezTo>
                  <a:pt x="78" y="10"/>
                  <a:pt x="62" y="21"/>
                  <a:pt x="46" y="32"/>
                </a:cubicBezTo>
                <a:cubicBezTo>
                  <a:pt x="38" y="37"/>
                  <a:pt x="22" y="48"/>
                  <a:pt x="22" y="48"/>
                </a:cubicBezTo>
                <a:cubicBezTo>
                  <a:pt x="0" y="113"/>
                  <a:pt x="5" y="139"/>
                  <a:pt x="46" y="200"/>
                </a:cubicBezTo>
                <a:cubicBezTo>
                  <a:pt x="48" y="216"/>
                  <a:pt x="54" y="231"/>
                  <a:pt x="54" y="248"/>
                </a:cubicBezTo>
                <a:cubicBezTo>
                  <a:pt x="54" y="256"/>
                  <a:pt x="44" y="263"/>
                  <a:pt x="46" y="272"/>
                </a:cubicBezTo>
                <a:cubicBezTo>
                  <a:pt x="47" y="281"/>
                  <a:pt x="57" y="287"/>
                  <a:pt x="62" y="296"/>
                </a:cubicBezTo>
                <a:cubicBezTo>
                  <a:pt x="78" y="328"/>
                  <a:pt x="73" y="369"/>
                  <a:pt x="94" y="400"/>
                </a:cubicBezTo>
                <a:cubicBezTo>
                  <a:pt x="108" y="421"/>
                  <a:pt x="112" y="431"/>
                  <a:pt x="134" y="448"/>
                </a:cubicBezTo>
                <a:cubicBezTo>
                  <a:pt x="149" y="459"/>
                  <a:pt x="182" y="480"/>
                  <a:pt x="182" y="480"/>
                </a:cubicBezTo>
                <a:cubicBezTo>
                  <a:pt x="225" y="472"/>
                  <a:pt x="253" y="464"/>
                  <a:pt x="294" y="448"/>
                </a:cubicBezTo>
                <a:cubicBezTo>
                  <a:pt x="299" y="440"/>
                  <a:pt x="306" y="432"/>
                  <a:pt x="310" y="424"/>
                </a:cubicBezTo>
                <a:cubicBezTo>
                  <a:pt x="316" y="408"/>
                  <a:pt x="326" y="376"/>
                  <a:pt x="326" y="376"/>
                </a:cubicBezTo>
                <a:cubicBezTo>
                  <a:pt x="305" y="315"/>
                  <a:pt x="266" y="302"/>
                  <a:pt x="246" y="256"/>
                </a:cubicBezTo>
                <a:cubicBezTo>
                  <a:pt x="215" y="188"/>
                  <a:pt x="176" y="56"/>
                  <a:pt x="102" y="32"/>
                </a:cubicBezTo>
                <a:cubicBezTo>
                  <a:pt x="45" y="43"/>
                  <a:pt x="53" y="50"/>
                  <a:pt x="9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Shape 231"/>
          <p:cNvSpPr/>
          <p:nvPr/>
        </p:nvSpPr>
        <p:spPr>
          <a:xfrm>
            <a:off x="2484438" y="4951412"/>
            <a:ext cx="525461" cy="395287"/>
          </a:xfrm>
          <a:custGeom>
            <a:avLst/>
            <a:gdLst/>
            <a:ahLst/>
            <a:cxnLst/>
            <a:rect l="0" t="0" r="0" b="0"/>
            <a:pathLst>
              <a:path w="331" h="249" extrusionOk="0">
                <a:moveTo>
                  <a:pt x="27" y="1"/>
                </a:moveTo>
                <a:cubicBezTo>
                  <a:pt x="35" y="3"/>
                  <a:pt x="42" y="9"/>
                  <a:pt x="51" y="9"/>
                </a:cubicBezTo>
                <a:cubicBezTo>
                  <a:pt x="59" y="9"/>
                  <a:pt x="66" y="0"/>
                  <a:pt x="75" y="1"/>
                </a:cubicBezTo>
                <a:cubicBezTo>
                  <a:pt x="138" y="8"/>
                  <a:pt x="105" y="14"/>
                  <a:pt x="147" y="33"/>
                </a:cubicBezTo>
                <a:cubicBezTo>
                  <a:pt x="162" y="39"/>
                  <a:pt x="179" y="43"/>
                  <a:pt x="195" y="49"/>
                </a:cubicBezTo>
                <a:cubicBezTo>
                  <a:pt x="203" y="51"/>
                  <a:pt x="219" y="57"/>
                  <a:pt x="219" y="57"/>
                </a:cubicBezTo>
                <a:cubicBezTo>
                  <a:pt x="257" y="114"/>
                  <a:pt x="232" y="100"/>
                  <a:pt x="283" y="113"/>
                </a:cubicBezTo>
                <a:cubicBezTo>
                  <a:pt x="310" y="131"/>
                  <a:pt x="320" y="145"/>
                  <a:pt x="331" y="177"/>
                </a:cubicBezTo>
                <a:cubicBezTo>
                  <a:pt x="326" y="190"/>
                  <a:pt x="320" y="216"/>
                  <a:pt x="307" y="225"/>
                </a:cubicBezTo>
                <a:cubicBezTo>
                  <a:pt x="292" y="233"/>
                  <a:pt x="275" y="235"/>
                  <a:pt x="259" y="241"/>
                </a:cubicBezTo>
                <a:cubicBezTo>
                  <a:pt x="251" y="243"/>
                  <a:pt x="235" y="249"/>
                  <a:pt x="235" y="249"/>
                </a:cubicBezTo>
                <a:cubicBezTo>
                  <a:pt x="219" y="238"/>
                  <a:pt x="205" y="223"/>
                  <a:pt x="187" y="217"/>
                </a:cubicBezTo>
                <a:cubicBezTo>
                  <a:pt x="179" y="214"/>
                  <a:pt x="170" y="213"/>
                  <a:pt x="163" y="209"/>
                </a:cubicBezTo>
                <a:cubicBezTo>
                  <a:pt x="146" y="199"/>
                  <a:pt x="131" y="187"/>
                  <a:pt x="115" y="177"/>
                </a:cubicBezTo>
                <a:cubicBezTo>
                  <a:pt x="107" y="171"/>
                  <a:pt x="91" y="161"/>
                  <a:pt x="91" y="161"/>
                </a:cubicBezTo>
                <a:cubicBezTo>
                  <a:pt x="85" y="153"/>
                  <a:pt x="81" y="143"/>
                  <a:pt x="75" y="137"/>
                </a:cubicBezTo>
                <a:cubicBezTo>
                  <a:pt x="68" y="130"/>
                  <a:pt x="57" y="128"/>
                  <a:pt x="51" y="121"/>
                </a:cubicBezTo>
                <a:cubicBezTo>
                  <a:pt x="38" y="106"/>
                  <a:pt x="19" y="73"/>
                  <a:pt x="19" y="73"/>
                </a:cubicBezTo>
                <a:cubicBezTo>
                  <a:pt x="9" y="33"/>
                  <a:pt x="0" y="23"/>
                  <a:pt x="43" y="9"/>
                </a:cubicBezTo>
                <a:cubicBezTo>
                  <a:pt x="67" y="45"/>
                  <a:pt x="65" y="39"/>
                  <a:pt x="2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Shape 232"/>
          <p:cNvSpPr/>
          <p:nvPr/>
        </p:nvSpPr>
        <p:spPr>
          <a:xfrm>
            <a:off x="1385887" y="431800"/>
            <a:ext cx="455612" cy="749300"/>
          </a:xfrm>
          <a:custGeom>
            <a:avLst/>
            <a:gdLst/>
            <a:ahLst/>
            <a:cxnLst/>
            <a:rect l="0" t="0" r="0" b="0"/>
            <a:pathLst>
              <a:path w="287" h="472" extrusionOk="0">
                <a:moveTo>
                  <a:pt x="255" y="0"/>
                </a:moveTo>
                <a:cubicBezTo>
                  <a:pt x="184" y="46"/>
                  <a:pt x="126" y="96"/>
                  <a:pt x="79" y="168"/>
                </a:cubicBezTo>
                <a:cubicBezTo>
                  <a:pt x="71" y="205"/>
                  <a:pt x="66" y="252"/>
                  <a:pt x="55" y="288"/>
                </a:cubicBezTo>
                <a:cubicBezTo>
                  <a:pt x="49" y="304"/>
                  <a:pt x="36" y="319"/>
                  <a:pt x="31" y="336"/>
                </a:cubicBezTo>
                <a:cubicBezTo>
                  <a:pt x="26" y="380"/>
                  <a:pt x="0" y="453"/>
                  <a:pt x="55" y="472"/>
                </a:cubicBezTo>
                <a:cubicBezTo>
                  <a:pt x="86" y="461"/>
                  <a:pt x="114" y="458"/>
                  <a:pt x="143" y="440"/>
                </a:cubicBezTo>
                <a:cubicBezTo>
                  <a:pt x="162" y="382"/>
                  <a:pt x="144" y="401"/>
                  <a:pt x="183" y="376"/>
                </a:cubicBezTo>
                <a:cubicBezTo>
                  <a:pt x="200" y="323"/>
                  <a:pt x="229" y="284"/>
                  <a:pt x="247" y="232"/>
                </a:cubicBezTo>
                <a:cubicBezTo>
                  <a:pt x="252" y="216"/>
                  <a:pt x="263" y="184"/>
                  <a:pt x="263" y="184"/>
                </a:cubicBezTo>
                <a:cubicBezTo>
                  <a:pt x="265" y="162"/>
                  <a:pt x="266" y="141"/>
                  <a:pt x="271" y="120"/>
                </a:cubicBezTo>
                <a:cubicBezTo>
                  <a:pt x="274" y="103"/>
                  <a:pt x="287" y="72"/>
                  <a:pt x="287" y="72"/>
                </a:cubicBezTo>
                <a:cubicBezTo>
                  <a:pt x="281" y="56"/>
                  <a:pt x="287" y="29"/>
                  <a:pt x="271" y="24"/>
                </a:cubicBezTo>
                <a:cubicBezTo>
                  <a:pt x="263" y="21"/>
                  <a:pt x="251" y="23"/>
                  <a:pt x="247" y="16"/>
                </a:cubicBezTo>
                <a:cubicBezTo>
                  <a:pt x="243" y="11"/>
                  <a:pt x="252" y="5"/>
                  <a:pt x="25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Shape 233"/>
          <p:cNvSpPr/>
          <p:nvPr/>
        </p:nvSpPr>
        <p:spPr>
          <a:xfrm>
            <a:off x="1676400" y="5029200"/>
            <a:ext cx="609600" cy="990599"/>
          </a:xfrm>
          <a:custGeom>
            <a:avLst/>
            <a:gdLst/>
            <a:ahLst/>
            <a:cxnLst/>
            <a:rect l="0" t="0" r="0" b="0"/>
            <a:pathLst>
              <a:path w="257" h="440" extrusionOk="0">
                <a:moveTo>
                  <a:pt x="17" y="0"/>
                </a:moveTo>
                <a:cubicBezTo>
                  <a:pt x="27" y="31"/>
                  <a:pt x="37" y="45"/>
                  <a:pt x="65" y="64"/>
                </a:cubicBezTo>
                <a:cubicBezTo>
                  <a:pt x="70" y="72"/>
                  <a:pt x="73" y="81"/>
                  <a:pt x="81" y="88"/>
                </a:cubicBezTo>
                <a:cubicBezTo>
                  <a:pt x="95" y="100"/>
                  <a:pt x="129" y="120"/>
                  <a:pt x="129" y="120"/>
                </a:cubicBezTo>
                <a:cubicBezTo>
                  <a:pt x="139" y="151"/>
                  <a:pt x="153" y="168"/>
                  <a:pt x="177" y="192"/>
                </a:cubicBezTo>
                <a:cubicBezTo>
                  <a:pt x="193" y="240"/>
                  <a:pt x="220" y="285"/>
                  <a:pt x="233" y="336"/>
                </a:cubicBezTo>
                <a:cubicBezTo>
                  <a:pt x="235" y="346"/>
                  <a:pt x="237" y="357"/>
                  <a:pt x="241" y="368"/>
                </a:cubicBezTo>
                <a:cubicBezTo>
                  <a:pt x="245" y="384"/>
                  <a:pt x="257" y="416"/>
                  <a:pt x="257" y="416"/>
                </a:cubicBezTo>
                <a:cubicBezTo>
                  <a:pt x="220" y="440"/>
                  <a:pt x="220" y="431"/>
                  <a:pt x="185" y="408"/>
                </a:cubicBezTo>
                <a:cubicBezTo>
                  <a:pt x="162" y="374"/>
                  <a:pt x="150" y="344"/>
                  <a:pt x="129" y="312"/>
                </a:cubicBezTo>
                <a:cubicBezTo>
                  <a:pt x="119" y="274"/>
                  <a:pt x="117" y="236"/>
                  <a:pt x="105" y="200"/>
                </a:cubicBezTo>
                <a:cubicBezTo>
                  <a:pt x="97" y="178"/>
                  <a:pt x="77" y="168"/>
                  <a:pt x="65" y="152"/>
                </a:cubicBezTo>
                <a:cubicBezTo>
                  <a:pt x="33" y="112"/>
                  <a:pt x="0" y="50"/>
                  <a:pt x="1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Shape 2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2976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240" name="Shape 240"/>
          <p:cNvSpPr/>
          <p:nvPr/>
        </p:nvSpPr>
        <p:spPr>
          <a:xfrm>
            <a:off x="1828800" y="6553200"/>
            <a:ext cx="731520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812800" marR="0" lvl="0" indent="-81280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Veterinary Medical Terminology, 2nd edition by Dawn E. Christenson</a:t>
            </a:r>
          </a:p>
        </p:txBody>
      </p:sp>
      <p:sp>
        <p:nvSpPr>
          <p:cNvPr id="241" name="Shape 241"/>
          <p:cNvSpPr/>
          <p:nvPr/>
        </p:nvSpPr>
        <p:spPr>
          <a:xfrm>
            <a:off x="1524000" y="3276600"/>
            <a:ext cx="228600" cy="685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Shape 242"/>
          <p:cNvSpPr/>
          <p:nvPr/>
        </p:nvSpPr>
        <p:spPr>
          <a:xfrm>
            <a:off x="0" y="0"/>
            <a:ext cx="1600199" cy="3276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Shape 243"/>
          <p:cNvSpPr/>
          <p:nvPr/>
        </p:nvSpPr>
        <p:spPr>
          <a:xfrm>
            <a:off x="2971800" y="1371600"/>
            <a:ext cx="2286000" cy="685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/>
          <p:nvPr/>
        </p:nvSpPr>
        <p:spPr>
          <a:xfrm>
            <a:off x="3048000" y="2133600"/>
            <a:ext cx="2057400" cy="152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Shape 245"/>
          <p:cNvSpPr/>
          <p:nvPr/>
        </p:nvSpPr>
        <p:spPr>
          <a:xfrm>
            <a:off x="5791200" y="152400"/>
            <a:ext cx="2362200" cy="1066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Shape 246"/>
          <p:cNvSpPr/>
          <p:nvPr/>
        </p:nvSpPr>
        <p:spPr>
          <a:xfrm>
            <a:off x="1447800" y="228600"/>
            <a:ext cx="304799" cy="6095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Shape 247"/>
          <p:cNvSpPr/>
          <p:nvPr/>
        </p:nvSpPr>
        <p:spPr>
          <a:xfrm>
            <a:off x="4495800" y="4419600"/>
            <a:ext cx="990599" cy="152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Shape 248"/>
          <p:cNvSpPr/>
          <p:nvPr/>
        </p:nvSpPr>
        <p:spPr>
          <a:xfrm>
            <a:off x="1385887" y="431800"/>
            <a:ext cx="455612" cy="749300"/>
          </a:xfrm>
          <a:custGeom>
            <a:avLst/>
            <a:gdLst/>
            <a:ahLst/>
            <a:cxnLst/>
            <a:rect l="0" t="0" r="0" b="0"/>
            <a:pathLst>
              <a:path w="287" h="472" extrusionOk="0">
                <a:moveTo>
                  <a:pt x="255" y="0"/>
                </a:moveTo>
                <a:cubicBezTo>
                  <a:pt x="184" y="46"/>
                  <a:pt x="126" y="96"/>
                  <a:pt x="79" y="168"/>
                </a:cubicBezTo>
                <a:cubicBezTo>
                  <a:pt x="71" y="205"/>
                  <a:pt x="66" y="252"/>
                  <a:pt x="55" y="288"/>
                </a:cubicBezTo>
                <a:cubicBezTo>
                  <a:pt x="49" y="304"/>
                  <a:pt x="36" y="319"/>
                  <a:pt x="31" y="336"/>
                </a:cubicBezTo>
                <a:cubicBezTo>
                  <a:pt x="26" y="380"/>
                  <a:pt x="0" y="453"/>
                  <a:pt x="55" y="472"/>
                </a:cubicBezTo>
                <a:cubicBezTo>
                  <a:pt x="86" y="461"/>
                  <a:pt x="114" y="458"/>
                  <a:pt x="143" y="440"/>
                </a:cubicBezTo>
                <a:cubicBezTo>
                  <a:pt x="162" y="382"/>
                  <a:pt x="144" y="401"/>
                  <a:pt x="183" y="376"/>
                </a:cubicBezTo>
                <a:cubicBezTo>
                  <a:pt x="200" y="323"/>
                  <a:pt x="229" y="284"/>
                  <a:pt x="247" y="232"/>
                </a:cubicBezTo>
                <a:cubicBezTo>
                  <a:pt x="252" y="216"/>
                  <a:pt x="263" y="184"/>
                  <a:pt x="263" y="184"/>
                </a:cubicBezTo>
                <a:cubicBezTo>
                  <a:pt x="265" y="162"/>
                  <a:pt x="266" y="141"/>
                  <a:pt x="271" y="120"/>
                </a:cubicBezTo>
                <a:cubicBezTo>
                  <a:pt x="274" y="103"/>
                  <a:pt x="287" y="72"/>
                  <a:pt x="287" y="72"/>
                </a:cubicBezTo>
                <a:cubicBezTo>
                  <a:pt x="281" y="56"/>
                  <a:pt x="287" y="29"/>
                  <a:pt x="271" y="24"/>
                </a:cubicBezTo>
                <a:cubicBezTo>
                  <a:pt x="263" y="21"/>
                  <a:pt x="251" y="23"/>
                  <a:pt x="247" y="16"/>
                </a:cubicBezTo>
                <a:cubicBezTo>
                  <a:pt x="243" y="11"/>
                  <a:pt x="252" y="5"/>
                  <a:pt x="25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Shape 249"/>
          <p:cNvSpPr/>
          <p:nvPr/>
        </p:nvSpPr>
        <p:spPr>
          <a:xfrm>
            <a:off x="6553200" y="3733800"/>
            <a:ext cx="884237" cy="2120900"/>
          </a:xfrm>
          <a:custGeom>
            <a:avLst/>
            <a:gdLst/>
            <a:ahLst/>
            <a:cxnLst/>
            <a:rect l="0" t="0" r="0" b="0"/>
            <a:pathLst>
              <a:path w="509" h="1336" extrusionOk="0">
                <a:moveTo>
                  <a:pt x="234" y="16"/>
                </a:moveTo>
                <a:lnTo>
                  <a:pt x="194" y="96"/>
                </a:lnTo>
                <a:cubicBezTo>
                  <a:pt x="194" y="96"/>
                  <a:pt x="194" y="96"/>
                  <a:pt x="194" y="96"/>
                </a:cubicBezTo>
                <a:cubicBezTo>
                  <a:pt x="191" y="104"/>
                  <a:pt x="190" y="112"/>
                  <a:pt x="186" y="120"/>
                </a:cubicBezTo>
                <a:cubicBezTo>
                  <a:pt x="158" y="161"/>
                  <a:pt x="151" y="128"/>
                  <a:pt x="130" y="192"/>
                </a:cubicBezTo>
                <a:cubicBezTo>
                  <a:pt x="108" y="255"/>
                  <a:pt x="95" y="320"/>
                  <a:pt x="74" y="384"/>
                </a:cubicBezTo>
                <a:cubicBezTo>
                  <a:pt x="76" y="397"/>
                  <a:pt x="80" y="410"/>
                  <a:pt x="82" y="424"/>
                </a:cubicBezTo>
                <a:cubicBezTo>
                  <a:pt x="85" y="461"/>
                  <a:pt x="84" y="498"/>
                  <a:pt x="90" y="536"/>
                </a:cubicBezTo>
                <a:cubicBezTo>
                  <a:pt x="92" y="552"/>
                  <a:pt x="106" y="584"/>
                  <a:pt x="106" y="584"/>
                </a:cubicBezTo>
                <a:cubicBezTo>
                  <a:pt x="113" y="678"/>
                  <a:pt x="120" y="704"/>
                  <a:pt x="106" y="800"/>
                </a:cubicBezTo>
                <a:cubicBezTo>
                  <a:pt x="103" y="816"/>
                  <a:pt x="90" y="848"/>
                  <a:pt x="90" y="848"/>
                </a:cubicBezTo>
                <a:cubicBezTo>
                  <a:pt x="80" y="779"/>
                  <a:pt x="88" y="716"/>
                  <a:pt x="98" y="648"/>
                </a:cubicBezTo>
                <a:cubicBezTo>
                  <a:pt x="75" y="580"/>
                  <a:pt x="66" y="584"/>
                  <a:pt x="18" y="536"/>
                </a:cubicBezTo>
                <a:cubicBezTo>
                  <a:pt x="15" y="528"/>
                  <a:pt x="18" y="512"/>
                  <a:pt x="10" y="512"/>
                </a:cubicBezTo>
                <a:cubicBezTo>
                  <a:pt x="1" y="512"/>
                  <a:pt x="0" y="527"/>
                  <a:pt x="2" y="536"/>
                </a:cubicBezTo>
                <a:cubicBezTo>
                  <a:pt x="3" y="545"/>
                  <a:pt x="13" y="551"/>
                  <a:pt x="18" y="560"/>
                </a:cubicBezTo>
                <a:cubicBezTo>
                  <a:pt x="41" y="607"/>
                  <a:pt x="52" y="659"/>
                  <a:pt x="82" y="704"/>
                </a:cubicBezTo>
                <a:cubicBezTo>
                  <a:pt x="68" y="648"/>
                  <a:pt x="40" y="621"/>
                  <a:pt x="10" y="576"/>
                </a:cubicBezTo>
                <a:cubicBezTo>
                  <a:pt x="16" y="478"/>
                  <a:pt x="26" y="378"/>
                  <a:pt x="114" y="320"/>
                </a:cubicBezTo>
                <a:cubicBezTo>
                  <a:pt x="133" y="262"/>
                  <a:pt x="120" y="286"/>
                  <a:pt x="146" y="248"/>
                </a:cubicBezTo>
                <a:cubicBezTo>
                  <a:pt x="154" y="185"/>
                  <a:pt x="162" y="85"/>
                  <a:pt x="218" y="48"/>
                </a:cubicBezTo>
                <a:cubicBezTo>
                  <a:pt x="237" y="19"/>
                  <a:pt x="253" y="18"/>
                  <a:pt x="282" y="0"/>
                </a:cubicBezTo>
                <a:cubicBezTo>
                  <a:pt x="313" y="10"/>
                  <a:pt x="341" y="13"/>
                  <a:pt x="370" y="32"/>
                </a:cubicBezTo>
                <a:cubicBezTo>
                  <a:pt x="383" y="59"/>
                  <a:pt x="408" y="82"/>
                  <a:pt x="418" y="112"/>
                </a:cubicBezTo>
                <a:cubicBezTo>
                  <a:pt x="436" y="168"/>
                  <a:pt x="462" y="229"/>
                  <a:pt x="474" y="288"/>
                </a:cubicBezTo>
                <a:cubicBezTo>
                  <a:pt x="480" y="322"/>
                  <a:pt x="482" y="357"/>
                  <a:pt x="490" y="392"/>
                </a:cubicBezTo>
                <a:cubicBezTo>
                  <a:pt x="493" y="408"/>
                  <a:pt x="506" y="440"/>
                  <a:pt x="506" y="440"/>
                </a:cubicBezTo>
                <a:cubicBezTo>
                  <a:pt x="499" y="528"/>
                  <a:pt x="509" y="636"/>
                  <a:pt x="482" y="720"/>
                </a:cubicBezTo>
                <a:cubicBezTo>
                  <a:pt x="472" y="787"/>
                  <a:pt x="455" y="855"/>
                  <a:pt x="434" y="920"/>
                </a:cubicBezTo>
                <a:cubicBezTo>
                  <a:pt x="431" y="941"/>
                  <a:pt x="424" y="962"/>
                  <a:pt x="426" y="984"/>
                </a:cubicBezTo>
                <a:cubicBezTo>
                  <a:pt x="427" y="1000"/>
                  <a:pt x="442" y="1032"/>
                  <a:pt x="442" y="1032"/>
                </a:cubicBezTo>
                <a:cubicBezTo>
                  <a:pt x="418" y="1102"/>
                  <a:pt x="409" y="1177"/>
                  <a:pt x="386" y="1248"/>
                </a:cubicBezTo>
                <a:cubicBezTo>
                  <a:pt x="380" y="1264"/>
                  <a:pt x="384" y="1286"/>
                  <a:pt x="370" y="1296"/>
                </a:cubicBezTo>
                <a:cubicBezTo>
                  <a:pt x="331" y="1321"/>
                  <a:pt x="355" y="1308"/>
                  <a:pt x="298" y="1328"/>
                </a:cubicBezTo>
                <a:cubicBezTo>
                  <a:pt x="290" y="1330"/>
                  <a:pt x="274" y="1336"/>
                  <a:pt x="274" y="1336"/>
                </a:cubicBezTo>
                <a:cubicBezTo>
                  <a:pt x="239" y="1324"/>
                  <a:pt x="208" y="1324"/>
                  <a:pt x="178" y="1304"/>
                </a:cubicBezTo>
                <a:cubicBezTo>
                  <a:pt x="148" y="1260"/>
                  <a:pt x="142" y="1248"/>
                  <a:pt x="130" y="1200"/>
                </a:cubicBezTo>
                <a:cubicBezTo>
                  <a:pt x="149" y="1140"/>
                  <a:pt x="167" y="1084"/>
                  <a:pt x="202" y="1032"/>
                </a:cubicBezTo>
                <a:cubicBezTo>
                  <a:pt x="186" y="984"/>
                  <a:pt x="182" y="941"/>
                  <a:pt x="138" y="912"/>
                </a:cubicBezTo>
                <a:cubicBezTo>
                  <a:pt x="90" y="840"/>
                  <a:pt x="56" y="804"/>
                  <a:pt x="42" y="720"/>
                </a:cubicBezTo>
                <a:cubicBezTo>
                  <a:pt x="54" y="682"/>
                  <a:pt x="40" y="681"/>
                  <a:pt x="26" y="648"/>
                </a:cubicBezTo>
                <a:cubicBezTo>
                  <a:pt x="19" y="632"/>
                  <a:pt x="10" y="600"/>
                  <a:pt x="10" y="600"/>
                </a:cubicBezTo>
                <a:cubicBezTo>
                  <a:pt x="16" y="526"/>
                  <a:pt x="1" y="414"/>
                  <a:pt x="90" y="392"/>
                </a:cubicBezTo>
                <a:cubicBezTo>
                  <a:pt x="95" y="384"/>
                  <a:pt x="106" y="368"/>
                  <a:pt x="106" y="368"/>
                </a:cubicBezTo>
                <a:cubicBezTo>
                  <a:pt x="111" y="378"/>
                  <a:pt x="113" y="391"/>
                  <a:pt x="122" y="400"/>
                </a:cubicBezTo>
                <a:cubicBezTo>
                  <a:pt x="127" y="405"/>
                  <a:pt x="137" y="408"/>
                  <a:pt x="146" y="408"/>
                </a:cubicBezTo>
                <a:cubicBezTo>
                  <a:pt x="149" y="408"/>
                  <a:pt x="140" y="402"/>
                  <a:pt x="138" y="400"/>
                </a:cubicBezTo>
                <a:cubicBezTo>
                  <a:pt x="155" y="426"/>
                  <a:pt x="154" y="414"/>
                  <a:pt x="154" y="432"/>
                </a:cubicBezTo>
                <a:cubicBezTo>
                  <a:pt x="143" y="421"/>
                  <a:pt x="106" y="400"/>
                  <a:pt x="122" y="400"/>
                </a:cubicBezTo>
                <a:cubicBezTo>
                  <a:pt x="143" y="400"/>
                  <a:pt x="178" y="432"/>
                  <a:pt x="178" y="432"/>
                </a:cubicBezTo>
                <a:cubicBezTo>
                  <a:pt x="159" y="421"/>
                  <a:pt x="143" y="395"/>
                  <a:pt x="122" y="400"/>
                </a:cubicBezTo>
                <a:cubicBezTo>
                  <a:pt x="107" y="402"/>
                  <a:pt x="138" y="440"/>
                  <a:pt x="138" y="440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/>
          <p:nvPr/>
        </p:nvSpPr>
        <p:spPr>
          <a:xfrm>
            <a:off x="6729413" y="2984500"/>
            <a:ext cx="255586" cy="673100"/>
          </a:xfrm>
          <a:custGeom>
            <a:avLst/>
            <a:gdLst/>
            <a:ahLst/>
            <a:cxnLst/>
            <a:rect l="0" t="0" r="0" b="0"/>
            <a:pathLst>
              <a:path w="161" h="424" extrusionOk="0">
                <a:moveTo>
                  <a:pt x="113" y="0"/>
                </a:moveTo>
                <a:cubicBezTo>
                  <a:pt x="88" y="16"/>
                  <a:pt x="65" y="23"/>
                  <a:pt x="41" y="40"/>
                </a:cubicBezTo>
                <a:cubicBezTo>
                  <a:pt x="35" y="56"/>
                  <a:pt x="29" y="71"/>
                  <a:pt x="25" y="88"/>
                </a:cubicBezTo>
                <a:cubicBezTo>
                  <a:pt x="22" y="98"/>
                  <a:pt x="20" y="109"/>
                  <a:pt x="17" y="120"/>
                </a:cubicBezTo>
                <a:cubicBezTo>
                  <a:pt x="12" y="136"/>
                  <a:pt x="1" y="168"/>
                  <a:pt x="1" y="168"/>
                </a:cubicBezTo>
                <a:cubicBezTo>
                  <a:pt x="11" y="208"/>
                  <a:pt x="5" y="289"/>
                  <a:pt x="9" y="328"/>
                </a:cubicBezTo>
                <a:cubicBezTo>
                  <a:pt x="6" y="336"/>
                  <a:pt x="0" y="343"/>
                  <a:pt x="1" y="352"/>
                </a:cubicBezTo>
                <a:cubicBezTo>
                  <a:pt x="7" y="411"/>
                  <a:pt x="24" y="397"/>
                  <a:pt x="65" y="424"/>
                </a:cubicBezTo>
                <a:cubicBezTo>
                  <a:pt x="84" y="419"/>
                  <a:pt x="107" y="417"/>
                  <a:pt x="121" y="400"/>
                </a:cubicBezTo>
                <a:cubicBezTo>
                  <a:pt x="125" y="394"/>
                  <a:pt x="136" y="345"/>
                  <a:pt x="137" y="344"/>
                </a:cubicBezTo>
                <a:cubicBezTo>
                  <a:pt x="145" y="306"/>
                  <a:pt x="154" y="270"/>
                  <a:pt x="161" y="232"/>
                </a:cubicBezTo>
                <a:cubicBezTo>
                  <a:pt x="145" y="152"/>
                  <a:pt x="113" y="83"/>
                  <a:pt x="11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Body Planes Activity</a:t>
            </a:r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your sheet of blank paper.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Fold it into quarters.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each square: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a Title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a definition 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an illustration.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Body Planes  </a:t>
            </a:r>
          </a:p>
        </p:txBody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812800" marR="0" lvl="0" indent="-8128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Median</a:t>
            </a:r>
          </a:p>
          <a:p>
            <a:pPr marL="812800" marR="0" lvl="0" indent="-812800" algn="l" rtl="0">
              <a:lnSpc>
                <a:spcPct val="90000"/>
              </a:lnSpc>
              <a:spcBef>
                <a:spcPts val="880"/>
              </a:spcBef>
              <a:buClr>
                <a:schemeClr val="dk2"/>
              </a:buClr>
              <a:buSzPct val="100000"/>
              <a:buFont typeface="Calibri"/>
              <a:buAutoNum type="arabicPeriod"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Sagittal</a:t>
            </a:r>
          </a:p>
          <a:p>
            <a:pPr marL="812800" marR="0" lvl="0" indent="-812800" algn="l" rtl="0">
              <a:lnSpc>
                <a:spcPct val="90000"/>
              </a:lnSpc>
              <a:spcBef>
                <a:spcPts val="880"/>
              </a:spcBef>
              <a:buClr>
                <a:schemeClr val="dk2"/>
              </a:buClr>
              <a:buSzPct val="100000"/>
              <a:buFont typeface="Calibri"/>
              <a:buAutoNum type="arabicPeriod"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Transverse</a:t>
            </a:r>
          </a:p>
          <a:p>
            <a:pPr marL="812800" marR="0" lvl="0" indent="-812800" algn="l" rtl="0">
              <a:lnSpc>
                <a:spcPct val="90000"/>
              </a:lnSpc>
              <a:spcBef>
                <a:spcPts val="880"/>
              </a:spcBef>
              <a:buClr>
                <a:schemeClr val="dk2"/>
              </a:buClr>
              <a:buSzPct val="100000"/>
              <a:buFont typeface="Calibri"/>
              <a:buAutoNum type="arabicPeriod"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Dorsal</a:t>
            </a:r>
          </a:p>
          <a:p>
            <a:pPr marL="812800" marR="0" lvl="0" indent="-6096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Shape 264"/>
          <p:cNvSpPr/>
          <p:nvPr/>
        </p:nvSpPr>
        <p:spPr>
          <a:xfrm>
            <a:off x="685800" y="1524000"/>
            <a:ext cx="7696199" cy="152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Body Planes</a:t>
            </a:r>
          </a:p>
        </p:txBody>
      </p:sp>
      <p:sp>
        <p:nvSpPr>
          <p:cNvPr id="271" name="Shape 271"/>
          <p:cNvSpPr/>
          <p:nvPr/>
        </p:nvSpPr>
        <p:spPr>
          <a:xfrm>
            <a:off x="685800" y="1524000"/>
            <a:ext cx="7696199" cy="152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2" name="Shape 2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590550"/>
            <a:ext cx="1443038" cy="6267449"/>
          </a:xfrm>
          <a:prstGeom prst="rect">
            <a:avLst/>
          </a:prstGeom>
          <a:noFill/>
          <a:ln>
            <a:noFill/>
          </a:ln>
        </p:spPr>
      </p:pic>
      <p:sp>
        <p:nvSpPr>
          <p:cNvPr id="273" name="Shape 273"/>
          <p:cNvSpPr/>
          <p:nvPr/>
        </p:nvSpPr>
        <p:spPr>
          <a:xfrm>
            <a:off x="2362200" y="2514600"/>
            <a:ext cx="5562600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Median Plane</a:t>
            </a:r>
          </a:p>
        </p:txBody>
      </p:sp>
      <p:sp>
        <p:nvSpPr>
          <p:cNvPr id="274" name="Shape 274"/>
          <p:cNvSpPr/>
          <p:nvPr/>
        </p:nvSpPr>
        <p:spPr>
          <a:xfrm>
            <a:off x="2514600" y="3581400"/>
            <a:ext cx="6324600" cy="2438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Divides the body from head to tail into 2 equal sides, right and left.</a:t>
            </a:r>
          </a:p>
        </p:txBody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1828800" y="6553200"/>
            <a:ext cx="731520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812800" marR="0" lvl="0" indent="-8128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Veterinary Medical Terminology, 2nd edition by Dawn E. Christenson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Body Planes</a:t>
            </a:r>
          </a:p>
        </p:txBody>
      </p:sp>
      <p:sp>
        <p:nvSpPr>
          <p:cNvPr id="282" name="Shape 282"/>
          <p:cNvSpPr/>
          <p:nvPr/>
        </p:nvSpPr>
        <p:spPr>
          <a:xfrm>
            <a:off x="1219200" y="1524000"/>
            <a:ext cx="7696199" cy="152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Shape 283"/>
          <p:cNvSpPr/>
          <p:nvPr/>
        </p:nvSpPr>
        <p:spPr>
          <a:xfrm>
            <a:off x="4343400" y="2514600"/>
            <a:ext cx="4572000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Sagittal Plane</a:t>
            </a:r>
          </a:p>
        </p:txBody>
      </p:sp>
      <p:sp>
        <p:nvSpPr>
          <p:cNvPr id="284" name="Shape 284"/>
          <p:cNvSpPr/>
          <p:nvPr/>
        </p:nvSpPr>
        <p:spPr>
          <a:xfrm>
            <a:off x="3657600" y="3733800"/>
            <a:ext cx="5486399" cy="2438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Divides the body from head to tail into 2 (not necessarily into equal sides), </a:t>
            </a:r>
            <a:r>
              <a:rPr lang="en-US" sz="3200" b="0" i="0" u="sng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right</a:t>
            </a:r>
            <a:r>
              <a:rPr lang="en-US" sz="32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3200" b="0" i="0" u="sng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left.</a:t>
            </a:r>
          </a:p>
        </p:txBody>
      </p:sp>
      <p:pic>
        <p:nvPicPr>
          <p:cNvPr id="285" name="Shape 2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71512"/>
            <a:ext cx="2322512" cy="61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Shape 28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57400" y="685800"/>
            <a:ext cx="1443038" cy="5621337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1828800" y="6553200"/>
            <a:ext cx="731520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812800" marR="0" lvl="0" indent="-8128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Veterinary Medical Terminology, 2nd edition by Dawn E. Christenson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Body Planes</a:t>
            </a:r>
          </a:p>
        </p:txBody>
      </p:sp>
      <p:sp>
        <p:nvSpPr>
          <p:cNvPr id="294" name="Shape 294"/>
          <p:cNvSpPr/>
          <p:nvPr/>
        </p:nvSpPr>
        <p:spPr>
          <a:xfrm>
            <a:off x="685800" y="1143000"/>
            <a:ext cx="7696199" cy="152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Shape 295"/>
          <p:cNvSpPr/>
          <p:nvPr/>
        </p:nvSpPr>
        <p:spPr>
          <a:xfrm>
            <a:off x="609600" y="1524000"/>
            <a:ext cx="77724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Dorsal plane</a:t>
            </a:r>
            <a:br>
              <a:rPr lang="en-US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-divides the body into </a:t>
            </a:r>
            <a:r>
              <a:rPr lang="en-US" sz="4400" b="0" i="0" u="sng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dorsal </a:t>
            </a:r>
            <a:r>
              <a:rPr lang="en-US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US" sz="4400" b="0" i="0" u="sng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ventral</a:t>
            </a:r>
            <a:r>
              <a:rPr lang="en-US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parts</a:t>
            </a:r>
          </a:p>
        </p:txBody>
      </p:sp>
      <p:pic>
        <p:nvPicPr>
          <p:cNvPr id="296" name="Shape 2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71600" y="3352800"/>
            <a:ext cx="6781800" cy="3505200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1828800" y="6553200"/>
            <a:ext cx="731520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812800" marR="0" lvl="0" indent="-8128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Veterinary Medical Terminology, 2nd edition by Dawn E. Christenson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Body Planes</a:t>
            </a:r>
          </a:p>
        </p:txBody>
      </p:sp>
      <p:sp>
        <p:nvSpPr>
          <p:cNvPr id="304" name="Shape 304"/>
          <p:cNvSpPr/>
          <p:nvPr/>
        </p:nvSpPr>
        <p:spPr>
          <a:xfrm>
            <a:off x="838200" y="1143000"/>
            <a:ext cx="7696199" cy="152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Shape 305"/>
          <p:cNvSpPr/>
          <p:nvPr/>
        </p:nvSpPr>
        <p:spPr>
          <a:xfrm>
            <a:off x="4648200" y="1828800"/>
            <a:ext cx="4114800" cy="3809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Transverse plane</a:t>
            </a:r>
            <a:r>
              <a:rPr lang="en-US" sz="36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- divides the body/limb into </a:t>
            </a:r>
            <a:r>
              <a:rPr lang="en-US" sz="3600" b="0" i="0" u="sng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cranial</a:t>
            </a:r>
            <a:r>
              <a:rPr lang="en-US" sz="36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3600" b="0" i="0" u="sng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caudal</a:t>
            </a:r>
            <a:r>
              <a:rPr lang="en-US" sz="36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portions.</a:t>
            </a:r>
          </a:p>
        </p:txBody>
      </p:sp>
      <p:sp>
        <p:nvSpPr>
          <p:cNvPr id="306" name="Shape 306"/>
          <p:cNvSpPr/>
          <p:nvPr/>
        </p:nvSpPr>
        <p:spPr>
          <a:xfrm>
            <a:off x="4495800" y="3733800"/>
            <a:ext cx="4648199" cy="2438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just" rtl="0">
              <a:spcBef>
                <a:spcPts val="0"/>
              </a:spcBef>
              <a:buNone/>
            </a:pPr>
            <a:endParaRPr sz="3600" b="0" i="0" u="none" strike="noStrike" cap="none" baseline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1828800" y="6553200"/>
            <a:ext cx="731520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812800" marR="0" lvl="0" indent="-8128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Veterinary Medical Terminology, 2nd edition by Dawn E. Christenson</a:t>
            </a:r>
          </a:p>
        </p:txBody>
      </p:sp>
      <p:pic>
        <p:nvPicPr>
          <p:cNvPr id="308" name="Shape 308"/>
          <p:cNvPicPr preferRelativeResize="0"/>
          <p:nvPr/>
        </p:nvPicPr>
        <p:blipFill rotWithShape="1">
          <a:blip r:embed="rId3">
            <a:alphaModFix/>
          </a:blip>
          <a:srcRect l="-151"/>
          <a:stretch/>
        </p:blipFill>
        <p:spPr>
          <a:xfrm>
            <a:off x="0" y="1447800"/>
            <a:ext cx="4343400" cy="500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Body Planes  </a:t>
            </a:r>
          </a:p>
        </p:txBody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812800" marR="0" lvl="0" indent="-812800" algn="l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AutoNum type="arabicPeriod"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Median</a:t>
            </a:r>
          </a:p>
          <a:p>
            <a:pPr marL="812800" marR="0" lvl="0" indent="-812800" algn="l" rtl="0">
              <a:lnSpc>
                <a:spcPct val="90000"/>
              </a:lnSpc>
              <a:spcBef>
                <a:spcPts val="880"/>
              </a:spcBef>
              <a:buClr>
                <a:schemeClr val="dk2"/>
              </a:buClr>
              <a:buSzPct val="100000"/>
              <a:buFont typeface="Calibri"/>
              <a:buAutoNum type="arabicPeriod"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Sagittal</a:t>
            </a:r>
          </a:p>
          <a:p>
            <a:pPr marL="812800" marR="0" lvl="0" indent="-812800" algn="l" rtl="0">
              <a:lnSpc>
                <a:spcPct val="90000"/>
              </a:lnSpc>
              <a:spcBef>
                <a:spcPts val="880"/>
              </a:spcBef>
              <a:buClr>
                <a:schemeClr val="dk2"/>
              </a:buClr>
              <a:buSzPct val="100000"/>
              <a:buFont typeface="Calibri"/>
              <a:buAutoNum type="arabicPeriod"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Transverse</a:t>
            </a:r>
          </a:p>
          <a:p>
            <a:pPr marL="812800" marR="0" lvl="0" indent="-812800" algn="l" rtl="0">
              <a:lnSpc>
                <a:spcPct val="90000"/>
              </a:lnSpc>
              <a:spcBef>
                <a:spcPts val="880"/>
              </a:spcBef>
              <a:buClr>
                <a:schemeClr val="dk2"/>
              </a:buClr>
              <a:buSzPct val="100000"/>
              <a:buFont typeface="Calibri"/>
              <a:buAutoNum type="arabicPeriod"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Dorsal</a:t>
            </a:r>
          </a:p>
          <a:p>
            <a:pPr marL="812800" marR="0" lvl="0" indent="-6096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Shape 316"/>
          <p:cNvSpPr/>
          <p:nvPr/>
        </p:nvSpPr>
        <p:spPr>
          <a:xfrm>
            <a:off x="685800" y="1524000"/>
            <a:ext cx="7696199" cy="152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Outline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812800" marR="0" lvl="0" indent="-812800" algn="l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AutoNum type="romanUcPeriod"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Review</a:t>
            </a: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Directional Terms</a:t>
            </a:r>
          </a:p>
          <a:p>
            <a:pPr marL="812800" marR="0" lvl="0" indent="-812800" algn="l" rtl="0">
              <a:lnSpc>
                <a:spcPct val="90000"/>
              </a:lnSpc>
              <a:spcBef>
                <a:spcPts val="880"/>
              </a:spcBef>
              <a:buClr>
                <a:schemeClr val="dk2"/>
              </a:buClr>
              <a:buSzPct val="100000"/>
              <a:buFont typeface="Calibri"/>
              <a:buAutoNum type="romanUcPeriod"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Body Planes</a:t>
            </a:r>
          </a:p>
          <a:p>
            <a:pPr marL="812800" marR="0" lvl="0" indent="-812800" algn="l" rtl="0">
              <a:lnSpc>
                <a:spcPct val="90000"/>
              </a:lnSpc>
              <a:spcBef>
                <a:spcPts val="88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III. 	Gummi Bear Dissection Lab</a:t>
            </a:r>
          </a:p>
          <a:p>
            <a:pPr marL="812800" marR="0" lvl="0" indent="-812800" algn="l" rtl="0">
              <a:lnSpc>
                <a:spcPct val="90000"/>
              </a:lnSpc>
              <a:spcBef>
                <a:spcPts val="88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IV. 	Review Quiz</a:t>
            </a:r>
          </a:p>
        </p:txBody>
      </p:sp>
      <p:sp>
        <p:nvSpPr>
          <p:cNvPr id="93" name="Shape 93"/>
          <p:cNvSpPr/>
          <p:nvPr/>
        </p:nvSpPr>
        <p:spPr>
          <a:xfrm>
            <a:off x="685800" y="1524000"/>
            <a:ext cx="7696199" cy="152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Gummi Bear Lab</a:t>
            </a:r>
          </a:p>
        </p:txBody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each student: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Lab Sheet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plastic knife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Plate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Napkin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Baggie of Gummi Bears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52400" y="381000"/>
            <a:ext cx="8839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 Terms for Body Parts  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812800" marR="0" lvl="0" indent="-8128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 - cranium</a:t>
            </a:r>
          </a:p>
          <a:p>
            <a:pPr marL="812800" marR="0" lvl="0" indent="-81280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Neck - cervical</a:t>
            </a:r>
          </a:p>
          <a:p>
            <a:pPr marL="812800" marR="0" lvl="0" indent="-81280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Trunk - thorax</a:t>
            </a:r>
          </a:p>
          <a:p>
            <a:pPr marL="812800" marR="0" lvl="0" indent="-81280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Body - Soma</a:t>
            </a:r>
          </a:p>
          <a:p>
            <a:pPr marL="812800" marR="0" lvl="0" indent="-81280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Belly - abdomen</a:t>
            </a:r>
          </a:p>
          <a:p>
            <a:pPr marL="812800" marR="0" lvl="0" indent="-81280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Front/back leg - front/hind; extremities</a:t>
            </a:r>
          </a:p>
          <a:p>
            <a:pPr marL="812800" marR="0" lvl="0" indent="-81280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Paw - carpus/tarsus, metacarpus/metatarsus, phalanges</a:t>
            </a:r>
          </a:p>
          <a:p>
            <a:pPr marL="812800" marR="0" lvl="0" indent="-66040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Font typeface="Calibri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12800" marR="0" lvl="0" indent="-66040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Font typeface="Calibri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685800" y="1524000"/>
            <a:ext cx="7696199" cy="152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Root Words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Dors - pertaining to the </a:t>
            </a:r>
            <a:r>
              <a:rPr lang="en-US" sz="3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(L. dorsum)</a:t>
            </a:r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Ventr- pertaining to the </a:t>
            </a:r>
            <a:r>
              <a:rPr lang="en-US" sz="3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belly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(L. ventrum) </a:t>
            </a:r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Palm - pertaining to the </a:t>
            </a:r>
            <a:r>
              <a:rPr lang="en-US" sz="3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palm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(humans) or sole of the forefeet (animals)</a:t>
            </a:r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 - pertaining to the </a:t>
            </a:r>
            <a:r>
              <a:rPr lang="en-US" sz="3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sole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</a:t>
            </a:r>
            <a:r>
              <a:rPr lang="en-US" sz="3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hindfeet</a:t>
            </a:r>
          </a:p>
          <a:p>
            <a:pPr marL="342900" marR="0" lvl="0" indent="-16510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Font typeface="Calibri"/>
              <a:buNone/>
            </a:pPr>
            <a:endParaRPr sz="2800" b="0" i="0" u="sng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685800" y="1219200"/>
            <a:ext cx="7696199" cy="152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Root Words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9247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Later/al - pertaining to the </a:t>
            </a:r>
            <a:r>
              <a:rPr lang="en-US" sz="3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side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(L. laterus)</a:t>
            </a:r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Medi/al - pertaining to the </a:t>
            </a:r>
            <a:r>
              <a:rPr lang="en-US" sz="3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middle</a:t>
            </a:r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 - pertaining to the </a:t>
            </a:r>
            <a:r>
              <a:rPr lang="en-US" sz="3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rear</a:t>
            </a:r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endParaRPr sz="3200" b="0" i="0" u="sng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Remember: The key to using directional terminology appropriately is to use a suitable point of reference.</a:t>
            </a:r>
          </a:p>
        </p:txBody>
      </p:sp>
      <p:sp>
        <p:nvSpPr>
          <p:cNvPr id="117" name="Shape 117"/>
          <p:cNvSpPr/>
          <p:nvPr/>
        </p:nvSpPr>
        <p:spPr>
          <a:xfrm>
            <a:off x="685800" y="1219200"/>
            <a:ext cx="7696199" cy="152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Shape 123"/>
          <p:cNvGrpSpPr/>
          <p:nvPr/>
        </p:nvGrpSpPr>
        <p:grpSpPr>
          <a:xfrm>
            <a:off x="0" y="0"/>
            <a:ext cx="9144000" cy="6857999"/>
            <a:chOff x="0" y="0"/>
            <a:chExt cx="5760" cy="4319"/>
          </a:xfrm>
        </p:grpSpPr>
        <p:pic>
          <p:nvPicPr>
            <p:cNvPr id="124" name="Shape 12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5759" cy="39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5" name="Shape 125"/>
            <p:cNvSpPr/>
            <p:nvPr/>
          </p:nvSpPr>
          <p:spPr>
            <a:xfrm>
              <a:off x="1152" y="4127"/>
              <a:ext cx="4608" cy="19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rmAutofit/>
            </a:bodyPr>
            <a:lstStyle/>
            <a:p>
              <a:pPr marL="812800" marR="0" lvl="0" indent="-812800" algn="l" rtl="0">
                <a:lnSpc>
                  <a:spcPct val="90000"/>
                </a:lnSpc>
                <a:spcBef>
                  <a:spcPts val="0"/>
                </a:spcBef>
                <a:buSzPct val="25000"/>
                <a:buNone/>
              </a:pPr>
              <a:r>
                <a:rPr lang="en-US" sz="1200" b="1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Source: Veterinary Medical Terminology, 2nd edition by Dawn E. Christenson</a:t>
              </a:r>
            </a:p>
          </p:txBody>
        </p:sp>
        <p:sp>
          <p:nvSpPr>
            <p:cNvPr id="126" name="Shape 126"/>
            <p:cNvSpPr/>
            <p:nvPr/>
          </p:nvSpPr>
          <p:spPr>
            <a:xfrm>
              <a:off x="960" y="2063"/>
              <a:ext cx="144" cy="43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Shape 127"/>
            <p:cNvSpPr/>
            <p:nvPr/>
          </p:nvSpPr>
          <p:spPr>
            <a:xfrm>
              <a:off x="0" y="0"/>
              <a:ext cx="1007" cy="206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>
              <a:off x="4224" y="1920"/>
              <a:ext cx="479" cy="1776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Shape 129"/>
            <p:cNvSpPr/>
            <p:nvPr/>
          </p:nvSpPr>
          <p:spPr>
            <a:xfrm>
              <a:off x="1871" y="864"/>
              <a:ext cx="1439" cy="43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>
              <a:off x="1920" y="1343"/>
              <a:ext cx="1296" cy="9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>
              <a:off x="3647" y="144"/>
              <a:ext cx="1487" cy="576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Shape 132"/>
            <p:cNvSpPr/>
            <p:nvPr/>
          </p:nvSpPr>
          <p:spPr>
            <a:xfrm>
              <a:off x="911" y="144"/>
              <a:ext cx="191" cy="38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Shape 133"/>
            <p:cNvSpPr/>
            <p:nvPr/>
          </p:nvSpPr>
          <p:spPr>
            <a:xfrm>
              <a:off x="2831" y="2784"/>
              <a:ext cx="623" cy="9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Shape 134"/>
            <p:cNvSpPr/>
            <p:nvPr/>
          </p:nvSpPr>
          <p:spPr>
            <a:xfrm>
              <a:off x="4004" y="3035"/>
              <a:ext cx="466" cy="532"/>
            </a:xfrm>
            <a:custGeom>
              <a:avLst/>
              <a:gdLst/>
              <a:ahLst/>
              <a:cxnLst/>
              <a:rect l="0" t="0" r="0" b="0"/>
              <a:pathLst>
                <a:path w="467" h="533" extrusionOk="0">
                  <a:moveTo>
                    <a:pt x="107" y="45"/>
                  </a:moveTo>
                  <a:cubicBezTo>
                    <a:pt x="49" y="130"/>
                    <a:pt x="138" y="0"/>
                    <a:pt x="67" y="93"/>
                  </a:cubicBezTo>
                  <a:cubicBezTo>
                    <a:pt x="55" y="108"/>
                    <a:pt x="35" y="141"/>
                    <a:pt x="35" y="141"/>
                  </a:cubicBezTo>
                  <a:cubicBezTo>
                    <a:pt x="22" y="189"/>
                    <a:pt x="0" y="240"/>
                    <a:pt x="51" y="277"/>
                  </a:cubicBezTo>
                  <a:cubicBezTo>
                    <a:pt x="89" y="304"/>
                    <a:pt x="72" y="283"/>
                    <a:pt x="107" y="301"/>
                  </a:cubicBezTo>
                  <a:cubicBezTo>
                    <a:pt x="120" y="307"/>
                    <a:pt x="153" y="334"/>
                    <a:pt x="163" y="341"/>
                  </a:cubicBezTo>
                  <a:cubicBezTo>
                    <a:pt x="178" y="352"/>
                    <a:pt x="211" y="373"/>
                    <a:pt x="211" y="373"/>
                  </a:cubicBezTo>
                  <a:cubicBezTo>
                    <a:pt x="213" y="381"/>
                    <a:pt x="213" y="390"/>
                    <a:pt x="219" y="397"/>
                  </a:cubicBezTo>
                  <a:cubicBezTo>
                    <a:pt x="225" y="404"/>
                    <a:pt x="239" y="404"/>
                    <a:pt x="243" y="413"/>
                  </a:cubicBezTo>
                  <a:cubicBezTo>
                    <a:pt x="257" y="446"/>
                    <a:pt x="242" y="490"/>
                    <a:pt x="275" y="517"/>
                  </a:cubicBezTo>
                  <a:cubicBezTo>
                    <a:pt x="284" y="524"/>
                    <a:pt x="296" y="527"/>
                    <a:pt x="307" y="533"/>
                  </a:cubicBezTo>
                  <a:cubicBezTo>
                    <a:pt x="377" y="524"/>
                    <a:pt x="417" y="510"/>
                    <a:pt x="467" y="461"/>
                  </a:cubicBezTo>
                  <a:cubicBezTo>
                    <a:pt x="464" y="439"/>
                    <a:pt x="464" y="417"/>
                    <a:pt x="459" y="397"/>
                  </a:cubicBezTo>
                  <a:cubicBezTo>
                    <a:pt x="449" y="363"/>
                    <a:pt x="400" y="327"/>
                    <a:pt x="379" y="301"/>
                  </a:cubicBezTo>
                  <a:cubicBezTo>
                    <a:pt x="358" y="276"/>
                    <a:pt x="315" y="229"/>
                    <a:pt x="315" y="229"/>
                  </a:cubicBezTo>
                  <a:cubicBezTo>
                    <a:pt x="302" y="192"/>
                    <a:pt x="274" y="138"/>
                    <a:pt x="243" y="117"/>
                  </a:cubicBezTo>
                  <a:cubicBezTo>
                    <a:pt x="219" y="81"/>
                    <a:pt x="187" y="58"/>
                    <a:pt x="147" y="45"/>
                  </a:cubicBezTo>
                  <a:cubicBezTo>
                    <a:pt x="133" y="47"/>
                    <a:pt x="112" y="40"/>
                    <a:pt x="107" y="53"/>
                  </a:cubicBezTo>
                  <a:cubicBezTo>
                    <a:pt x="100" y="68"/>
                    <a:pt x="127" y="117"/>
                    <a:pt x="123" y="101"/>
                  </a:cubicBezTo>
                  <a:cubicBezTo>
                    <a:pt x="117" y="82"/>
                    <a:pt x="112" y="63"/>
                    <a:pt x="107" y="4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Shape 135"/>
            <p:cNvSpPr/>
            <p:nvPr/>
          </p:nvSpPr>
          <p:spPr>
            <a:xfrm>
              <a:off x="3554" y="3256"/>
              <a:ext cx="325" cy="479"/>
            </a:xfrm>
            <a:custGeom>
              <a:avLst/>
              <a:gdLst/>
              <a:ahLst/>
              <a:cxnLst/>
              <a:rect l="0" t="0" r="0" b="0"/>
              <a:pathLst>
                <a:path w="326" h="480" extrusionOk="0">
                  <a:moveTo>
                    <a:pt x="94" y="0"/>
                  </a:moveTo>
                  <a:cubicBezTo>
                    <a:pt x="78" y="10"/>
                    <a:pt x="62" y="21"/>
                    <a:pt x="46" y="32"/>
                  </a:cubicBezTo>
                  <a:cubicBezTo>
                    <a:pt x="38" y="37"/>
                    <a:pt x="22" y="48"/>
                    <a:pt x="22" y="48"/>
                  </a:cubicBezTo>
                  <a:cubicBezTo>
                    <a:pt x="0" y="113"/>
                    <a:pt x="5" y="139"/>
                    <a:pt x="46" y="200"/>
                  </a:cubicBezTo>
                  <a:cubicBezTo>
                    <a:pt x="48" y="216"/>
                    <a:pt x="54" y="231"/>
                    <a:pt x="54" y="248"/>
                  </a:cubicBezTo>
                  <a:cubicBezTo>
                    <a:pt x="54" y="256"/>
                    <a:pt x="44" y="263"/>
                    <a:pt x="46" y="272"/>
                  </a:cubicBezTo>
                  <a:cubicBezTo>
                    <a:pt x="47" y="281"/>
                    <a:pt x="57" y="287"/>
                    <a:pt x="62" y="296"/>
                  </a:cubicBezTo>
                  <a:cubicBezTo>
                    <a:pt x="78" y="328"/>
                    <a:pt x="73" y="369"/>
                    <a:pt x="94" y="400"/>
                  </a:cubicBezTo>
                  <a:cubicBezTo>
                    <a:pt x="108" y="421"/>
                    <a:pt x="112" y="431"/>
                    <a:pt x="134" y="448"/>
                  </a:cubicBezTo>
                  <a:cubicBezTo>
                    <a:pt x="149" y="459"/>
                    <a:pt x="182" y="480"/>
                    <a:pt x="182" y="480"/>
                  </a:cubicBezTo>
                  <a:cubicBezTo>
                    <a:pt x="225" y="472"/>
                    <a:pt x="253" y="464"/>
                    <a:pt x="294" y="448"/>
                  </a:cubicBezTo>
                  <a:cubicBezTo>
                    <a:pt x="299" y="440"/>
                    <a:pt x="306" y="432"/>
                    <a:pt x="310" y="424"/>
                  </a:cubicBezTo>
                  <a:cubicBezTo>
                    <a:pt x="316" y="408"/>
                    <a:pt x="326" y="376"/>
                    <a:pt x="326" y="376"/>
                  </a:cubicBezTo>
                  <a:cubicBezTo>
                    <a:pt x="305" y="315"/>
                    <a:pt x="266" y="302"/>
                    <a:pt x="246" y="256"/>
                  </a:cubicBezTo>
                  <a:cubicBezTo>
                    <a:pt x="215" y="188"/>
                    <a:pt x="176" y="56"/>
                    <a:pt x="102" y="32"/>
                  </a:cubicBezTo>
                  <a:cubicBezTo>
                    <a:pt x="45" y="43"/>
                    <a:pt x="53" y="50"/>
                    <a:pt x="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Shape 136"/>
            <p:cNvSpPr/>
            <p:nvPr/>
          </p:nvSpPr>
          <p:spPr>
            <a:xfrm>
              <a:off x="1564" y="3119"/>
              <a:ext cx="330" cy="248"/>
            </a:xfrm>
            <a:custGeom>
              <a:avLst/>
              <a:gdLst/>
              <a:ahLst/>
              <a:cxnLst/>
              <a:rect l="0" t="0" r="0" b="0"/>
              <a:pathLst>
                <a:path w="331" h="249" extrusionOk="0">
                  <a:moveTo>
                    <a:pt x="27" y="1"/>
                  </a:moveTo>
                  <a:cubicBezTo>
                    <a:pt x="35" y="3"/>
                    <a:pt x="42" y="9"/>
                    <a:pt x="51" y="9"/>
                  </a:cubicBezTo>
                  <a:cubicBezTo>
                    <a:pt x="59" y="9"/>
                    <a:pt x="66" y="0"/>
                    <a:pt x="75" y="1"/>
                  </a:cubicBezTo>
                  <a:cubicBezTo>
                    <a:pt x="138" y="8"/>
                    <a:pt x="105" y="14"/>
                    <a:pt x="147" y="33"/>
                  </a:cubicBezTo>
                  <a:cubicBezTo>
                    <a:pt x="162" y="39"/>
                    <a:pt x="179" y="43"/>
                    <a:pt x="195" y="49"/>
                  </a:cubicBezTo>
                  <a:cubicBezTo>
                    <a:pt x="203" y="51"/>
                    <a:pt x="219" y="57"/>
                    <a:pt x="219" y="57"/>
                  </a:cubicBezTo>
                  <a:cubicBezTo>
                    <a:pt x="257" y="114"/>
                    <a:pt x="232" y="100"/>
                    <a:pt x="283" y="113"/>
                  </a:cubicBezTo>
                  <a:cubicBezTo>
                    <a:pt x="310" y="131"/>
                    <a:pt x="320" y="145"/>
                    <a:pt x="331" y="177"/>
                  </a:cubicBezTo>
                  <a:cubicBezTo>
                    <a:pt x="326" y="190"/>
                    <a:pt x="320" y="216"/>
                    <a:pt x="307" y="225"/>
                  </a:cubicBezTo>
                  <a:cubicBezTo>
                    <a:pt x="292" y="233"/>
                    <a:pt x="275" y="235"/>
                    <a:pt x="259" y="241"/>
                  </a:cubicBezTo>
                  <a:cubicBezTo>
                    <a:pt x="251" y="243"/>
                    <a:pt x="235" y="249"/>
                    <a:pt x="235" y="249"/>
                  </a:cubicBezTo>
                  <a:cubicBezTo>
                    <a:pt x="219" y="238"/>
                    <a:pt x="205" y="223"/>
                    <a:pt x="187" y="217"/>
                  </a:cubicBezTo>
                  <a:cubicBezTo>
                    <a:pt x="179" y="214"/>
                    <a:pt x="170" y="213"/>
                    <a:pt x="163" y="209"/>
                  </a:cubicBezTo>
                  <a:cubicBezTo>
                    <a:pt x="146" y="199"/>
                    <a:pt x="131" y="187"/>
                    <a:pt x="115" y="177"/>
                  </a:cubicBezTo>
                  <a:cubicBezTo>
                    <a:pt x="107" y="171"/>
                    <a:pt x="91" y="161"/>
                    <a:pt x="91" y="161"/>
                  </a:cubicBezTo>
                  <a:cubicBezTo>
                    <a:pt x="85" y="153"/>
                    <a:pt x="81" y="143"/>
                    <a:pt x="75" y="137"/>
                  </a:cubicBezTo>
                  <a:cubicBezTo>
                    <a:pt x="68" y="130"/>
                    <a:pt x="57" y="128"/>
                    <a:pt x="51" y="121"/>
                  </a:cubicBezTo>
                  <a:cubicBezTo>
                    <a:pt x="38" y="106"/>
                    <a:pt x="19" y="73"/>
                    <a:pt x="19" y="73"/>
                  </a:cubicBezTo>
                  <a:cubicBezTo>
                    <a:pt x="9" y="33"/>
                    <a:pt x="0" y="23"/>
                    <a:pt x="43" y="9"/>
                  </a:cubicBezTo>
                  <a:cubicBezTo>
                    <a:pt x="67" y="45"/>
                    <a:pt x="65" y="39"/>
                    <a:pt x="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Shape 137"/>
            <p:cNvSpPr/>
            <p:nvPr/>
          </p:nvSpPr>
          <p:spPr>
            <a:xfrm>
              <a:off x="872" y="272"/>
              <a:ext cx="286" cy="471"/>
            </a:xfrm>
            <a:custGeom>
              <a:avLst/>
              <a:gdLst/>
              <a:ahLst/>
              <a:cxnLst/>
              <a:rect l="0" t="0" r="0" b="0"/>
              <a:pathLst>
                <a:path w="287" h="472" extrusionOk="0">
                  <a:moveTo>
                    <a:pt x="255" y="0"/>
                  </a:moveTo>
                  <a:cubicBezTo>
                    <a:pt x="184" y="46"/>
                    <a:pt x="126" y="96"/>
                    <a:pt x="79" y="168"/>
                  </a:cubicBezTo>
                  <a:cubicBezTo>
                    <a:pt x="71" y="205"/>
                    <a:pt x="66" y="252"/>
                    <a:pt x="55" y="288"/>
                  </a:cubicBezTo>
                  <a:cubicBezTo>
                    <a:pt x="49" y="304"/>
                    <a:pt x="36" y="319"/>
                    <a:pt x="31" y="336"/>
                  </a:cubicBezTo>
                  <a:cubicBezTo>
                    <a:pt x="26" y="380"/>
                    <a:pt x="0" y="453"/>
                    <a:pt x="55" y="472"/>
                  </a:cubicBezTo>
                  <a:cubicBezTo>
                    <a:pt x="86" y="461"/>
                    <a:pt x="114" y="458"/>
                    <a:pt x="143" y="440"/>
                  </a:cubicBezTo>
                  <a:cubicBezTo>
                    <a:pt x="162" y="382"/>
                    <a:pt x="144" y="401"/>
                    <a:pt x="183" y="376"/>
                  </a:cubicBezTo>
                  <a:cubicBezTo>
                    <a:pt x="200" y="323"/>
                    <a:pt x="229" y="284"/>
                    <a:pt x="247" y="232"/>
                  </a:cubicBezTo>
                  <a:cubicBezTo>
                    <a:pt x="252" y="216"/>
                    <a:pt x="263" y="184"/>
                    <a:pt x="263" y="184"/>
                  </a:cubicBezTo>
                  <a:cubicBezTo>
                    <a:pt x="265" y="162"/>
                    <a:pt x="266" y="141"/>
                    <a:pt x="271" y="120"/>
                  </a:cubicBezTo>
                  <a:cubicBezTo>
                    <a:pt x="274" y="103"/>
                    <a:pt x="287" y="72"/>
                    <a:pt x="287" y="72"/>
                  </a:cubicBezTo>
                  <a:cubicBezTo>
                    <a:pt x="281" y="56"/>
                    <a:pt x="287" y="29"/>
                    <a:pt x="271" y="24"/>
                  </a:cubicBezTo>
                  <a:cubicBezTo>
                    <a:pt x="263" y="21"/>
                    <a:pt x="251" y="23"/>
                    <a:pt x="247" y="16"/>
                  </a:cubicBezTo>
                  <a:cubicBezTo>
                    <a:pt x="243" y="11"/>
                    <a:pt x="252" y="5"/>
                    <a:pt x="2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Shape 138"/>
            <p:cNvSpPr/>
            <p:nvPr/>
          </p:nvSpPr>
          <p:spPr>
            <a:xfrm>
              <a:off x="1056" y="3168"/>
              <a:ext cx="384" cy="623"/>
            </a:xfrm>
            <a:custGeom>
              <a:avLst/>
              <a:gdLst/>
              <a:ahLst/>
              <a:cxnLst/>
              <a:rect l="0" t="0" r="0" b="0"/>
              <a:pathLst>
                <a:path w="257" h="440" extrusionOk="0">
                  <a:moveTo>
                    <a:pt x="17" y="0"/>
                  </a:moveTo>
                  <a:cubicBezTo>
                    <a:pt x="27" y="31"/>
                    <a:pt x="37" y="45"/>
                    <a:pt x="65" y="64"/>
                  </a:cubicBezTo>
                  <a:cubicBezTo>
                    <a:pt x="70" y="72"/>
                    <a:pt x="73" y="81"/>
                    <a:pt x="81" y="88"/>
                  </a:cubicBezTo>
                  <a:cubicBezTo>
                    <a:pt x="95" y="100"/>
                    <a:pt x="129" y="120"/>
                    <a:pt x="129" y="120"/>
                  </a:cubicBezTo>
                  <a:cubicBezTo>
                    <a:pt x="139" y="151"/>
                    <a:pt x="153" y="168"/>
                    <a:pt x="177" y="192"/>
                  </a:cubicBezTo>
                  <a:cubicBezTo>
                    <a:pt x="193" y="240"/>
                    <a:pt x="220" y="285"/>
                    <a:pt x="233" y="336"/>
                  </a:cubicBezTo>
                  <a:cubicBezTo>
                    <a:pt x="235" y="346"/>
                    <a:pt x="237" y="357"/>
                    <a:pt x="241" y="368"/>
                  </a:cubicBezTo>
                  <a:cubicBezTo>
                    <a:pt x="245" y="384"/>
                    <a:pt x="257" y="416"/>
                    <a:pt x="257" y="416"/>
                  </a:cubicBezTo>
                  <a:cubicBezTo>
                    <a:pt x="220" y="440"/>
                    <a:pt x="220" y="431"/>
                    <a:pt x="185" y="408"/>
                  </a:cubicBezTo>
                  <a:cubicBezTo>
                    <a:pt x="162" y="374"/>
                    <a:pt x="150" y="344"/>
                    <a:pt x="129" y="312"/>
                  </a:cubicBezTo>
                  <a:cubicBezTo>
                    <a:pt x="119" y="274"/>
                    <a:pt x="117" y="236"/>
                    <a:pt x="105" y="200"/>
                  </a:cubicBezTo>
                  <a:cubicBezTo>
                    <a:pt x="97" y="178"/>
                    <a:pt x="77" y="168"/>
                    <a:pt x="65" y="152"/>
                  </a:cubicBezTo>
                  <a:cubicBezTo>
                    <a:pt x="33" y="112"/>
                    <a:pt x="0" y="50"/>
                    <a:pt x="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rm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297612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/>
          <p:nvPr/>
        </p:nvSpPr>
        <p:spPr>
          <a:xfrm>
            <a:off x="1828800" y="6553200"/>
            <a:ext cx="731520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812800" marR="0" lvl="0" indent="-81280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Veterinary Medical Terminology, 2nd edition by Dawn E. Christenson</a:t>
            </a:r>
          </a:p>
        </p:txBody>
      </p:sp>
      <p:sp>
        <p:nvSpPr>
          <p:cNvPr id="146" name="Shape 146"/>
          <p:cNvSpPr/>
          <p:nvPr/>
        </p:nvSpPr>
        <p:spPr>
          <a:xfrm>
            <a:off x="1524000" y="3276600"/>
            <a:ext cx="228600" cy="685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0" y="0"/>
            <a:ext cx="1600199" cy="3276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6705600" y="3048000"/>
            <a:ext cx="762000" cy="2819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2971800" y="1371600"/>
            <a:ext cx="2286000" cy="685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3048000" y="2133600"/>
            <a:ext cx="2057400" cy="152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1447800" y="228600"/>
            <a:ext cx="304799" cy="6095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Shape 152"/>
          <p:cNvSpPr/>
          <p:nvPr/>
        </p:nvSpPr>
        <p:spPr>
          <a:xfrm>
            <a:off x="4495800" y="4419600"/>
            <a:ext cx="990599" cy="152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/>
          <p:nvPr/>
        </p:nvSpPr>
        <p:spPr>
          <a:xfrm>
            <a:off x="6357937" y="4818062"/>
            <a:ext cx="741362" cy="846136"/>
          </a:xfrm>
          <a:custGeom>
            <a:avLst/>
            <a:gdLst/>
            <a:ahLst/>
            <a:cxnLst/>
            <a:rect l="0" t="0" r="0" b="0"/>
            <a:pathLst>
              <a:path w="467" h="533" extrusionOk="0">
                <a:moveTo>
                  <a:pt x="107" y="45"/>
                </a:moveTo>
                <a:cubicBezTo>
                  <a:pt x="49" y="130"/>
                  <a:pt x="138" y="0"/>
                  <a:pt x="67" y="93"/>
                </a:cubicBezTo>
                <a:cubicBezTo>
                  <a:pt x="55" y="108"/>
                  <a:pt x="35" y="141"/>
                  <a:pt x="35" y="141"/>
                </a:cubicBezTo>
                <a:cubicBezTo>
                  <a:pt x="22" y="189"/>
                  <a:pt x="0" y="240"/>
                  <a:pt x="51" y="277"/>
                </a:cubicBezTo>
                <a:cubicBezTo>
                  <a:pt x="89" y="304"/>
                  <a:pt x="72" y="283"/>
                  <a:pt x="107" y="301"/>
                </a:cubicBezTo>
                <a:cubicBezTo>
                  <a:pt x="120" y="307"/>
                  <a:pt x="153" y="334"/>
                  <a:pt x="163" y="341"/>
                </a:cubicBezTo>
                <a:cubicBezTo>
                  <a:pt x="178" y="352"/>
                  <a:pt x="211" y="373"/>
                  <a:pt x="211" y="373"/>
                </a:cubicBezTo>
                <a:cubicBezTo>
                  <a:pt x="213" y="381"/>
                  <a:pt x="213" y="390"/>
                  <a:pt x="219" y="397"/>
                </a:cubicBezTo>
                <a:cubicBezTo>
                  <a:pt x="225" y="404"/>
                  <a:pt x="239" y="404"/>
                  <a:pt x="243" y="413"/>
                </a:cubicBezTo>
                <a:cubicBezTo>
                  <a:pt x="257" y="446"/>
                  <a:pt x="242" y="490"/>
                  <a:pt x="275" y="517"/>
                </a:cubicBezTo>
                <a:cubicBezTo>
                  <a:pt x="284" y="524"/>
                  <a:pt x="296" y="527"/>
                  <a:pt x="307" y="533"/>
                </a:cubicBezTo>
                <a:cubicBezTo>
                  <a:pt x="377" y="524"/>
                  <a:pt x="417" y="510"/>
                  <a:pt x="467" y="461"/>
                </a:cubicBezTo>
                <a:cubicBezTo>
                  <a:pt x="464" y="439"/>
                  <a:pt x="464" y="417"/>
                  <a:pt x="459" y="397"/>
                </a:cubicBezTo>
                <a:cubicBezTo>
                  <a:pt x="449" y="363"/>
                  <a:pt x="400" y="327"/>
                  <a:pt x="379" y="301"/>
                </a:cubicBezTo>
                <a:cubicBezTo>
                  <a:pt x="358" y="276"/>
                  <a:pt x="315" y="229"/>
                  <a:pt x="315" y="229"/>
                </a:cubicBezTo>
                <a:cubicBezTo>
                  <a:pt x="302" y="192"/>
                  <a:pt x="274" y="138"/>
                  <a:pt x="243" y="117"/>
                </a:cubicBezTo>
                <a:cubicBezTo>
                  <a:pt x="219" y="81"/>
                  <a:pt x="187" y="58"/>
                  <a:pt x="147" y="45"/>
                </a:cubicBezTo>
                <a:cubicBezTo>
                  <a:pt x="133" y="47"/>
                  <a:pt x="112" y="40"/>
                  <a:pt x="107" y="53"/>
                </a:cubicBezTo>
                <a:cubicBezTo>
                  <a:pt x="100" y="68"/>
                  <a:pt x="127" y="117"/>
                  <a:pt x="123" y="101"/>
                </a:cubicBezTo>
                <a:cubicBezTo>
                  <a:pt x="117" y="82"/>
                  <a:pt x="112" y="63"/>
                  <a:pt x="107" y="4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/>
          <p:nvPr/>
        </p:nvSpPr>
        <p:spPr>
          <a:xfrm>
            <a:off x="5641975" y="5168900"/>
            <a:ext cx="517525" cy="762000"/>
          </a:xfrm>
          <a:custGeom>
            <a:avLst/>
            <a:gdLst/>
            <a:ahLst/>
            <a:cxnLst/>
            <a:rect l="0" t="0" r="0" b="0"/>
            <a:pathLst>
              <a:path w="326" h="480" extrusionOk="0">
                <a:moveTo>
                  <a:pt x="94" y="0"/>
                </a:moveTo>
                <a:cubicBezTo>
                  <a:pt x="78" y="10"/>
                  <a:pt x="62" y="21"/>
                  <a:pt x="46" y="32"/>
                </a:cubicBezTo>
                <a:cubicBezTo>
                  <a:pt x="38" y="37"/>
                  <a:pt x="22" y="48"/>
                  <a:pt x="22" y="48"/>
                </a:cubicBezTo>
                <a:cubicBezTo>
                  <a:pt x="0" y="113"/>
                  <a:pt x="5" y="139"/>
                  <a:pt x="46" y="200"/>
                </a:cubicBezTo>
                <a:cubicBezTo>
                  <a:pt x="48" y="216"/>
                  <a:pt x="54" y="231"/>
                  <a:pt x="54" y="248"/>
                </a:cubicBezTo>
                <a:cubicBezTo>
                  <a:pt x="54" y="256"/>
                  <a:pt x="44" y="263"/>
                  <a:pt x="46" y="272"/>
                </a:cubicBezTo>
                <a:cubicBezTo>
                  <a:pt x="47" y="281"/>
                  <a:pt x="57" y="287"/>
                  <a:pt x="62" y="296"/>
                </a:cubicBezTo>
                <a:cubicBezTo>
                  <a:pt x="78" y="328"/>
                  <a:pt x="73" y="369"/>
                  <a:pt x="94" y="400"/>
                </a:cubicBezTo>
                <a:cubicBezTo>
                  <a:pt x="108" y="421"/>
                  <a:pt x="112" y="431"/>
                  <a:pt x="134" y="448"/>
                </a:cubicBezTo>
                <a:cubicBezTo>
                  <a:pt x="149" y="459"/>
                  <a:pt x="182" y="480"/>
                  <a:pt x="182" y="480"/>
                </a:cubicBezTo>
                <a:cubicBezTo>
                  <a:pt x="225" y="472"/>
                  <a:pt x="253" y="464"/>
                  <a:pt x="294" y="448"/>
                </a:cubicBezTo>
                <a:cubicBezTo>
                  <a:pt x="299" y="440"/>
                  <a:pt x="306" y="432"/>
                  <a:pt x="310" y="424"/>
                </a:cubicBezTo>
                <a:cubicBezTo>
                  <a:pt x="316" y="408"/>
                  <a:pt x="326" y="376"/>
                  <a:pt x="326" y="376"/>
                </a:cubicBezTo>
                <a:cubicBezTo>
                  <a:pt x="305" y="315"/>
                  <a:pt x="266" y="302"/>
                  <a:pt x="246" y="256"/>
                </a:cubicBezTo>
                <a:cubicBezTo>
                  <a:pt x="215" y="188"/>
                  <a:pt x="176" y="56"/>
                  <a:pt x="102" y="32"/>
                </a:cubicBezTo>
                <a:cubicBezTo>
                  <a:pt x="45" y="43"/>
                  <a:pt x="53" y="50"/>
                  <a:pt x="9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2484438" y="4951412"/>
            <a:ext cx="525461" cy="395287"/>
          </a:xfrm>
          <a:custGeom>
            <a:avLst/>
            <a:gdLst/>
            <a:ahLst/>
            <a:cxnLst/>
            <a:rect l="0" t="0" r="0" b="0"/>
            <a:pathLst>
              <a:path w="331" h="249" extrusionOk="0">
                <a:moveTo>
                  <a:pt x="27" y="1"/>
                </a:moveTo>
                <a:cubicBezTo>
                  <a:pt x="35" y="3"/>
                  <a:pt x="42" y="9"/>
                  <a:pt x="51" y="9"/>
                </a:cubicBezTo>
                <a:cubicBezTo>
                  <a:pt x="59" y="9"/>
                  <a:pt x="66" y="0"/>
                  <a:pt x="75" y="1"/>
                </a:cubicBezTo>
                <a:cubicBezTo>
                  <a:pt x="138" y="8"/>
                  <a:pt x="105" y="14"/>
                  <a:pt x="147" y="33"/>
                </a:cubicBezTo>
                <a:cubicBezTo>
                  <a:pt x="162" y="39"/>
                  <a:pt x="179" y="43"/>
                  <a:pt x="195" y="49"/>
                </a:cubicBezTo>
                <a:cubicBezTo>
                  <a:pt x="203" y="51"/>
                  <a:pt x="219" y="57"/>
                  <a:pt x="219" y="57"/>
                </a:cubicBezTo>
                <a:cubicBezTo>
                  <a:pt x="257" y="114"/>
                  <a:pt x="232" y="100"/>
                  <a:pt x="283" y="113"/>
                </a:cubicBezTo>
                <a:cubicBezTo>
                  <a:pt x="310" y="131"/>
                  <a:pt x="320" y="145"/>
                  <a:pt x="331" y="177"/>
                </a:cubicBezTo>
                <a:cubicBezTo>
                  <a:pt x="326" y="190"/>
                  <a:pt x="320" y="216"/>
                  <a:pt x="307" y="225"/>
                </a:cubicBezTo>
                <a:cubicBezTo>
                  <a:pt x="292" y="233"/>
                  <a:pt x="275" y="235"/>
                  <a:pt x="259" y="241"/>
                </a:cubicBezTo>
                <a:cubicBezTo>
                  <a:pt x="251" y="243"/>
                  <a:pt x="235" y="249"/>
                  <a:pt x="235" y="249"/>
                </a:cubicBezTo>
                <a:cubicBezTo>
                  <a:pt x="219" y="238"/>
                  <a:pt x="205" y="223"/>
                  <a:pt x="187" y="217"/>
                </a:cubicBezTo>
                <a:cubicBezTo>
                  <a:pt x="179" y="214"/>
                  <a:pt x="170" y="213"/>
                  <a:pt x="163" y="209"/>
                </a:cubicBezTo>
                <a:cubicBezTo>
                  <a:pt x="146" y="199"/>
                  <a:pt x="131" y="187"/>
                  <a:pt x="115" y="177"/>
                </a:cubicBezTo>
                <a:cubicBezTo>
                  <a:pt x="107" y="171"/>
                  <a:pt x="91" y="161"/>
                  <a:pt x="91" y="161"/>
                </a:cubicBezTo>
                <a:cubicBezTo>
                  <a:pt x="85" y="153"/>
                  <a:pt x="81" y="143"/>
                  <a:pt x="75" y="137"/>
                </a:cubicBezTo>
                <a:cubicBezTo>
                  <a:pt x="68" y="130"/>
                  <a:pt x="57" y="128"/>
                  <a:pt x="51" y="121"/>
                </a:cubicBezTo>
                <a:cubicBezTo>
                  <a:pt x="38" y="106"/>
                  <a:pt x="19" y="73"/>
                  <a:pt x="19" y="73"/>
                </a:cubicBezTo>
                <a:cubicBezTo>
                  <a:pt x="9" y="33"/>
                  <a:pt x="0" y="23"/>
                  <a:pt x="43" y="9"/>
                </a:cubicBezTo>
                <a:cubicBezTo>
                  <a:pt x="67" y="45"/>
                  <a:pt x="65" y="39"/>
                  <a:pt x="2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1385887" y="431800"/>
            <a:ext cx="455612" cy="749300"/>
          </a:xfrm>
          <a:custGeom>
            <a:avLst/>
            <a:gdLst/>
            <a:ahLst/>
            <a:cxnLst/>
            <a:rect l="0" t="0" r="0" b="0"/>
            <a:pathLst>
              <a:path w="287" h="472" extrusionOk="0">
                <a:moveTo>
                  <a:pt x="255" y="0"/>
                </a:moveTo>
                <a:cubicBezTo>
                  <a:pt x="184" y="46"/>
                  <a:pt x="126" y="96"/>
                  <a:pt x="79" y="168"/>
                </a:cubicBezTo>
                <a:cubicBezTo>
                  <a:pt x="71" y="205"/>
                  <a:pt x="66" y="252"/>
                  <a:pt x="55" y="288"/>
                </a:cubicBezTo>
                <a:cubicBezTo>
                  <a:pt x="49" y="304"/>
                  <a:pt x="36" y="319"/>
                  <a:pt x="31" y="336"/>
                </a:cubicBezTo>
                <a:cubicBezTo>
                  <a:pt x="26" y="380"/>
                  <a:pt x="0" y="453"/>
                  <a:pt x="55" y="472"/>
                </a:cubicBezTo>
                <a:cubicBezTo>
                  <a:pt x="86" y="461"/>
                  <a:pt x="114" y="458"/>
                  <a:pt x="143" y="440"/>
                </a:cubicBezTo>
                <a:cubicBezTo>
                  <a:pt x="162" y="382"/>
                  <a:pt x="144" y="401"/>
                  <a:pt x="183" y="376"/>
                </a:cubicBezTo>
                <a:cubicBezTo>
                  <a:pt x="200" y="323"/>
                  <a:pt x="229" y="284"/>
                  <a:pt x="247" y="232"/>
                </a:cubicBezTo>
                <a:cubicBezTo>
                  <a:pt x="252" y="216"/>
                  <a:pt x="263" y="184"/>
                  <a:pt x="263" y="184"/>
                </a:cubicBezTo>
                <a:cubicBezTo>
                  <a:pt x="265" y="162"/>
                  <a:pt x="266" y="141"/>
                  <a:pt x="271" y="120"/>
                </a:cubicBezTo>
                <a:cubicBezTo>
                  <a:pt x="274" y="103"/>
                  <a:pt x="287" y="72"/>
                  <a:pt x="287" y="72"/>
                </a:cubicBezTo>
                <a:cubicBezTo>
                  <a:pt x="281" y="56"/>
                  <a:pt x="287" y="29"/>
                  <a:pt x="271" y="24"/>
                </a:cubicBezTo>
                <a:cubicBezTo>
                  <a:pt x="263" y="21"/>
                  <a:pt x="251" y="23"/>
                  <a:pt x="247" y="16"/>
                </a:cubicBezTo>
                <a:cubicBezTo>
                  <a:pt x="243" y="11"/>
                  <a:pt x="252" y="5"/>
                  <a:pt x="25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1676400" y="5029200"/>
            <a:ext cx="609600" cy="990599"/>
          </a:xfrm>
          <a:custGeom>
            <a:avLst/>
            <a:gdLst/>
            <a:ahLst/>
            <a:cxnLst/>
            <a:rect l="0" t="0" r="0" b="0"/>
            <a:pathLst>
              <a:path w="257" h="440" extrusionOk="0">
                <a:moveTo>
                  <a:pt x="17" y="0"/>
                </a:moveTo>
                <a:cubicBezTo>
                  <a:pt x="27" y="31"/>
                  <a:pt x="37" y="45"/>
                  <a:pt x="65" y="64"/>
                </a:cubicBezTo>
                <a:cubicBezTo>
                  <a:pt x="70" y="72"/>
                  <a:pt x="73" y="81"/>
                  <a:pt x="81" y="88"/>
                </a:cubicBezTo>
                <a:cubicBezTo>
                  <a:pt x="95" y="100"/>
                  <a:pt x="129" y="120"/>
                  <a:pt x="129" y="120"/>
                </a:cubicBezTo>
                <a:cubicBezTo>
                  <a:pt x="139" y="151"/>
                  <a:pt x="153" y="168"/>
                  <a:pt x="177" y="192"/>
                </a:cubicBezTo>
                <a:cubicBezTo>
                  <a:pt x="193" y="240"/>
                  <a:pt x="220" y="285"/>
                  <a:pt x="233" y="336"/>
                </a:cubicBezTo>
                <a:cubicBezTo>
                  <a:pt x="235" y="346"/>
                  <a:pt x="237" y="357"/>
                  <a:pt x="241" y="368"/>
                </a:cubicBezTo>
                <a:cubicBezTo>
                  <a:pt x="245" y="384"/>
                  <a:pt x="257" y="416"/>
                  <a:pt x="257" y="416"/>
                </a:cubicBezTo>
                <a:cubicBezTo>
                  <a:pt x="220" y="440"/>
                  <a:pt x="220" y="431"/>
                  <a:pt x="185" y="408"/>
                </a:cubicBezTo>
                <a:cubicBezTo>
                  <a:pt x="162" y="374"/>
                  <a:pt x="150" y="344"/>
                  <a:pt x="129" y="312"/>
                </a:cubicBezTo>
                <a:cubicBezTo>
                  <a:pt x="119" y="274"/>
                  <a:pt x="117" y="236"/>
                  <a:pt x="105" y="200"/>
                </a:cubicBezTo>
                <a:cubicBezTo>
                  <a:pt x="97" y="178"/>
                  <a:pt x="77" y="168"/>
                  <a:pt x="65" y="152"/>
                </a:cubicBezTo>
                <a:cubicBezTo>
                  <a:pt x="33" y="112"/>
                  <a:pt x="0" y="50"/>
                  <a:pt x="1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Shape 1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297612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/>
          <p:nvPr/>
        </p:nvSpPr>
        <p:spPr>
          <a:xfrm>
            <a:off x="1828800" y="6553200"/>
            <a:ext cx="731520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812800" marR="0" lvl="0" indent="-81280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Veterinary Medical Terminology, 2nd edition by Dawn E. Christenson</a:t>
            </a:r>
          </a:p>
        </p:txBody>
      </p:sp>
      <p:sp>
        <p:nvSpPr>
          <p:cNvPr id="165" name="Shape 165"/>
          <p:cNvSpPr/>
          <p:nvPr/>
        </p:nvSpPr>
        <p:spPr>
          <a:xfrm>
            <a:off x="1524000" y="3276600"/>
            <a:ext cx="228600" cy="685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0" y="0"/>
            <a:ext cx="1600199" cy="3276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6705600" y="3048000"/>
            <a:ext cx="762000" cy="2819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3048000" y="2133600"/>
            <a:ext cx="2057400" cy="152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5791200" y="228600"/>
            <a:ext cx="2362200" cy="9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/>
          <p:nvPr/>
        </p:nvSpPr>
        <p:spPr>
          <a:xfrm>
            <a:off x="1447800" y="228600"/>
            <a:ext cx="304799" cy="6095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71"/>
          <p:cNvSpPr/>
          <p:nvPr/>
        </p:nvSpPr>
        <p:spPr>
          <a:xfrm>
            <a:off x="4495800" y="4419600"/>
            <a:ext cx="990599" cy="152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6357937" y="4818062"/>
            <a:ext cx="741362" cy="846136"/>
          </a:xfrm>
          <a:custGeom>
            <a:avLst/>
            <a:gdLst/>
            <a:ahLst/>
            <a:cxnLst/>
            <a:rect l="0" t="0" r="0" b="0"/>
            <a:pathLst>
              <a:path w="467" h="533" extrusionOk="0">
                <a:moveTo>
                  <a:pt x="107" y="45"/>
                </a:moveTo>
                <a:cubicBezTo>
                  <a:pt x="49" y="130"/>
                  <a:pt x="138" y="0"/>
                  <a:pt x="67" y="93"/>
                </a:cubicBezTo>
                <a:cubicBezTo>
                  <a:pt x="55" y="108"/>
                  <a:pt x="35" y="141"/>
                  <a:pt x="35" y="141"/>
                </a:cubicBezTo>
                <a:cubicBezTo>
                  <a:pt x="22" y="189"/>
                  <a:pt x="0" y="240"/>
                  <a:pt x="51" y="277"/>
                </a:cubicBezTo>
                <a:cubicBezTo>
                  <a:pt x="89" y="304"/>
                  <a:pt x="72" y="283"/>
                  <a:pt x="107" y="301"/>
                </a:cubicBezTo>
                <a:cubicBezTo>
                  <a:pt x="120" y="307"/>
                  <a:pt x="153" y="334"/>
                  <a:pt x="163" y="341"/>
                </a:cubicBezTo>
                <a:cubicBezTo>
                  <a:pt x="178" y="352"/>
                  <a:pt x="211" y="373"/>
                  <a:pt x="211" y="373"/>
                </a:cubicBezTo>
                <a:cubicBezTo>
                  <a:pt x="213" y="381"/>
                  <a:pt x="213" y="390"/>
                  <a:pt x="219" y="397"/>
                </a:cubicBezTo>
                <a:cubicBezTo>
                  <a:pt x="225" y="404"/>
                  <a:pt x="239" y="404"/>
                  <a:pt x="243" y="413"/>
                </a:cubicBezTo>
                <a:cubicBezTo>
                  <a:pt x="257" y="446"/>
                  <a:pt x="242" y="490"/>
                  <a:pt x="275" y="517"/>
                </a:cubicBezTo>
                <a:cubicBezTo>
                  <a:pt x="284" y="524"/>
                  <a:pt x="296" y="527"/>
                  <a:pt x="307" y="533"/>
                </a:cubicBezTo>
                <a:cubicBezTo>
                  <a:pt x="377" y="524"/>
                  <a:pt x="417" y="510"/>
                  <a:pt x="467" y="461"/>
                </a:cubicBezTo>
                <a:cubicBezTo>
                  <a:pt x="464" y="439"/>
                  <a:pt x="464" y="417"/>
                  <a:pt x="459" y="397"/>
                </a:cubicBezTo>
                <a:cubicBezTo>
                  <a:pt x="449" y="363"/>
                  <a:pt x="400" y="327"/>
                  <a:pt x="379" y="301"/>
                </a:cubicBezTo>
                <a:cubicBezTo>
                  <a:pt x="358" y="276"/>
                  <a:pt x="315" y="229"/>
                  <a:pt x="315" y="229"/>
                </a:cubicBezTo>
                <a:cubicBezTo>
                  <a:pt x="302" y="192"/>
                  <a:pt x="274" y="138"/>
                  <a:pt x="243" y="117"/>
                </a:cubicBezTo>
                <a:cubicBezTo>
                  <a:pt x="219" y="81"/>
                  <a:pt x="187" y="58"/>
                  <a:pt x="147" y="45"/>
                </a:cubicBezTo>
                <a:cubicBezTo>
                  <a:pt x="133" y="47"/>
                  <a:pt x="112" y="40"/>
                  <a:pt x="107" y="53"/>
                </a:cubicBezTo>
                <a:cubicBezTo>
                  <a:pt x="100" y="68"/>
                  <a:pt x="127" y="117"/>
                  <a:pt x="123" y="101"/>
                </a:cubicBezTo>
                <a:cubicBezTo>
                  <a:pt x="117" y="82"/>
                  <a:pt x="112" y="63"/>
                  <a:pt x="107" y="4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Shape 173"/>
          <p:cNvSpPr/>
          <p:nvPr/>
        </p:nvSpPr>
        <p:spPr>
          <a:xfrm>
            <a:off x="5641975" y="5168900"/>
            <a:ext cx="517525" cy="762000"/>
          </a:xfrm>
          <a:custGeom>
            <a:avLst/>
            <a:gdLst/>
            <a:ahLst/>
            <a:cxnLst/>
            <a:rect l="0" t="0" r="0" b="0"/>
            <a:pathLst>
              <a:path w="326" h="480" extrusionOk="0">
                <a:moveTo>
                  <a:pt x="94" y="0"/>
                </a:moveTo>
                <a:cubicBezTo>
                  <a:pt x="78" y="10"/>
                  <a:pt x="62" y="21"/>
                  <a:pt x="46" y="32"/>
                </a:cubicBezTo>
                <a:cubicBezTo>
                  <a:pt x="38" y="37"/>
                  <a:pt x="22" y="48"/>
                  <a:pt x="22" y="48"/>
                </a:cubicBezTo>
                <a:cubicBezTo>
                  <a:pt x="0" y="113"/>
                  <a:pt x="5" y="139"/>
                  <a:pt x="46" y="200"/>
                </a:cubicBezTo>
                <a:cubicBezTo>
                  <a:pt x="48" y="216"/>
                  <a:pt x="54" y="231"/>
                  <a:pt x="54" y="248"/>
                </a:cubicBezTo>
                <a:cubicBezTo>
                  <a:pt x="54" y="256"/>
                  <a:pt x="44" y="263"/>
                  <a:pt x="46" y="272"/>
                </a:cubicBezTo>
                <a:cubicBezTo>
                  <a:pt x="47" y="281"/>
                  <a:pt x="57" y="287"/>
                  <a:pt x="62" y="296"/>
                </a:cubicBezTo>
                <a:cubicBezTo>
                  <a:pt x="78" y="328"/>
                  <a:pt x="73" y="369"/>
                  <a:pt x="94" y="400"/>
                </a:cubicBezTo>
                <a:cubicBezTo>
                  <a:pt x="108" y="421"/>
                  <a:pt x="112" y="431"/>
                  <a:pt x="134" y="448"/>
                </a:cubicBezTo>
                <a:cubicBezTo>
                  <a:pt x="149" y="459"/>
                  <a:pt x="182" y="480"/>
                  <a:pt x="182" y="480"/>
                </a:cubicBezTo>
                <a:cubicBezTo>
                  <a:pt x="225" y="472"/>
                  <a:pt x="253" y="464"/>
                  <a:pt x="294" y="448"/>
                </a:cubicBezTo>
                <a:cubicBezTo>
                  <a:pt x="299" y="440"/>
                  <a:pt x="306" y="432"/>
                  <a:pt x="310" y="424"/>
                </a:cubicBezTo>
                <a:cubicBezTo>
                  <a:pt x="316" y="408"/>
                  <a:pt x="326" y="376"/>
                  <a:pt x="326" y="376"/>
                </a:cubicBezTo>
                <a:cubicBezTo>
                  <a:pt x="305" y="315"/>
                  <a:pt x="266" y="302"/>
                  <a:pt x="246" y="256"/>
                </a:cubicBezTo>
                <a:cubicBezTo>
                  <a:pt x="215" y="188"/>
                  <a:pt x="176" y="56"/>
                  <a:pt x="102" y="32"/>
                </a:cubicBezTo>
                <a:cubicBezTo>
                  <a:pt x="45" y="43"/>
                  <a:pt x="53" y="50"/>
                  <a:pt x="9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2484438" y="4951412"/>
            <a:ext cx="525461" cy="395287"/>
          </a:xfrm>
          <a:custGeom>
            <a:avLst/>
            <a:gdLst/>
            <a:ahLst/>
            <a:cxnLst/>
            <a:rect l="0" t="0" r="0" b="0"/>
            <a:pathLst>
              <a:path w="331" h="249" extrusionOk="0">
                <a:moveTo>
                  <a:pt x="27" y="1"/>
                </a:moveTo>
                <a:cubicBezTo>
                  <a:pt x="35" y="3"/>
                  <a:pt x="42" y="9"/>
                  <a:pt x="51" y="9"/>
                </a:cubicBezTo>
                <a:cubicBezTo>
                  <a:pt x="59" y="9"/>
                  <a:pt x="66" y="0"/>
                  <a:pt x="75" y="1"/>
                </a:cubicBezTo>
                <a:cubicBezTo>
                  <a:pt x="138" y="8"/>
                  <a:pt x="105" y="14"/>
                  <a:pt x="147" y="33"/>
                </a:cubicBezTo>
                <a:cubicBezTo>
                  <a:pt x="162" y="39"/>
                  <a:pt x="179" y="43"/>
                  <a:pt x="195" y="49"/>
                </a:cubicBezTo>
                <a:cubicBezTo>
                  <a:pt x="203" y="51"/>
                  <a:pt x="219" y="57"/>
                  <a:pt x="219" y="57"/>
                </a:cubicBezTo>
                <a:cubicBezTo>
                  <a:pt x="257" y="114"/>
                  <a:pt x="232" y="100"/>
                  <a:pt x="283" y="113"/>
                </a:cubicBezTo>
                <a:cubicBezTo>
                  <a:pt x="310" y="131"/>
                  <a:pt x="320" y="145"/>
                  <a:pt x="331" y="177"/>
                </a:cubicBezTo>
                <a:cubicBezTo>
                  <a:pt x="326" y="190"/>
                  <a:pt x="320" y="216"/>
                  <a:pt x="307" y="225"/>
                </a:cubicBezTo>
                <a:cubicBezTo>
                  <a:pt x="292" y="233"/>
                  <a:pt x="275" y="235"/>
                  <a:pt x="259" y="241"/>
                </a:cubicBezTo>
                <a:cubicBezTo>
                  <a:pt x="251" y="243"/>
                  <a:pt x="235" y="249"/>
                  <a:pt x="235" y="249"/>
                </a:cubicBezTo>
                <a:cubicBezTo>
                  <a:pt x="219" y="238"/>
                  <a:pt x="205" y="223"/>
                  <a:pt x="187" y="217"/>
                </a:cubicBezTo>
                <a:cubicBezTo>
                  <a:pt x="179" y="214"/>
                  <a:pt x="170" y="213"/>
                  <a:pt x="163" y="209"/>
                </a:cubicBezTo>
                <a:cubicBezTo>
                  <a:pt x="146" y="199"/>
                  <a:pt x="131" y="187"/>
                  <a:pt x="115" y="177"/>
                </a:cubicBezTo>
                <a:cubicBezTo>
                  <a:pt x="107" y="171"/>
                  <a:pt x="91" y="161"/>
                  <a:pt x="91" y="161"/>
                </a:cubicBezTo>
                <a:cubicBezTo>
                  <a:pt x="85" y="153"/>
                  <a:pt x="81" y="143"/>
                  <a:pt x="75" y="137"/>
                </a:cubicBezTo>
                <a:cubicBezTo>
                  <a:pt x="68" y="130"/>
                  <a:pt x="57" y="128"/>
                  <a:pt x="51" y="121"/>
                </a:cubicBezTo>
                <a:cubicBezTo>
                  <a:pt x="38" y="106"/>
                  <a:pt x="19" y="73"/>
                  <a:pt x="19" y="73"/>
                </a:cubicBezTo>
                <a:cubicBezTo>
                  <a:pt x="9" y="33"/>
                  <a:pt x="0" y="23"/>
                  <a:pt x="43" y="9"/>
                </a:cubicBezTo>
                <a:cubicBezTo>
                  <a:pt x="67" y="45"/>
                  <a:pt x="65" y="39"/>
                  <a:pt x="2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1385887" y="431800"/>
            <a:ext cx="455612" cy="749300"/>
          </a:xfrm>
          <a:custGeom>
            <a:avLst/>
            <a:gdLst/>
            <a:ahLst/>
            <a:cxnLst/>
            <a:rect l="0" t="0" r="0" b="0"/>
            <a:pathLst>
              <a:path w="287" h="472" extrusionOk="0">
                <a:moveTo>
                  <a:pt x="255" y="0"/>
                </a:moveTo>
                <a:cubicBezTo>
                  <a:pt x="184" y="46"/>
                  <a:pt x="126" y="96"/>
                  <a:pt x="79" y="168"/>
                </a:cubicBezTo>
                <a:cubicBezTo>
                  <a:pt x="71" y="205"/>
                  <a:pt x="66" y="252"/>
                  <a:pt x="55" y="288"/>
                </a:cubicBezTo>
                <a:cubicBezTo>
                  <a:pt x="49" y="304"/>
                  <a:pt x="36" y="319"/>
                  <a:pt x="31" y="336"/>
                </a:cubicBezTo>
                <a:cubicBezTo>
                  <a:pt x="26" y="380"/>
                  <a:pt x="0" y="453"/>
                  <a:pt x="55" y="472"/>
                </a:cubicBezTo>
                <a:cubicBezTo>
                  <a:pt x="86" y="461"/>
                  <a:pt x="114" y="458"/>
                  <a:pt x="143" y="440"/>
                </a:cubicBezTo>
                <a:cubicBezTo>
                  <a:pt x="162" y="382"/>
                  <a:pt x="144" y="401"/>
                  <a:pt x="183" y="376"/>
                </a:cubicBezTo>
                <a:cubicBezTo>
                  <a:pt x="200" y="323"/>
                  <a:pt x="229" y="284"/>
                  <a:pt x="247" y="232"/>
                </a:cubicBezTo>
                <a:cubicBezTo>
                  <a:pt x="252" y="216"/>
                  <a:pt x="263" y="184"/>
                  <a:pt x="263" y="184"/>
                </a:cubicBezTo>
                <a:cubicBezTo>
                  <a:pt x="265" y="162"/>
                  <a:pt x="266" y="141"/>
                  <a:pt x="271" y="120"/>
                </a:cubicBezTo>
                <a:cubicBezTo>
                  <a:pt x="274" y="103"/>
                  <a:pt x="287" y="72"/>
                  <a:pt x="287" y="72"/>
                </a:cubicBezTo>
                <a:cubicBezTo>
                  <a:pt x="281" y="56"/>
                  <a:pt x="287" y="29"/>
                  <a:pt x="271" y="24"/>
                </a:cubicBezTo>
                <a:cubicBezTo>
                  <a:pt x="263" y="21"/>
                  <a:pt x="251" y="23"/>
                  <a:pt x="247" y="16"/>
                </a:cubicBezTo>
                <a:cubicBezTo>
                  <a:pt x="243" y="11"/>
                  <a:pt x="252" y="5"/>
                  <a:pt x="25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1676400" y="5029200"/>
            <a:ext cx="609600" cy="990599"/>
          </a:xfrm>
          <a:custGeom>
            <a:avLst/>
            <a:gdLst/>
            <a:ahLst/>
            <a:cxnLst/>
            <a:rect l="0" t="0" r="0" b="0"/>
            <a:pathLst>
              <a:path w="257" h="440" extrusionOk="0">
                <a:moveTo>
                  <a:pt x="17" y="0"/>
                </a:moveTo>
                <a:cubicBezTo>
                  <a:pt x="27" y="31"/>
                  <a:pt x="37" y="45"/>
                  <a:pt x="65" y="64"/>
                </a:cubicBezTo>
                <a:cubicBezTo>
                  <a:pt x="70" y="72"/>
                  <a:pt x="73" y="81"/>
                  <a:pt x="81" y="88"/>
                </a:cubicBezTo>
                <a:cubicBezTo>
                  <a:pt x="95" y="100"/>
                  <a:pt x="129" y="120"/>
                  <a:pt x="129" y="120"/>
                </a:cubicBezTo>
                <a:cubicBezTo>
                  <a:pt x="139" y="151"/>
                  <a:pt x="153" y="168"/>
                  <a:pt x="177" y="192"/>
                </a:cubicBezTo>
                <a:cubicBezTo>
                  <a:pt x="193" y="240"/>
                  <a:pt x="220" y="285"/>
                  <a:pt x="233" y="336"/>
                </a:cubicBezTo>
                <a:cubicBezTo>
                  <a:pt x="235" y="346"/>
                  <a:pt x="237" y="357"/>
                  <a:pt x="241" y="368"/>
                </a:cubicBezTo>
                <a:cubicBezTo>
                  <a:pt x="245" y="384"/>
                  <a:pt x="257" y="416"/>
                  <a:pt x="257" y="416"/>
                </a:cubicBezTo>
                <a:cubicBezTo>
                  <a:pt x="220" y="440"/>
                  <a:pt x="220" y="431"/>
                  <a:pt x="185" y="408"/>
                </a:cubicBezTo>
                <a:cubicBezTo>
                  <a:pt x="162" y="374"/>
                  <a:pt x="150" y="344"/>
                  <a:pt x="129" y="312"/>
                </a:cubicBezTo>
                <a:cubicBezTo>
                  <a:pt x="119" y="274"/>
                  <a:pt x="117" y="236"/>
                  <a:pt x="105" y="200"/>
                </a:cubicBezTo>
                <a:cubicBezTo>
                  <a:pt x="97" y="178"/>
                  <a:pt x="77" y="168"/>
                  <a:pt x="65" y="152"/>
                </a:cubicBezTo>
                <a:cubicBezTo>
                  <a:pt x="33" y="112"/>
                  <a:pt x="0" y="50"/>
                  <a:pt x="1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Shape 1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297612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Shape 183"/>
          <p:cNvSpPr/>
          <p:nvPr/>
        </p:nvSpPr>
        <p:spPr>
          <a:xfrm>
            <a:off x="1828800" y="6553200"/>
            <a:ext cx="731520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812800" marR="0" lvl="0" indent="-81280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Veterinary Medical Terminology, 2nd edition by Dawn E. Christenson</a:t>
            </a:r>
          </a:p>
        </p:txBody>
      </p:sp>
      <p:sp>
        <p:nvSpPr>
          <p:cNvPr id="184" name="Shape 184"/>
          <p:cNvSpPr/>
          <p:nvPr/>
        </p:nvSpPr>
        <p:spPr>
          <a:xfrm>
            <a:off x="1524000" y="3276600"/>
            <a:ext cx="228600" cy="685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/>
          <p:nvPr/>
        </p:nvSpPr>
        <p:spPr>
          <a:xfrm>
            <a:off x="0" y="0"/>
            <a:ext cx="1600199" cy="3276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6705600" y="3581400"/>
            <a:ext cx="762000" cy="228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2971800" y="1371600"/>
            <a:ext cx="2286000" cy="685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5791200" y="228600"/>
            <a:ext cx="2362200" cy="9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/>
          <p:nvPr/>
        </p:nvSpPr>
        <p:spPr>
          <a:xfrm>
            <a:off x="1447800" y="228600"/>
            <a:ext cx="304799" cy="6095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6357937" y="4818062"/>
            <a:ext cx="741362" cy="846136"/>
          </a:xfrm>
          <a:custGeom>
            <a:avLst/>
            <a:gdLst/>
            <a:ahLst/>
            <a:cxnLst/>
            <a:rect l="0" t="0" r="0" b="0"/>
            <a:pathLst>
              <a:path w="467" h="533" extrusionOk="0">
                <a:moveTo>
                  <a:pt x="107" y="45"/>
                </a:moveTo>
                <a:cubicBezTo>
                  <a:pt x="49" y="130"/>
                  <a:pt x="138" y="0"/>
                  <a:pt x="67" y="93"/>
                </a:cubicBezTo>
                <a:cubicBezTo>
                  <a:pt x="55" y="108"/>
                  <a:pt x="35" y="141"/>
                  <a:pt x="35" y="141"/>
                </a:cubicBezTo>
                <a:cubicBezTo>
                  <a:pt x="22" y="189"/>
                  <a:pt x="0" y="240"/>
                  <a:pt x="51" y="277"/>
                </a:cubicBezTo>
                <a:cubicBezTo>
                  <a:pt x="89" y="304"/>
                  <a:pt x="72" y="283"/>
                  <a:pt x="107" y="301"/>
                </a:cubicBezTo>
                <a:cubicBezTo>
                  <a:pt x="120" y="307"/>
                  <a:pt x="153" y="334"/>
                  <a:pt x="163" y="341"/>
                </a:cubicBezTo>
                <a:cubicBezTo>
                  <a:pt x="178" y="352"/>
                  <a:pt x="211" y="373"/>
                  <a:pt x="211" y="373"/>
                </a:cubicBezTo>
                <a:cubicBezTo>
                  <a:pt x="213" y="381"/>
                  <a:pt x="213" y="390"/>
                  <a:pt x="219" y="397"/>
                </a:cubicBezTo>
                <a:cubicBezTo>
                  <a:pt x="225" y="404"/>
                  <a:pt x="239" y="404"/>
                  <a:pt x="243" y="413"/>
                </a:cubicBezTo>
                <a:cubicBezTo>
                  <a:pt x="257" y="446"/>
                  <a:pt x="242" y="490"/>
                  <a:pt x="275" y="517"/>
                </a:cubicBezTo>
                <a:cubicBezTo>
                  <a:pt x="284" y="524"/>
                  <a:pt x="296" y="527"/>
                  <a:pt x="307" y="533"/>
                </a:cubicBezTo>
                <a:cubicBezTo>
                  <a:pt x="377" y="524"/>
                  <a:pt x="417" y="510"/>
                  <a:pt x="467" y="461"/>
                </a:cubicBezTo>
                <a:cubicBezTo>
                  <a:pt x="464" y="439"/>
                  <a:pt x="464" y="417"/>
                  <a:pt x="459" y="397"/>
                </a:cubicBezTo>
                <a:cubicBezTo>
                  <a:pt x="449" y="363"/>
                  <a:pt x="400" y="327"/>
                  <a:pt x="379" y="301"/>
                </a:cubicBezTo>
                <a:cubicBezTo>
                  <a:pt x="358" y="276"/>
                  <a:pt x="315" y="229"/>
                  <a:pt x="315" y="229"/>
                </a:cubicBezTo>
                <a:cubicBezTo>
                  <a:pt x="302" y="192"/>
                  <a:pt x="274" y="138"/>
                  <a:pt x="243" y="117"/>
                </a:cubicBezTo>
                <a:cubicBezTo>
                  <a:pt x="219" y="81"/>
                  <a:pt x="187" y="58"/>
                  <a:pt x="147" y="45"/>
                </a:cubicBezTo>
                <a:cubicBezTo>
                  <a:pt x="133" y="47"/>
                  <a:pt x="112" y="40"/>
                  <a:pt x="107" y="53"/>
                </a:cubicBezTo>
                <a:cubicBezTo>
                  <a:pt x="100" y="68"/>
                  <a:pt x="127" y="117"/>
                  <a:pt x="123" y="101"/>
                </a:cubicBezTo>
                <a:cubicBezTo>
                  <a:pt x="117" y="82"/>
                  <a:pt x="112" y="63"/>
                  <a:pt x="107" y="4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Shape 191"/>
          <p:cNvSpPr/>
          <p:nvPr/>
        </p:nvSpPr>
        <p:spPr>
          <a:xfrm>
            <a:off x="5641975" y="5168900"/>
            <a:ext cx="517525" cy="762000"/>
          </a:xfrm>
          <a:custGeom>
            <a:avLst/>
            <a:gdLst/>
            <a:ahLst/>
            <a:cxnLst/>
            <a:rect l="0" t="0" r="0" b="0"/>
            <a:pathLst>
              <a:path w="326" h="480" extrusionOk="0">
                <a:moveTo>
                  <a:pt x="94" y="0"/>
                </a:moveTo>
                <a:cubicBezTo>
                  <a:pt x="78" y="10"/>
                  <a:pt x="62" y="21"/>
                  <a:pt x="46" y="32"/>
                </a:cubicBezTo>
                <a:cubicBezTo>
                  <a:pt x="38" y="37"/>
                  <a:pt x="22" y="48"/>
                  <a:pt x="22" y="48"/>
                </a:cubicBezTo>
                <a:cubicBezTo>
                  <a:pt x="0" y="113"/>
                  <a:pt x="5" y="139"/>
                  <a:pt x="46" y="200"/>
                </a:cubicBezTo>
                <a:cubicBezTo>
                  <a:pt x="48" y="216"/>
                  <a:pt x="54" y="231"/>
                  <a:pt x="54" y="248"/>
                </a:cubicBezTo>
                <a:cubicBezTo>
                  <a:pt x="54" y="256"/>
                  <a:pt x="44" y="263"/>
                  <a:pt x="46" y="272"/>
                </a:cubicBezTo>
                <a:cubicBezTo>
                  <a:pt x="47" y="281"/>
                  <a:pt x="57" y="287"/>
                  <a:pt x="62" y="296"/>
                </a:cubicBezTo>
                <a:cubicBezTo>
                  <a:pt x="78" y="328"/>
                  <a:pt x="73" y="369"/>
                  <a:pt x="94" y="400"/>
                </a:cubicBezTo>
                <a:cubicBezTo>
                  <a:pt x="108" y="421"/>
                  <a:pt x="112" y="431"/>
                  <a:pt x="134" y="448"/>
                </a:cubicBezTo>
                <a:cubicBezTo>
                  <a:pt x="149" y="459"/>
                  <a:pt x="182" y="480"/>
                  <a:pt x="182" y="480"/>
                </a:cubicBezTo>
                <a:cubicBezTo>
                  <a:pt x="225" y="472"/>
                  <a:pt x="253" y="464"/>
                  <a:pt x="294" y="448"/>
                </a:cubicBezTo>
                <a:cubicBezTo>
                  <a:pt x="299" y="440"/>
                  <a:pt x="306" y="432"/>
                  <a:pt x="310" y="424"/>
                </a:cubicBezTo>
                <a:cubicBezTo>
                  <a:pt x="316" y="408"/>
                  <a:pt x="326" y="376"/>
                  <a:pt x="326" y="376"/>
                </a:cubicBezTo>
                <a:cubicBezTo>
                  <a:pt x="305" y="315"/>
                  <a:pt x="266" y="302"/>
                  <a:pt x="246" y="256"/>
                </a:cubicBezTo>
                <a:cubicBezTo>
                  <a:pt x="215" y="188"/>
                  <a:pt x="176" y="56"/>
                  <a:pt x="102" y="32"/>
                </a:cubicBezTo>
                <a:cubicBezTo>
                  <a:pt x="45" y="43"/>
                  <a:pt x="53" y="50"/>
                  <a:pt x="9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2484438" y="4951412"/>
            <a:ext cx="525461" cy="395287"/>
          </a:xfrm>
          <a:custGeom>
            <a:avLst/>
            <a:gdLst/>
            <a:ahLst/>
            <a:cxnLst/>
            <a:rect l="0" t="0" r="0" b="0"/>
            <a:pathLst>
              <a:path w="331" h="249" extrusionOk="0">
                <a:moveTo>
                  <a:pt x="27" y="1"/>
                </a:moveTo>
                <a:cubicBezTo>
                  <a:pt x="35" y="3"/>
                  <a:pt x="42" y="9"/>
                  <a:pt x="51" y="9"/>
                </a:cubicBezTo>
                <a:cubicBezTo>
                  <a:pt x="59" y="9"/>
                  <a:pt x="66" y="0"/>
                  <a:pt x="75" y="1"/>
                </a:cubicBezTo>
                <a:cubicBezTo>
                  <a:pt x="138" y="8"/>
                  <a:pt x="105" y="14"/>
                  <a:pt x="147" y="33"/>
                </a:cubicBezTo>
                <a:cubicBezTo>
                  <a:pt x="162" y="39"/>
                  <a:pt x="179" y="43"/>
                  <a:pt x="195" y="49"/>
                </a:cubicBezTo>
                <a:cubicBezTo>
                  <a:pt x="203" y="51"/>
                  <a:pt x="219" y="57"/>
                  <a:pt x="219" y="57"/>
                </a:cubicBezTo>
                <a:cubicBezTo>
                  <a:pt x="257" y="114"/>
                  <a:pt x="232" y="100"/>
                  <a:pt x="283" y="113"/>
                </a:cubicBezTo>
                <a:cubicBezTo>
                  <a:pt x="310" y="131"/>
                  <a:pt x="320" y="145"/>
                  <a:pt x="331" y="177"/>
                </a:cubicBezTo>
                <a:cubicBezTo>
                  <a:pt x="326" y="190"/>
                  <a:pt x="320" y="216"/>
                  <a:pt x="307" y="225"/>
                </a:cubicBezTo>
                <a:cubicBezTo>
                  <a:pt x="292" y="233"/>
                  <a:pt x="275" y="235"/>
                  <a:pt x="259" y="241"/>
                </a:cubicBezTo>
                <a:cubicBezTo>
                  <a:pt x="251" y="243"/>
                  <a:pt x="235" y="249"/>
                  <a:pt x="235" y="249"/>
                </a:cubicBezTo>
                <a:cubicBezTo>
                  <a:pt x="219" y="238"/>
                  <a:pt x="205" y="223"/>
                  <a:pt x="187" y="217"/>
                </a:cubicBezTo>
                <a:cubicBezTo>
                  <a:pt x="179" y="214"/>
                  <a:pt x="170" y="213"/>
                  <a:pt x="163" y="209"/>
                </a:cubicBezTo>
                <a:cubicBezTo>
                  <a:pt x="146" y="199"/>
                  <a:pt x="131" y="187"/>
                  <a:pt x="115" y="177"/>
                </a:cubicBezTo>
                <a:cubicBezTo>
                  <a:pt x="107" y="171"/>
                  <a:pt x="91" y="161"/>
                  <a:pt x="91" y="161"/>
                </a:cubicBezTo>
                <a:cubicBezTo>
                  <a:pt x="85" y="153"/>
                  <a:pt x="81" y="143"/>
                  <a:pt x="75" y="137"/>
                </a:cubicBezTo>
                <a:cubicBezTo>
                  <a:pt x="68" y="130"/>
                  <a:pt x="57" y="128"/>
                  <a:pt x="51" y="121"/>
                </a:cubicBezTo>
                <a:cubicBezTo>
                  <a:pt x="38" y="106"/>
                  <a:pt x="19" y="73"/>
                  <a:pt x="19" y="73"/>
                </a:cubicBezTo>
                <a:cubicBezTo>
                  <a:pt x="9" y="33"/>
                  <a:pt x="0" y="23"/>
                  <a:pt x="43" y="9"/>
                </a:cubicBezTo>
                <a:cubicBezTo>
                  <a:pt x="67" y="45"/>
                  <a:pt x="65" y="39"/>
                  <a:pt x="2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/>
          <p:nvPr/>
        </p:nvSpPr>
        <p:spPr>
          <a:xfrm>
            <a:off x="1385887" y="431800"/>
            <a:ext cx="455612" cy="749300"/>
          </a:xfrm>
          <a:custGeom>
            <a:avLst/>
            <a:gdLst/>
            <a:ahLst/>
            <a:cxnLst/>
            <a:rect l="0" t="0" r="0" b="0"/>
            <a:pathLst>
              <a:path w="287" h="472" extrusionOk="0">
                <a:moveTo>
                  <a:pt x="255" y="0"/>
                </a:moveTo>
                <a:cubicBezTo>
                  <a:pt x="184" y="46"/>
                  <a:pt x="126" y="96"/>
                  <a:pt x="79" y="168"/>
                </a:cubicBezTo>
                <a:cubicBezTo>
                  <a:pt x="71" y="205"/>
                  <a:pt x="66" y="252"/>
                  <a:pt x="55" y="288"/>
                </a:cubicBezTo>
                <a:cubicBezTo>
                  <a:pt x="49" y="304"/>
                  <a:pt x="36" y="319"/>
                  <a:pt x="31" y="336"/>
                </a:cubicBezTo>
                <a:cubicBezTo>
                  <a:pt x="26" y="380"/>
                  <a:pt x="0" y="453"/>
                  <a:pt x="55" y="472"/>
                </a:cubicBezTo>
                <a:cubicBezTo>
                  <a:pt x="86" y="461"/>
                  <a:pt x="114" y="458"/>
                  <a:pt x="143" y="440"/>
                </a:cubicBezTo>
                <a:cubicBezTo>
                  <a:pt x="162" y="382"/>
                  <a:pt x="144" y="401"/>
                  <a:pt x="183" y="376"/>
                </a:cubicBezTo>
                <a:cubicBezTo>
                  <a:pt x="200" y="323"/>
                  <a:pt x="229" y="284"/>
                  <a:pt x="247" y="232"/>
                </a:cubicBezTo>
                <a:cubicBezTo>
                  <a:pt x="252" y="216"/>
                  <a:pt x="263" y="184"/>
                  <a:pt x="263" y="184"/>
                </a:cubicBezTo>
                <a:cubicBezTo>
                  <a:pt x="265" y="162"/>
                  <a:pt x="266" y="141"/>
                  <a:pt x="271" y="120"/>
                </a:cubicBezTo>
                <a:cubicBezTo>
                  <a:pt x="274" y="103"/>
                  <a:pt x="287" y="72"/>
                  <a:pt x="287" y="72"/>
                </a:cubicBezTo>
                <a:cubicBezTo>
                  <a:pt x="281" y="56"/>
                  <a:pt x="287" y="29"/>
                  <a:pt x="271" y="24"/>
                </a:cubicBezTo>
                <a:cubicBezTo>
                  <a:pt x="263" y="21"/>
                  <a:pt x="251" y="23"/>
                  <a:pt x="247" y="16"/>
                </a:cubicBezTo>
                <a:cubicBezTo>
                  <a:pt x="243" y="11"/>
                  <a:pt x="252" y="5"/>
                  <a:pt x="25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/>
          <p:nvPr/>
        </p:nvSpPr>
        <p:spPr>
          <a:xfrm>
            <a:off x="1676400" y="5029200"/>
            <a:ext cx="609600" cy="990599"/>
          </a:xfrm>
          <a:custGeom>
            <a:avLst/>
            <a:gdLst/>
            <a:ahLst/>
            <a:cxnLst/>
            <a:rect l="0" t="0" r="0" b="0"/>
            <a:pathLst>
              <a:path w="257" h="440" extrusionOk="0">
                <a:moveTo>
                  <a:pt x="17" y="0"/>
                </a:moveTo>
                <a:cubicBezTo>
                  <a:pt x="27" y="31"/>
                  <a:pt x="37" y="45"/>
                  <a:pt x="65" y="64"/>
                </a:cubicBezTo>
                <a:cubicBezTo>
                  <a:pt x="70" y="72"/>
                  <a:pt x="73" y="81"/>
                  <a:pt x="81" y="88"/>
                </a:cubicBezTo>
                <a:cubicBezTo>
                  <a:pt x="95" y="100"/>
                  <a:pt x="129" y="120"/>
                  <a:pt x="129" y="120"/>
                </a:cubicBezTo>
                <a:cubicBezTo>
                  <a:pt x="139" y="151"/>
                  <a:pt x="153" y="168"/>
                  <a:pt x="177" y="192"/>
                </a:cubicBezTo>
                <a:cubicBezTo>
                  <a:pt x="193" y="240"/>
                  <a:pt x="220" y="285"/>
                  <a:pt x="233" y="336"/>
                </a:cubicBezTo>
                <a:cubicBezTo>
                  <a:pt x="235" y="346"/>
                  <a:pt x="237" y="357"/>
                  <a:pt x="241" y="368"/>
                </a:cubicBezTo>
                <a:cubicBezTo>
                  <a:pt x="245" y="384"/>
                  <a:pt x="257" y="416"/>
                  <a:pt x="257" y="416"/>
                </a:cubicBezTo>
                <a:cubicBezTo>
                  <a:pt x="220" y="440"/>
                  <a:pt x="220" y="431"/>
                  <a:pt x="185" y="408"/>
                </a:cubicBezTo>
                <a:cubicBezTo>
                  <a:pt x="162" y="374"/>
                  <a:pt x="150" y="344"/>
                  <a:pt x="129" y="312"/>
                </a:cubicBezTo>
                <a:cubicBezTo>
                  <a:pt x="119" y="274"/>
                  <a:pt x="117" y="236"/>
                  <a:pt x="105" y="200"/>
                </a:cubicBezTo>
                <a:cubicBezTo>
                  <a:pt x="97" y="178"/>
                  <a:pt x="77" y="168"/>
                  <a:pt x="65" y="152"/>
                </a:cubicBezTo>
                <a:cubicBezTo>
                  <a:pt x="33" y="112"/>
                  <a:pt x="0" y="50"/>
                  <a:pt x="1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On-screen Show (4:3)</PresentationFormat>
  <Paragraphs>94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Introduction to Veterinary Medical Terminology</vt:lpstr>
      <vt:lpstr>Outline</vt:lpstr>
      <vt:lpstr>Common Terms for Body Parts  </vt:lpstr>
      <vt:lpstr>Root Words</vt:lpstr>
      <vt:lpstr>Root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Body Planes Activity</vt:lpstr>
      <vt:lpstr>Body Planes  </vt:lpstr>
      <vt:lpstr>Body Planes</vt:lpstr>
      <vt:lpstr>Body Planes</vt:lpstr>
      <vt:lpstr>Body Planes</vt:lpstr>
      <vt:lpstr>Body Planes</vt:lpstr>
      <vt:lpstr>Body Planes  </vt:lpstr>
      <vt:lpstr>Gummi Bear Lab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Veterinary Medical Terminology</dc:title>
  <dc:creator>rcastongia</dc:creator>
  <cp:lastModifiedBy>rcastongia</cp:lastModifiedBy>
  <cp:revision>1</cp:revision>
  <dcterms:modified xsi:type="dcterms:W3CDTF">2014-09-08T21:44:57Z</dcterms:modified>
</cp:coreProperties>
</file>