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96" r:id="rId4"/>
    <p:sldMasterId id="2147483708" r:id="rId5"/>
    <p:sldMasterId id="2147483732" r:id="rId6"/>
    <p:sldMasterId id="2147483756" r:id="rId7"/>
  </p:sldMasterIdLst>
  <p:notesMasterIdLst>
    <p:notesMasterId r:id="rId25"/>
  </p:notesMasterIdLst>
  <p:handoutMasterIdLst>
    <p:handoutMasterId r:id="rId26"/>
  </p:handoutMasterIdLst>
  <p:sldIdLst>
    <p:sldId id="257" r:id="rId8"/>
    <p:sldId id="258" r:id="rId9"/>
    <p:sldId id="279" r:id="rId10"/>
    <p:sldId id="256" r:id="rId11"/>
    <p:sldId id="259" r:id="rId12"/>
    <p:sldId id="260" r:id="rId13"/>
    <p:sldId id="262" r:id="rId14"/>
    <p:sldId id="267" r:id="rId15"/>
    <p:sldId id="261" r:id="rId16"/>
    <p:sldId id="266" r:id="rId17"/>
    <p:sldId id="265" r:id="rId18"/>
    <p:sldId id="280" r:id="rId19"/>
    <p:sldId id="268" r:id="rId20"/>
    <p:sldId id="284" r:id="rId21"/>
    <p:sldId id="282" r:id="rId22"/>
    <p:sldId id="283" r:id="rId23"/>
    <p:sldId id="27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DAF"/>
    <a:srgbClr val="A1D64A"/>
    <a:srgbClr val="17E917"/>
    <a:srgbClr val="97FF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1491" autoAdjust="0"/>
    <p:restoredTop sz="71696" autoAdjust="0"/>
  </p:normalViewPr>
  <p:slideViewPr>
    <p:cSldViewPr>
      <p:cViewPr>
        <p:scale>
          <a:sx n="57" d="100"/>
          <a:sy n="57" d="100"/>
        </p:scale>
        <p:origin x="-1902" y="-72"/>
      </p:cViewPr>
      <p:guideLst>
        <p:guide orient="horz" pos="2160"/>
        <p:guide pos="2880"/>
      </p:guideLst>
    </p:cSldViewPr>
  </p:slideViewPr>
  <p:outlineViewPr>
    <p:cViewPr>
      <p:scale>
        <a:sx n="33" d="100"/>
        <a:sy n="33" d="100"/>
      </p:scale>
      <p:origin x="42" y="21360"/>
    </p:cViewPr>
  </p:outlineViewPr>
  <p:notesTextViewPr>
    <p:cViewPr>
      <p:scale>
        <a:sx n="1" d="1"/>
        <a:sy n="1" d="1"/>
      </p:scale>
      <p:origin x="0" y="0"/>
    </p:cViewPr>
  </p:notesTextViewPr>
  <p:sorterViewPr>
    <p:cViewPr>
      <p:scale>
        <a:sx n="100" d="100"/>
        <a:sy n="100" d="100"/>
      </p:scale>
      <p:origin x="0" y="1836"/>
    </p:cViewPr>
  </p:sorterViewPr>
  <p:notesViewPr>
    <p:cSldViewPr>
      <p:cViewPr varScale="1">
        <p:scale>
          <a:sx n="56" d="100"/>
          <a:sy n="56" d="100"/>
        </p:scale>
        <p:origin x="-282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35" tIns="45718" rIns="91435" bIns="45718" rtlCol="0"/>
          <a:lstStyle>
            <a:lvl1pPr algn="r">
              <a:defRPr sz="1200"/>
            </a:lvl1pPr>
          </a:lstStyle>
          <a:p>
            <a:fld id="{854C0F0C-1BAA-4658-8594-63ED3C79B2A3}" type="datetimeFigureOut">
              <a:rPr lang="en-US" smtClean="0"/>
              <a:t>2/29/2016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35" tIns="45718" rIns="91435" bIns="45718"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35" tIns="45718" rIns="91435" bIns="45718" rtlCol="0" anchor="b"/>
          <a:lstStyle>
            <a:lvl1pPr algn="r">
              <a:defRPr sz="1200"/>
            </a:lvl1pPr>
          </a:lstStyle>
          <a:p>
            <a:fld id="{5C0550C3-C8EC-4218-924D-759CFF884EFA}" type="slidenum">
              <a:rPr lang="en-US" smtClean="0"/>
              <a:t>‹#›</a:t>
            </a:fld>
            <a:endParaRPr lang="en-US"/>
          </a:p>
        </p:txBody>
      </p:sp>
    </p:spTree>
    <p:extLst>
      <p:ext uri="{BB962C8B-B14F-4D97-AF65-F5344CB8AC3E}">
        <p14:creationId xmlns:p14="http://schemas.microsoft.com/office/powerpoint/2010/main" val="2026836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5" tIns="45718" rIns="91435" bIns="45718"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35" tIns="45718" rIns="91435" bIns="45718" rtlCol="0"/>
          <a:lstStyle>
            <a:lvl1pPr algn="r">
              <a:defRPr sz="1200"/>
            </a:lvl1pPr>
          </a:lstStyle>
          <a:p>
            <a:fld id="{8683DD3E-5B59-4CD7-BED0-488C08F16AE8}" type="datetimeFigureOut">
              <a:rPr lang="en-US" smtClean="0"/>
              <a:t>2/29/2016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35" tIns="45718" rIns="91435" bIns="45718"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5" tIns="45718" rIns="91435" bIns="4571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35" tIns="45718" rIns="91435" bIns="45718"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35" tIns="45718" rIns="91435" bIns="45718" rtlCol="0" anchor="b"/>
          <a:lstStyle>
            <a:lvl1pPr algn="r">
              <a:defRPr sz="1200"/>
            </a:lvl1pPr>
          </a:lstStyle>
          <a:p>
            <a:fld id="{6D716EE2-E4C8-4D16-9E52-AA0B1919CBA0}" type="slidenum">
              <a:rPr lang="en-US" smtClean="0"/>
              <a:t>‹#›</a:t>
            </a:fld>
            <a:endParaRPr lang="en-US"/>
          </a:p>
        </p:txBody>
      </p:sp>
    </p:spTree>
    <p:extLst>
      <p:ext uri="{BB962C8B-B14F-4D97-AF65-F5344CB8AC3E}">
        <p14:creationId xmlns:p14="http://schemas.microsoft.com/office/powerpoint/2010/main" val="3312092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youtube.com/watch?v=BF3KQ71qp3M"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avma.org/advocacy/stateandlocal/pages/state-issues-welfare.aspx"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www.animalagalliance.org/current/home.cfm?Category=Current_Issues&amp;Section=Main"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peta.org/about/faq/What-do-you-mean-by-animal-rights.aspx"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vimeo.com/4808086"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avma.org/KB/Resources/Reference/AnimalWelfare/Pages/default.aspx"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youtube.com/watch?v=-KONb-xSZvg&amp;list=PLV2RDOhiGtcRplpAKH4Id5lsSoXqXqJX_"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MOTIVATION:</a:t>
            </a:r>
          </a:p>
          <a:p>
            <a:r>
              <a:rPr lang="en-US" dirty="0" smtClean="0"/>
              <a:t>Ask</a:t>
            </a:r>
            <a:r>
              <a:rPr lang="en-US" baseline="0" dirty="0" smtClean="0"/>
              <a:t> students to read the question and respond on a piece of paper or in a journal.</a:t>
            </a:r>
          </a:p>
          <a:p>
            <a:r>
              <a:rPr lang="en-US" baseline="0" dirty="0" smtClean="0"/>
              <a:t>Give class ~1 minute to read and respond</a:t>
            </a:r>
          </a:p>
          <a:p>
            <a:r>
              <a:rPr lang="en-US" baseline="0" dirty="0" smtClean="0"/>
              <a:t>Ask students, “What did you write down?” quickly discuss some of their ideas and add some of your own. </a:t>
            </a:r>
          </a:p>
          <a:p>
            <a:r>
              <a:rPr lang="en-US" baseline="0" dirty="0" smtClean="0"/>
              <a:t>Some good examples are that many people think that:</a:t>
            </a:r>
          </a:p>
          <a:p>
            <a:r>
              <a:rPr lang="en-US" baseline="0" dirty="0" smtClean="0"/>
              <a:t>-FFA stands for “Future Farmers of America”, it no longer does.</a:t>
            </a:r>
          </a:p>
          <a:p>
            <a:r>
              <a:rPr lang="en-US" baseline="0" dirty="0" smtClean="0"/>
              <a:t>-All Texans ride tractors and horses to school, they do not.</a:t>
            </a:r>
          </a:p>
          <a:p>
            <a:r>
              <a:rPr lang="en-US" baseline="0" dirty="0" smtClean="0"/>
              <a:t>-The word cow represents all sexes of cattle, it actually only represents a previously bred female. (a steer, bull, heifer or calf is not the same as cow)</a:t>
            </a:r>
            <a:endParaRPr lang="en-US" dirty="0"/>
          </a:p>
        </p:txBody>
      </p:sp>
      <p:sp>
        <p:nvSpPr>
          <p:cNvPr id="4" name="Slide Number Placeholder 3"/>
          <p:cNvSpPr>
            <a:spLocks noGrp="1"/>
          </p:cNvSpPr>
          <p:nvPr>
            <p:ph type="sldNum" sz="quarter" idx="10"/>
          </p:nvPr>
        </p:nvSpPr>
        <p:spPr/>
        <p:txBody>
          <a:bodyPr/>
          <a:lstStyle/>
          <a:p>
            <a:fld id="{6D716EE2-E4C8-4D16-9E52-AA0B1919CBA0}" type="slidenum">
              <a:rPr lang="en-US" smtClean="0"/>
              <a:t>1</a:t>
            </a:fld>
            <a:endParaRPr lang="en-US"/>
          </a:p>
        </p:txBody>
      </p:sp>
    </p:spTree>
    <p:extLst>
      <p:ext uri="{BB962C8B-B14F-4D97-AF65-F5344CB8AC3E}">
        <p14:creationId xmlns:p14="http://schemas.microsoft.com/office/powerpoint/2010/main" val="19739402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r>
              <a:rPr lang="en-US" dirty="0" smtClean="0"/>
              <a:t>Video can be found at HSUS’ YouTube channel: </a:t>
            </a:r>
            <a:r>
              <a:rPr lang="en-US" dirty="0" smtClean="0">
                <a:hlinkClick r:id="rId3"/>
              </a:rPr>
              <a:t>http://www.youtube.com/watch?v=BF3KQ71qp3M</a:t>
            </a:r>
            <a:endParaRPr lang="en-US" dirty="0" smtClean="0"/>
          </a:p>
          <a:p>
            <a:pPr defTabSz="914350">
              <a:defRPr/>
            </a:pPr>
            <a:endParaRPr lang="en-US" dirty="0" smtClean="0"/>
          </a:p>
          <a:p>
            <a:pPr defTabSz="914350">
              <a:defRPr/>
            </a:pPr>
            <a:r>
              <a:rPr lang="en-US" dirty="0" smtClean="0"/>
              <a:t>DISCUSSION:</a:t>
            </a:r>
            <a:r>
              <a:rPr lang="en-US" baseline="0" dirty="0" smtClean="0"/>
              <a:t>  </a:t>
            </a:r>
          </a:p>
          <a:p>
            <a:pPr defTabSz="914350">
              <a:defRPr/>
            </a:pPr>
            <a:r>
              <a:rPr lang="en-US" baseline="0" dirty="0" smtClean="0"/>
              <a:t>Ask students, the displayed questions. Allow for discussion.</a:t>
            </a:r>
          </a:p>
          <a:p>
            <a:pPr defTabSz="914350">
              <a:defRPr/>
            </a:pPr>
            <a:r>
              <a:rPr lang="en-US" baseline="0" dirty="0" smtClean="0"/>
              <a:t>**This video should bring up discussion but there is no right or wrong answer or opinion regarding this subject!**</a:t>
            </a:r>
            <a:endParaRPr lang="en-US" dirty="0"/>
          </a:p>
        </p:txBody>
      </p:sp>
      <p:sp>
        <p:nvSpPr>
          <p:cNvPr id="4" name="Slide Number Placeholder 3"/>
          <p:cNvSpPr>
            <a:spLocks noGrp="1"/>
          </p:cNvSpPr>
          <p:nvPr>
            <p:ph type="sldNum" sz="quarter" idx="10"/>
          </p:nvPr>
        </p:nvSpPr>
        <p:spPr/>
        <p:txBody>
          <a:bodyPr/>
          <a:lstStyle/>
          <a:p>
            <a:fld id="{6D716EE2-E4C8-4D16-9E52-AA0B1919CBA0}"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860176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APPLICATION:</a:t>
            </a:r>
          </a:p>
          <a:p>
            <a:r>
              <a:rPr lang="en-US" dirty="0" smtClean="0"/>
              <a:t>Students should be able to identify that</a:t>
            </a:r>
            <a:r>
              <a:rPr lang="en-US" baseline="0" dirty="0" smtClean="0"/>
              <a:t> Tommy Wright believes in animal rights and that Sally </a:t>
            </a:r>
            <a:r>
              <a:rPr lang="en-US" baseline="0" dirty="0" err="1" smtClean="0"/>
              <a:t>Wellfair</a:t>
            </a:r>
            <a:r>
              <a:rPr lang="en-US" baseline="0" dirty="0" smtClean="0"/>
              <a:t> believes in animal welfare.</a:t>
            </a:r>
            <a:endParaRPr lang="en-US" dirty="0"/>
          </a:p>
        </p:txBody>
      </p:sp>
      <p:sp>
        <p:nvSpPr>
          <p:cNvPr id="4" name="Slide Number Placeholder 3"/>
          <p:cNvSpPr>
            <a:spLocks noGrp="1"/>
          </p:cNvSpPr>
          <p:nvPr>
            <p:ph type="sldNum" sz="quarter" idx="10"/>
          </p:nvPr>
        </p:nvSpPr>
        <p:spPr/>
        <p:txBody>
          <a:bodyPr/>
          <a:lstStyle/>
          <a:p>
            <a:fld id="{6D716EE2-E4C8-4D16-9E52-AA0B1919CBA0}" type="slidenum">
              <a:rPr lang="en-US" smtClean="0"/>
              <a:t>13</a:t>
            </a:fld>
            <a:endParaRPr lang="en-US"/>
          </a:p>
        </p:txBody>
      </p:sp>
    </p:spTree>
    <p:extLst>
      <p:ext uri="{BB962C8B-B14F-4D97-AF65-F5344CB8AC3E}">
        <p14:creationId xmlns:p14="http://schemas.microsoft.com/office/powerpoint/2010/main" val="3702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AVMA</a:t>
            </a:r>
            <a:r>
              <a:rPr lang="en-US" baseline="0" dirty="0" smtClean="0"/>
              <a:t> issues- </a:t>
            </a:r>
            <a:r>
              <a:rPr lang="en-US" dirty="0" smtClean="0">
                <a:hlinkClick r:id="rId3"/>
              </a:rPr>
              <a:t>https://www.avma.org/advocacy/stateandlocal/pages/state-issues-welfare.aspx</a:t>
            </a:r>
            <a:endParaRPr lang="en-US" dirty="0" smtClean="0"/>
          </a:p>
          <a:p>
            <a:r>
              <a:rPr lang="en-US" dirty="0" smtClean="0"/>
              <a:t>Ag Alliance Issues- </a:t>
            </a:r>
            <a:r>
              <a:rPr lang="en-US" dirty="0" smtClean="0">
                <a:hlinkClick r:id="rId4"/>
              </a:rPr>
              <a:t>http://www.animalagalliance.org/current/home.cfm?Category=Current_Issues&amp;Section=Main</a:t>
            </a:r>
            <a:endParaRPr lang="en-US" dirty="0" smtClean="0"/>
          </a:p>
          <a:p>
            <a:pPr defTabSz="914350">
              <a:defRPr/>
            </a:pPr>
            <a:endParaRPr lang="en-US" dirty="0"/>
          </a:p>
        </p:txBody>
      </p:sp>
      <p:sp>
        <p:nvSpPr>
          <p:cNvPr id="4" name="Slide Number Placeholder 3"/>
          <p:cNvSpPr>
            <a:spLocks noGrp="1"/>
          </p:cNvSpPr>
          <p:nvPr>
            <p:ph type="sldNum" sz="quarter" idx="10"/>
          </p:nvPr>
        </p:nvSpPr>
        <p:spPr/>
        <p:txBody>
          <a:bodyPr/>
          <a:lstStyle/>
          <a:p>
            <a:fld id="{6D716EE2-E4C8-4D16-9E52-AA0B1919CBA0}"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18601762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more issues.</a:t>
            </a:r>
            <a:r>
              <a:rPr lang="en-US" baseline="0" dirty="0" smtClean="0"/>
              <a:t> These three are the most common related to small animals.</a:t>
            </a:r>
            <a:endParaRPr lang="en-US" dirty="0" smtClean="0"/>
          </a:p>
        </p:txBody>
      </p:sp>
      <p:sp>
        <p:nvSpPr>
          <p:cNvPr id="4" name="Slide Number Placeholder 3"/>
          <p:cNvSpPr>
            <a:spLocks noGrp="1"/>
          </p:cNvSpPr>
          <p:nvPr>
            <p:ph type="sldNum" sz="quarter" idx="10"/>
          </p:nvPr>
        </p:nvSpPr>
        <p:spPr/>
        <p:txBody>
          <a:bodyPr/>
          <a:lstStyle/>
          <a:p>
            <a:fld id="{6D716EE2-E4C8-4D16-9E52-AA0B1919CBA0}"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8601762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D716EE2-E4C8-4D16-9E52-AA0B1919CBA0}" type="slidenum">
              <a:rPr lang="en-US" smtClean="0"/>
              <a:t>17</a:t>
            </a:fld>
            <a:endParaRPr lang="en-US"/>
          </a:p>
        </p:txBody>
      </p:sp>
    </p:spTree>
    <p:extLst>
      <p:ext uri="{BB962C8B-B14F-4D97-AF65-F5344CB8AC3E}">
        <p14:creationId xmlns:p14="http://schemas.microsoft.com/office/powerpoint/2010/main" val="2825890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MOTIVATION continued:</a:t>
            </a:r>
          </a:p>
          <a:p>
            <a:r>
              <a:rPr lang="en-US" dirty="0" smtClean="0"/>
              <a:t>Ask</a:t>
            </a:r>
            <a:r>
              <a:rPr lang="en-US" baseline="0" dirty="0" smtClean="0"/>
              <a:t> students to read the second question and to again, write a written response.</a:t>
            </a:r>
          </a:p>
          <a:p>
            <a:r>
              <a:rPr lang="en-US" baseline="0" dirty="0" smtClean="0"/>
              <a:t>Give class ~1 minute to read and respond.</a:t>
            </a:r>
          </a:p>
          <a:p>
            <a:r>
              <a:rPr lang="en-US" baseline="0" dirty="0" smtClean="0"/>
              <a:t>Ask students, “What did you write down?” quickly discuss some of their ideas and add some of your own, explaining that “Animal rights is a different concept than animal welfare.”</a:t>
            </a:r>
          </a:p>
          <a:p>
            <a:endParaRPr lang="en-US" dirty="0"/>
          </a:p>
        </p:txBody>
      </p:sp>
      <p:sp>
        <p:nvSpPr>
          <p:cNvPr id="4" name="Slide Number Placeholder 3"/>
          <p:cNvSpPr>
            <a:spLocks noGrp="1"/>
          </p:cNvSpPr>
          <p:nvPr>
            <p:ph type="sldNum" sz="quarter" idx="10"/>
          </p:nvPr>
        </p:nvSpPr>
        <p:spPr/>
        <p:txBody>
          <a:bodyPr/>
          <a:lstStyle/>
          <a:p>
            <a:fld id="{6D716EE2-E4C8-4D16-9E52-AA0B1919CBA0}" type="slidenum">
              <a:rPr lang="en-US" smtClean="0"/>
              <a:t>2</a:t>
            </a:fld>
            <a:endParaRPr lang="en-US"/>
          </a:p>
        </p:txBody>
      </p:sp>
    </p:spTree>
    <p:extLst>
      <p:ext uri="{BB962C8B-B14F-4D97-AF65-F5344CB8AC3E}">
        <p14:creationId xmlns:p14="http://schemas.microsoft.com/office/powerpoint/2010/main" val="3351532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MOTIVATION</a:t>
            </a:r>
          </a:p>
          <a:p>
            <a:r>
              <a:rPr lang="en-US" dirty="0" smtClean="0"/>
              <a:t>Students should</a:t>
            </a:r>
            <a:r>
              <a:rPr lang="en-US" baseline="0" dirty="0" smtClean="0"/>
              <a:t> answer the 6 questions in their journal or on a sheet of paper. After the class is done, review the answers with the class. This should evaluate how much the class already knows about the topic.</a:t>
            </a:r>
            <a:endParaRPr lang="en-US" dirty="0"/>
          </a:p>
        </p:txBody>
      </p:sp>
      <p:sp>
        <p:nvSpPr>
          <p:cNvPr id="4" name="Slide Number Placeholder 3"/>
          <p:cNvSpPr>
            <a:spLocks noGrp="1"/>
          </p:cNvSpPr>
          <p:nvPr>
            <p:ph type="sldNum" sz="quarter" idx="10"/>
          </p:nvPr>
        </p:nvSpPr>
        <p:spPr/>
        <p:txBody>
          <a:bodyPr/>
          <a:lstStyle/>
          <a:p>
            <a:fld id="{6D716EE2-E4C8-4D16-9E52-AA0B1919CBA0}"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196914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716EE2-E4C8-4D16-9E52-AA0B1919CBA0}" type="slidenum">
              <a:rPr lang="en-US" smtClean="0"/>
              <a:t>5</a:t>
            </a:fld>
            <a:endParaRPr lang="en-US"/>
          </a:p>
        </p:txBody>
      </p:sp>
    </p:spTree>
    <p:extLst>
      <p:ext uri="{BB962C8B-B14F-4D97-AF65-F5344CB8AC3E}">
        <p14:creationId xmlns:p14="http://schemas.microsoft.com/office/powerpoint/2010/main" val="1196914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716EE2-E4C8-4D16-9E52-AA0B1919CBA0}" type="slidenum">
              <a:rPr lang="en-US" smtClean="0"/>
              <a:t>6</a:t>
            </a:fld>
            <a:endParaRPr lang="en-US"/>
          </a:p>
        </p:txBody>
      </p:sp>
    </p:spTree>
    <p:extLst>
      <p:ext uri="{BB962C8B-B14F-4D97-AF65-F5344CB8AC3E}">
        <p14:creationId xmlns:p14="http://schemas.microsoft.com/office/powerpoint/2010/main" val="1557040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r>
              <a:rPr lang="en-US" dirty="0" smtClean="0">
                <a:hlinkClick r:id="rId3"/>
              </a:rPr>
              <a:t>http://www.peta.org/about/faq/What-do-you-mean-by-animal-rights.aspx</a:t>
            </a:r>
            <a:endParaRPr lang="en-US" dirty="0" smtClean="0"/>
          </a:p>
          <a:p>
            <a:endParaRPr lang="en-US" dirty="0"/>
          </a:p>
        </p:txBody>
      </p:sp>
      <p:sp>
        <p:nvSpPr>
          <p:cNvPr id="4" name="Slide Number Placeholder 3"/>
          <p:cNvSpPr>
            <a:spLocks noGrp="1"/>
          </p:cNvSpPr>
          <p:nvPr>
            <p:ph type="sldNum" sz="quarter" idx="10"/>
          </p:nvPr>
        </p:nvSpPr>
        <p:spPr/>
        <p:txBody>
          <a:bodyPr/>
          <a:lstStyle/>
          <a:p>
            <a:fld id="{6D716EE2-E4C8-4D16-9E52-AA0B1919CBA0}" type="slidenum">
              <a:rPr lang="en-US" smtClean="0"/>
              <a:t>7</a:t>
            </a:fld>
            <a:endParaRPr lang="en-US"/>
          </a:p>
        </p:txBody>
      </p:sp>
    </p:spTree>
    <p:extLst>
      <p:ext uri="{BB962C8B-B14F-4D97-AF65-F5344CB8AC3E}">
        <p14:creationId xmlns:p14="http://schemas.microsoft.com/office/powerpoint/2010/main" val="1933380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http://vimeo.com/4808086</a:t>
            </a:r>
            <a:endParaRPr lang="en-US" dirty="0"/>
          </a:p>
        </p:txBody>
      </p:sp>
      <p:sp>
        <p:nvSpPr>
          <p:cNvPr id="4" name="Slide Number Placeholder 3"/>
          <p:cNvSpPr>
            <a:spLocks noGrp="1"/>
          </p:cNvSpPr>
          <p:nvPr>
            <p:ph type="sldNum" sz="quarter" idx="10"/>
          </p:nvPr>
        </p:nvSpPr>
        <p:spPr/>
        <p:txBody>
          <a:bodyPr/>
          <a:lstStyle/>
          <a:p>
            <a:fld id="{6D716EE2-E4C8-4D16-9E52-AA0B1919CBA0}" type="slidenum">
              <a:rPr lang="en-US" smtClean="0"/>
              <a:t>8</a:t>
            </a:fld>
            <a:endParaRPr lang="en-US"/>
          </a:p>
        </p:txBody>
      </p:sp>
    </p:spTree>
    <p:extLst>
      <p:ext uri="{BB962C8B-B14F-4D97-AF65-F5344CB8AC3E}">
        <p14:creationId xmlns:p14="http://schemas.microsoft.com/office/powerpoint/2010/main" val="774065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hlinkClick r:id="rId3"/>
              </a:rPr>
              <a:t>https://www.avma.org/KB/Resources/Reference/AnimalWelfare/Pages/default.aspx</a:t>
            </a:r>
            <a:endParaRPr lang="en-US" dirty="0"/>
          </a:p>
        </p:txBody>
      </p:sp>
      <p:sp>
        <p:nvSpPr>
          <p:cNvPr id="4" name="Slide Number Placeholder 3"/>
          <p:cNvSpPr>
            <a:spLocks noGrp="1"/>
          </p:cNvSpPr>
          <p:nvPr>
            <p:ph type="sldNum" sz="quarter" idx="10"/>
          </p:nvPr>
        </p:nvSpPr>
        <p:spPr/>
        <p:txBody>
          <a:bodyPr/>
          <a:lstStyle/>
          <a:p>
            <a:fld id="{6D716EE2-E4C8-4D16-9E52-AA0B1919CBA0}" type="slidenum">
              <a:rPr lang="en-US" smtClean="0"/>
              <a:t>9</a:t>
            </a:fld>
            <a:endParaRPr lang="en-US"/>
          </a:p>
        </p:txBody>
      </p:sp>
    </p:spTree>
    <p:extLst>
      <p:ext uri="{BB962C8B-B14F-4D97-AF65-F5344CB8AC3E}">
        <p14:creationId xmlns:p14="http://schemas.microsoft.com/office/powerpoint/2010/main" val="3432310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r>
              <a:rPr lang="en-US" dirty="0" smtClean="0"/>
              <a:t>Video can be found at PETA’s YouTube channel: </a:t>
            </a:r>
            <a:r>
              <a:rPr lang="en-US" dirty="0" smtClean="0">
                <a:hlinkClick r:id="rId3"/>
              </a:rPr>
              <a:t>http://www.youtube.com/watch?v=-KONb-xSZvg&amp;list=PLV2RDOhiGtcRplpAKH4Id5lsSoXqXqJX_</a:t>
            </a:r>
            <a:endParaRPr lang="en-US" dirty="0" smtClean="0"/>
          </a:p>
          <a:p>
            <a:pPr defTabSz="914350">
              <a:defRPr/>
            </a:pPr>
            <a:endParaRPr lang="en-US" dirty="0" smtClean="0"/>
          </a:p>
          <a:p>
            <a:pPr defTabSz="914350">
              <a:defRPr/>
            </a:pPr>
            <a:r>
              <a:rPr lang="en-US" dirty="0" smtClean="0"/>
              <a:t>DISCUSSION:</a:t>
            </a:r>
            <a:r>
              <a:rPr lang="en-US" baseline="0" dirty="0" smtClean="0"/>
              <a:t>  </a:t>
            </a:r>
          </a:p>
          <a:p>
            <a:pPr defTabSz="914350">
              <a:defRPr/>
            </a:pPr>
            <a:r>
              <a:rPr lang="en-US" baseline="0" dirty="0" smtClean="0"/>
              <a:t>Ask students, the displayed questions. Allow for discussion.</a:t>
            </a:r>
          </a:p>
          <a:p>
            <a:pPr defTabSz="914350">
              <a:defRPr/>
            </a:pPr>
            <a:r>
              <a:rPr lang="en-US" baseline="0" dirty="0" smtClean="0"/>
              <a:t>**This video should bring up discussion but there is no right or wrong answer or opinion regarding this subject!**</a:t>
            </a:r>
            <a:endParaRPr lang="en-US" dirty="0"/>
          </a:p>
        </p:txBody>
      </p:sp>
      <p:sp>
        <p:nvSpPr>
          <p:cNvPr id="4" name="Slide Number Placeholder 3"/>
          <p:cNvSpPr>
            <a:spLocks noGrp="1"/>
          </p:cNvSpPr>
          <p:nvPr>
            <p:ph type="sldNum" sz="quarter" idx="10"/>
          </p:nvPr>
        </p:nvSpPr>
        <p:spPr/>
        <p:txBody>
          <a:bodyPr/>
          <a:lstStyle/>
          <a:p>
            <a:fld id="{6D716EE2-E4C8-4D16-9E52-AA0B1919CBA0}" type="slidenum">
              <a:rPr lang="en-US" smtClean="0"/>
              <a:t>11</a:t>
            </a:fld>
            <a:endParaRPr lang="en-US"/>
          </a:p>
        </p:txBody>
      </p:sp>
    </p:spTree>
    <p:extLst>
      <p:ext uri="{BB962C8B-B14F-4D97-AF65-F5344CB8AC3E}">
        <p14:creationId xmlns:p14="http://schemas.microsoft.com/office/powerpoint/2010/main" val="1860176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EB6D1D-62A9-4A48-A2B3-5F2CA158537B}"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E2536-B045-4322-8DE4-4CDF7DFD7783}" type="slidenum">
              <a:rPr lang="en-US" smtClean="0"/>
              <a:t>‹#›</a:t>
            </a:fld>
            <a:endParaRPr lang="en-US"/>
          </a:p>
        </p:txBody>
      </p:sp>
    </p:spTree>
    <p:extLst>
      <p:ext uri="{BB962C8B-B14F-4D97-AF65-F5344CB8AC3E}">
        <p14:creationId xmlns:p14="http://schemas.microsoft.com/office/powerpoint/2010/main" val="3948753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B6D1D-62A9-4A48-A2B3-5F2CA158537B}"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E2536-B045-4322-8DE4-4CDF7DFD7783}" type="slidenum">
              <a:rPr lang="en-US" smtClean="0"/>
              <a:t>‹#›</a:t>
            </a:fld>
            <a:endParaRPr lang="en-US"/>
          </a:p>
        </p:txBody>
      </p:sp>
    </p:spTree>
    <p:extLst>
      <p:ext uri="{BB962C8B-B14F-4D97-AF65-F5344CB8AC3E}">
        <p14:creationId xmlns:p14="http://schemas.microsoft.com/office/powerpoint/2010/main" val="3560923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B6D1D-62A9-4A48-A2B3-5F2CA158537B}"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E2536-B045-4322-8DE4-4CDF7DFD7783}" type="slidenum">
              <a:rPr lang="en-US" smtClean="0"/>
              <a:t>‹#›</a:t>
            </a:fld>
            <a:endParaRPr lang="en-US"/>
          </a:p>
        </p:txBody>
      </p:sp>
    </p:spTree>
    <p:extLst>
      <p:ext uri="{BB962C8B-B14F-4D97-AF65-F5344CB8AC3E}">
        <p14:creationId xmlns:p14="http://schemas.microsoft.com/office/powerpoint/2010/main" val="4227099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5928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07393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2020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5386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8728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49045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51560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4268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B6D1D-62A9-4A48-A2B3-5F2CA158537B}"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E2536-B045-4322-8DE4-4CDF7DFD7783}" type="slidenum">
              <a:rPr lang="en-US" smtClean="0"/>
              <a:t>‹#›</a:t>
            </a:fld>
            <a:endParaRPr lang="en-US"/>
          </a:p>
        </p:txBody>
      </p:sp>
    </p:spTree>
    <p:extLst>
      <p:ext uri="{BB962C8B-B14F-4D97-AF65-F5344CB8AC3E}">
        <p14:creationId xmlns:p14="http://schemas.microsoft.com/office/powerpoint/2010/main" val="40833310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09824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13436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71111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42039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296106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94549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9482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40580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3079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7726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EB6D1D-62A9-4A48-A2B3-5F2CA158537B}" type="datetimeFigureOut">
              <a:rPr lang="en-US" smtClean="0"/>
              <a:t>2/29/2016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7E2536-B045-4322-8DE4-4CDF7DFD7783}" type="slidenum">
              <a:rPr lang="en-US" smtClean="0"/>
              <a:t>‹#›</a:t>
            </a:fld>
            <a:endParaRPr lang="en-US"/>
          </a:p>
        </p:txBody>
      </p:sp>
    </p:spTree>
    <p:extLst>
      <p:ext uri="{BB962C8B-B14F-4D97-AF65-F5344CB8AC3E}">
        <p14:creationId xmlns:p14="http://schemas.microsoft.com/office/powerpoint/2010/main" val="30502769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38011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279484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68557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63849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37724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45900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81589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02209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11240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847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EB6D1D-62A9-4A48-A2B3-5F2CA158537B}" type="datetimeFigureOut">
              <a:rPr lang="en-US" smtClean="0"/>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E2536-B045-4322-8DE4-4CDF7DFD7783}" type="slidenum">
              <a:rPr lang="en-US" smtClean="0"/>
              <a:t>‹#›</a:t>
            </a:fld>
            <a:endParaRPr lang="en-US"/>
          </a:p>
        </p:txBody>
      </p:sp>
    </p:spTree>
    <p:extLst>
      <p:ext uri="{BB962C8B-B14F-4D97-AF65-F5344CB8AC3E}">
        <p14:creationId xmlns:p14="http://schemas.microsoft.com/office/powerpoint/2010/main" val="171044419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343029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39168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84343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44185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9497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377242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459007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815890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022093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1124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EB6D1D-62A9-4A48-A2B3-5F2CA158537B}" type="datetimeFigureOut">
              <a:rPr lang="en-US" smtClean="0"/>
              <a:t>2/29/2016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7E2536-B045-4322-8DE4-4CDF7DFD7783}" type="slidenum">
              <a:rPr lang="en-US" smtClean="0"/>
              <a:t>‹#›</a:t>
            </a:fld>
            <a:endParaRPr lang="en-US"/>
          </a:p>
        </p:txBody>
      </p:sp>
    </p:spTree>
    <p:extLst>
      <p:ext uri="{BB962C8B-B14F-4D97-AF65-F5344CB8AC3E}">
        <p14:creationId xmlns:p14="http://schemas.microsoft.com/office/powerpoint/2010/main" val="163545807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8471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34302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391683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843437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441857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94976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613981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61408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274914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9903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EB6D1D-62A9-4A48-A2B3-5F2CA158537B}" type="datetimeFigureOut">
              <a:rPr lang="en-US" smtClean="0"/>
              <a:t>2/29/2016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7E2536-B045-4322-8DE4-4CDF7DFD7783}" type="slidenum">
              <a:rPr lang="en-US" smtClean="0"/>
              <a:t>‹#›</a:t>
            </a:fld>
            <a:endParaRPr lang="en-US"/>
          </a:p>
        </p:txBody>
      </p:sp>
    </p:spTree>
    <p:extLst>
      <p:ext uri="{BB962C8B-B14F-4D97-AF65-F5344CB8AC3E}">
        <p14:creationId xmlns:p14="http://schemas.microsoft.com/office/powerpoint/2010/main" val="298848312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810203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62847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835455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328034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239178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988846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958624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416734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360223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159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B6D1D-62A9-4A48-A2B3-5F2CA158537B}" type="datetimeFigureOut">
              <a:rPr lang="en-US" smtClean="0"/>
              <a:t>2/29/2016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7E2536-B045-4322-8DE4-4CDF7DFD7783}" type="slidenum">
              <a:rPr lang="en-US" smtClean="0"/>
              <a:t>‹#›</a:t>
            </a:fld>
            <a:endParaRPr lang="en-US"/>
          </a:p>
        </p:txBody>
      </p:sp>
    </p:spTree>
    <p:extLst>
      <p:ext uri="{BB962C8B-B14F-4D97-AF65-F5344CB8AC3E}">
        <p14:creationId xmlns:p14="http://schemas.microsoft.com/office/powerpoint/2010/main" val="324099106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021036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959577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557958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088651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454741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9766841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125925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1023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B6D1D-62A9-4A48-A2B3-5F2CA158537B}" type="datetimeFigureOut">
              <a:rPr lang="en-US" smtClean="0"/>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E2536-B045-4322-8DE4-4CDF7DFD7783}" type="slidenum">
              <a:rPr lang="en-US" smtClean="0"/>
              <a:t>‹#›</a:t>
            </a:fld>
            <a:endParaRPr lang="en-US"/>
          </a:p>
        </p:txBody>
      </p:sp>
    </p:spTree>
    <p:extLst>
      <p:ext uri="{BB962C8B-B14F-4D97-AF65-F5344CB8AC3E}">
        <p14:creationId xmlns:p14="http://schemas.microsoft.com/office/powerpoint/2010/main" val="2111624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EB6D1D-62A9-4A48-A2B3-5F2CA158537B}" type="datetimeFigureOut">
              <a:rPr lang="en-US" smtClean="0"/>
              <a:t>2/29/2016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7E2536-B045-4322-8DE4-4CDF7DFD7783}" type="slidenum">
              <a:rPr lang="en-US" smtClean="0"/>
              <a:t>‹#›</a:t>
            </a:fld>
            <a:endParaRPr lang="en-US"/>
          </a:p>
        </p:txBody>
      </p:sp>
    </p:spTree>
    <p:extLst>
      <p:ext uri="{BB962C8B-B14F-4D97-AF65-F5344CB8AC3E}">
        <p14:creationId xmlns:p14="http://schemas.microsoft.com/office/powerpoint/2010/main" val="1715225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EB6D1D-62A9-4A48-A2B3-5F2CA158537B}" type="datetimeFigureOut">
              <a:rPr lang="en-US" smtClean="0"/>
              <a:t>2/29/2016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E2536-B045-4322-8DE4-4CDF7DFD7783}" type="slidenum">
              <a:rPr lang="en-US" smtClean="0"/>
              <a:t>‹#›</a:t>
            </a:fld>
            <a:endParaRPr lang="en-US"/>
          </a:p>
        </p:txBody>
      </p:sp>
    </p:spTree>
    <p:extLst>
      <p:ext uri="{BB962C8B-B14F-4D97-AF65-F5344CB8AC3E}">
        <p14:creationId xmlns:p14="http://schemas.microsoft.com/office/powerpoint/2010/main" val="25018147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28528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33418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046751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EB6D1D-62A9-4A48-A2B3-5F2CA158537B}" type="datetimeFigureOut">
              <a:rPr lang="en-US">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E2536-B045-4322-8DE4-4CDF7DFD7783}"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8046751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5510619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EB6D1D-62A9-4A48-A2B3-5F2CA158537B}" type="datetimeFigureOut">
              <a:rPr lang="en-US" smtClean="0">
                <a:solidFill>
                  <a:prstClr val="black">
                    <a:tint val="75000"/>
                  </a:prstClr>
                </a:solidFill>
              </a:rPr>
              <a:pPr/>
              <a:t>2/29/2016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E2536-B045-4322-8DE4-4CDF7DFD778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770394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www.youtube.com/watch?v=-KONb-xSZvg&amp;list=PLV2RDOhiGtcRplpAKH4Id5lsSoXqXqJX_" TargetMode="Externa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57.xml"/><Relationship Id="rId6" Type="http://schemas.openxmlformats.org/officeDocument/2006/relationships/image" Target="../media/image4.png"/><Relationship Id="rId5" Type="http://schemas.openxmlformats.org/officeDocument/2006/relationships/hyperlink" Target="http://www.youtube.com/watch?v=BF3KQ71qp3M" TargetMode="Externa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5.xml"/><Relationship Id="rId6" Type="http://schemas.openxmlformats.org/officeDocument/2006/relationships/image" Target="../media/image6.png"/><Relationship Id="rId5" Type="http://schemas.openxmlformats.org/officeDocument/2006/relationships/image" Target="../media/image2.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9.jpeg"/><Relationship Id="rId12"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2.png"/><Relationship Id="rId10" Type="http://schemas.openxmlformats.org/officeDocument/2006/relationships/image" Target="../media/image12.png"/><Relationship Id="rId4" Type="http://schemas.openxmlformats.org/officeDocument/2006/relationships/image" Target="../media/image7.jpeg"/><Relationship Id="rId9" Type="http://schemas.openxmlformats.org/officeDocument/2006/relationships/image" Target="../media/image11.jpeg"/></Relationships>
</file>

<file path=ppt/slides/_rels/slide16.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png"/><Relationship Id="rId7" Type="http://schemas.openxmlformats.org/officeDocument/2006/relationships/image" Target="../media/image17.jpeg"/><Relationship Id="rId2" Type="http://schemas.openxmlformats.org/officeDocument/2006/relationships/notesSlide" Target="../notesSlides/notesSlide13.xml"/><Relationship Id="rId1" Type="http://schemas.openxmlformats.org/officeDocument/2006/relationships/slideLayout" Target="../slideLayouts/slideLayout68.xml"/><Relationship Id="rId6" Type="http://schemas.openxmlformats.org/officeDocument/2006/relationships/image" Target="../media/image16.jpeg"/><Relationship Id="rId5" Type="http://schemas.openxmlformats.org/officeDocument/2006/relationships/image" Target="../media/image15.jpeg"/><Relationship Id="rId10" Type="http://schemas.openxmlformats.org/officeDocument/2006/relationships/image" Target="../media/image20.jpeg"/><Relationship Id="rId4" Type="http://schemas.openxmlformats.org/officeDocument/2006/relationships/image" Target="../media/image2.png"/><Relationship Id="rId9" Type="http://schemas.openxmlformats.org/officeDocument/2006/relationships/image" Target="../media/image19.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4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5.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4.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r"/>
            <a:r>
              <a:rPr lang="en-US" dirty="0" smtClean="0"/>
              <a:t>WRITE your thoughts!</a:t>
            </a:r>
            <a:endParaRPr lang="en-US" dirty="0"/>
          </a:p>
        </p:txBody>
      </p:sp>
      <p:sp>
        <p:nvSpPr>
          <p:cNvPr id="3" name="Content Placeholder 2"/>
          <p:cNvSpPr>
            <a:spLocks noGrp="1"/>
          </p:cNvSpPr>
          <p:nvPr>
            <p:ph idx="1"/>
          </p:nvPr>
        </p:nvSpPr>
        <p:spPr>
          <a:xfrm>
            <a:off x="457200" y="2362200"/>
            <a:ext cx="8229600" cy="3763963"/>
          </a:xfrm>
        </p:spPr>
        <p:txBody>
          <a:bodyPr>
            <a:normAutofit/>
          </a:bodyPr>
          <a:lstStyle/>
          <a:p>
            <a:pPr marL="0" indent="0">
              <a:buNone/>
            </a:pPr>
            <a:r>
              <a:rPr lang="en-US" sz="4000" i="1" dirty="0" smtClean="0">
                <a:solidFill>
                  <a:schemeClr val="bg1"/>
                </a:solidFill>
              </a:rPr>
              <a:t>-Can you think of any words, phrases or ideas that people may be confused or mis</a:t>
            </a:r>
            <a:r>
              <a:rPr lang="en-US" sz="4000" i="1" dirty="0">
                <a:solidFill>
                  <a:schemeClr val="bg1"/>
                </a:solidFill>
              </a:rPr>
              <a:t>i</a:t>
            </a:r>
            <a:r>
              <a:rPr lang="en-US" sz="4000" i="1" dirty="0" smtClean="0">
                <a:solidFill>
                  <a:schemeClr val="bg1"/>
                </a:solidFill>
              </a:rPr>
              <a:t>nformed about? </a:t>
            </a:r>
            <a:br>
              <a:rPr lang="en-US" sz="4000" i="1" dirty="0" smtClean="0">
                <a:solidFill>
                  <a:schemeClr val="bg1"/>
                </a:solidFill>
              </a:rPr>
            </a:br>
            <a:r>
              <a:rPr lang="en-US" sz="4000" i="1" dirty="0" smtClean="0">
                <a:solidFill>
                  <a:schemeClr val="bg1"/>
                </a:solidFill>
              </a:rPr>
              <a:t>List a few.</a:t>
            </a:r>
          </a:p>
          <a:p>
            <a:pPr marL="0" indent="0">
              <a:buNone/>
            </a:pPr>
            <a:endParaRPr lang="en-US" sz="4000" dirty="0" smtClean="0"/>
          </a:p>
          <a:p>
            <a:endParaRPr lang="en-US" sz="4000" dirty="0"/>
          </a:p>
        </p:txBody>
      </p:sp>
      <p:pic>
        <p:nvPicPr>
          <p:cNvPr id="5" name="Picture 12" descr="http://pinatasbravo.com/images/tumblr_mfdl4ybkem1rgpyeqo1_5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52151"/>
            <a:ext cx="2566869" cy="1452849"/>
          </a:xfrm>
          <a:prstGeom prst="rect">
            <a:avLst/>
          </a:prstGeom>
          <a:noFill/>
          <a:extLst>
            <a:ext uri="{909E8E84-426E-40DD-AFC4-6F175D3DCCD1}">
              <a14:hiddenFill xmlns:a14="http://schemas.microsoft.com/office/drawing/2010/main">
                <a:solidFill>
                  <a:srgbClr val="FFFFFF"/>
                </a:solidFill>
              </a14:hiddenFill>
            </a:ext>
          </a:extLst>
        </p:spPr>
      </p:pic>
      <p:sp>
        <p:nvSpPr>
          <p:cNvPr id="6" name="Cloud Callout 5"/>
          <p:cNvSpPr/>
          <p:nvPr/>
        </p:nvSpPr>
        <p:spPr>
          <a:xfrm>
            <a:off x="1524000" y="76200"/>
            <a:ext cx="2057400" cy="914400"/>
          </a:xfrm>
          <a:prstGeom prst="cloudCallout">
            <a:avLst>
              <a:gd name="adj1" fmla="val -66883"/>
              <a:gd name="adj2" fmla="val 34242"/>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solidFill>
                  <a:schemeClr val="tx1"/>
                </a:solidFill>
              </a:rPr>
              <a:t>Welcome to Class!</a:t>
            </a:r>
            <a:endParaRPr lang="en-US" dirty="0">
              <a:solidFill>
                <a:schemeClr val="tx1"/>
              </a:solidFill>
            </a:endParaRPr>
          </a:p>
        </p:txBody>
      </p:sp>
    </p:spTree>
    <p:extLst>
      <p:ext uri="{BB962C8B-B14F-4D97-AF65-F5344CB8AC3E}">
        <p14:creationId xmlns:p14="http://schemas.microsoft.com/office/powerpoint/2010/main" val="329874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Animal Welfare</a:t>
            </a:r>
            <a:endParaRPr lang="en-US" dirty="0"/>
          </a:p>
        </p:txBody>
      </p:sp>
      <p:sp>
        <p:nvSpPr>
          <p:cNvPr id="3" name="Content Placeholder 2"/>
          <p:cNvSpPr>
            <a:spLocks noGrp="1"/>
          </p:cNvSpPr>
          <p:nvPr>
            <p:ph idx="1"/>
          </p:nvPr>
        </p:nvSpPr>
        <p:spPr>
          <a:xfrm>
            <a:off x="457200" y="1752600"/>
            <a:ext cx="8229600" cy="4724400"/>
          </a:xfrm>
        </p:spPr>
        <p:txBody>
          <a:bodyPr>
            <a:normAutofit/>
          </a:bodyPr>
          <a:lstStyle/>
          <a:p>
            <a:r>
              <a:rPr lang="en-US" dirty="0" smtClean="0">
                <a:solidFill>
                  <a:schemeClr val="bg1"/>
                </a:solidFill>
              </a:rPr>
              <a:t>Another definition of animal welfare:</a:t>
            </a:r>
            <a:br>
              <a:rPr lang="en-US" dirty="0" smtClean="0">
                <a:solidFill>
                  <a:schemeClr val="bg1"/>
                </a:solidFill>
              </a:rPr>
            </a:br>
            <a:endParaRPr lang="en-US" dirty="0" smtClean="0">
              <a:solidFill>
                <a:schemeClr val="bg1"/>
              </a:solidFill>
            </a:endParaRPr>
          </a:p>
          <a:p>
            <a:pPr lvl="1"/>
            <a:r>
              <a:rPr lang="en-US" dirty="0" smtClean="0">
                <a:solidFill>
                  <a:schemeClr val="bg1"/>
                </a:solidFill>
              </a:rPr>
              <a:t>“It is morally acceptable to use nonhuman animals for human purposes as long as we treat them humanely and do not impose unnecessary suffering on them.”</a:t>
            </a:r>
            <a:endParaRPr lang="en-US" dirty="0">
              <a:solidFill>
                <a:schemeClr val="bg1"/>
              </a:solidFill>
            </a:endParaRPr>
          </a:p>
          <a:p>
            <a:pPr marL="457200" lvl="1" indent="0">
              <a:buNone/>
            </a:pPr>
            <a:endParaRPr lang="en-US" dirty="0">
              <a:solidFill>
                <a:schemeClr val="bg1"/>
              </a:solidFill>
            </a:endParaRPr>
          </a:p>
          <a:p>
            <a:pPr lvl="1"/>
            <a:r>
              <a:rPr lang="en-US" sz="3200" b="1" dirty="0" smtClean="0">
                <a:solidFill>
                  <a:schemeClr val="bg1"/>
                </a:solidFill>
              </a:rPr>
              <a:t> </a:t>
            </a:r>
            <a:r>
              <a:rPr lang="en-US" sz="3200" b="1" dirty="0" smtClean="0">
                <a:solidFill>
                  <a:srgbClr val="92D050"/>
                </a:solidFill>
              </a:rPr>
              <a:t>The goal of animal welfare is the </a:t>
            </a:r>
            <a:r>
              <a:rPr lang="en-US" sz="3600" b="1" u="sng" dirty="0" smtClean="0">
                <a:solidFill>
                  <a:srgbClr val="92D050"/>
                </a:solidFill>
              </a:rPr>
              <a:t>regulation</a:t>
            </a:r>
            <a:r>
              <a:rPr lang="en-US" sz="3200" b="1" dirty="0" smtClean="0">
                <a:solidFill>
                  <a:srgbClr val="92D050"/>
                </a:solidFill>
              </a:rPr>
              <a:t> of animal use.</a:t>
            </a:r>
            <a:endParaRPr lang="en-US" sz="3200" b="1" dirty="0">
              <a:solidFill>
                <a:srgbClr val="92D050"/>
              </a:solidFill>
            </a:endParaRPr>
          </a:p>
        </p:txBody>
      </p:sp>
      <p:pic>
        <p:nvPicPr>
          <p:cNvPr id="5" name="Picture 12" descr="http://pinatasbravo.com/images/tumblr_mfdl4ybkem1rgpyeqo1_5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452151"/>
            <a:ext cx="2566869" cy="1452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0018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Visual Impact?</a:t>
            </a:r>
            <a:endParaRPr lang="en-US" dirty="0"/>
          </a:p>
        </p:txBody>
      </p:sp>
      <p:pic>
        <p:nvPicPr>
          <p:cNvPr id="5" name="Picture 12" descr="http://pinatasbravo.com/images/tumblr_mfdl4ybkem1rgpyeqo1_5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52151"/>
            <a:ext cx="2566869" cy="1452849"/>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7"/>
          <p:cNvSpPr>
            <a:spLocks noGrp="1"/>
          </p:cNvSpPr>
          <p:nvPr>
            <p:ph idx="1"/>
          </p:nvPr>
        </p:nvSpPr>
        <p:spPr>
          <a:xfrm>
            <a:off x="457200" y="1752600"/>
            <a:ext cx="8229600" cy="4373563"/>
          </a:xfrm>
        </p:spPr>
        <p:txBody>
          <a:bodyPr/>
          <a:lstStyle/>
          <a:p>
            <a:pPr marL="0" indent="0">
              <a:buNone/>
            </a:pPr>
            <a:r>
              <a:rPr lang="en-US" dirty="0" smtClean="0">
                <a:solidFill>
                  <a:schemeClr val="bg1"/>
                </a:solidFill>
              </a:rPr>
              <a:t>View this Video posted by PETA.</a:t>
            </a:r>
          </a:p>
          <a:p>
            <a:pPr marL="0" indent="0">
              <a:buNone/>
            </a:pPr>
            <a:endParaRPr lang="en-US" sz="1500" dirty="0">
              <a:solidFill>
                <a:schemeClr val="bg1"/>
              </a:solidFill>
            </a:endParaRPr>
          </a:p>
          <a:p>
            <a:r>
              <a:rPr lang="en-US" i="1" dirty="0" smtClean="0">
                <a:solidFill>
                  <a:schemeClr val="bg1"/>
                </a:solidFill>
              </a:rPr>
              <a:t>How does it make you feel?</a:t>
            </a:r>
          </a:p>
          <a:p>
            <a:r>
              <a:rPr lang="en-US" i="1" dirty="0" smtClean="0">
                <a:solidFill>
                  <a:schemeClr val="bg1"/>
                </a:solidFill>
              </a:rPr>
              <a:t>How might it influence the public?</a:t>
            </a:r>
          </a:p>
        </p:txBody>
      </p:sp>
      <p:pic>
        <p:nvPicPr>
          <p:cNvPr id="6" name="Picture 7" descr="http://www.u2ugsm.com/tech/wp-content/uploads/2013/09/Download-YouTube-5.0.21-Android-Apps-in-.APK-Format.pn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2400" y="4562636"/>
            <a:ext cx="1498486" cy="149848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962400" y="5772090"/>
            <a:ext cx="1600200" cy="400110"/>
          </a:xfrm>
          <a:prstGeom prst="rect">
            <a:avLst/>
          </a:prstGeom>
          <a:noFill/>
        </p:spPr>
        <p:txBody>
          <a:bodyPr wrap="square" rtlCol="0">
            <a:spAutoFit/>
          </a:bodyPr>
          <a:lstStyle/>
          <a:p>
            <a:r>
              <a:rPr lang="en-US" sz="2000" dirty="0" smtClean="0">
                <a:solidFill>
                  <a:schemeClr val="bg1"/>
                </a:solidFill>
              </a:rPr>
              <a:t>Click to play!</a:t>
            </a:r>
            <a:endParaRPr lang="en-US" sz="2000" dirty="0">
              <a:solidFill>
                <a:schemeClr val="bg1"/>
              </a:solidFill>
            </a:endParaRPr>
          </a:p>
        </p:txBody>
      </p:sp>
    </p:spTree>
    <p:extLst>
      <p:ext uri="{BB962C8B-B14F-4D97-AF65-F5344CB8AC3E}">
        <p14:creationId xmlns:p14="http://schemas.microsoft.com/office/powerpoint/2010/main" val="143242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additive="base">
                                        <p:cTn id="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anim calcmode="lin" valueType="num">
                                      <p:cBhvr additive="base">
                                        <p:cTn id="1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Visual Impact?</a:t>
            </a:r>
            <a:endParaRPr lang="en-US" dirty="0"/>
          </a:p>
        </p:txBody>
      </p:sp>
      <p:pic>
        <p:nvPicPr>
          <p:cNvPr id="5" name="Picture 12" descr="http://pinatasbravo.com/images/tumblr_mfdl4ybkem1rgpyeqo1_5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52151"/>
            <a:ext cx="2566869" cy="1452849"/>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7"/>
          <p:cNvSpPr>
            <a:spLocks noGrp="1"/>
          </p:cNvSpPr>
          <p:nvPr>
            <p:ph idx="1"/>
          </p:nvPr>
        </p:nvSpPr>
        <p:spPr>
          <a:xfrm>
            <a:off x="457200" y="1752600"/>
            <a:ext cx="8229600" cy="4373563"/>
          </a:xfrm>
        </p:spPr>
        <p:txBody>
          <a:bodyPr/>
          <a:lstStyle/>
          <a:p>
            <a:pPr marL="0" indent="0">
              <a:buNone/>
            </a:pPr>
            <a:r>
              <a:rPr lang="en-US" dirty="0" smtClean="0">
                <a:solidFill>
                  <a:schemeClr val="bg1"/>
                </a:solidFill>
              </a:rPr>
              <a:t>View this Video posted by The Humane Society of The United States.</a:t>
            </a:r>
          </a:p>
          <a:p>
            <a:pPr marL="0" indent="0">
              <a:buNone/>
            </a:pPr>
            <a:endParaRPr lang="en-US" sz="1500" dirty="0">
              <a:solidFill>
                <a:schemeClr val="bg1"/>
              </a:solidFill>
            </a:endParaRPr>
          </a:p>
          <a:p>
            <a:r>
              <a:rPr lang="en-US" i="1" dirty="0" smtClean="0">
                <a:solidFill>
                  <a:schemeClr val="bg1"/>
                </a:solidFill>
              </a:rPr>
              <a:t>How does it make you feel?</a:t>
            </a:r>
          </a:p>
          <a:p>
            <a:r>
              <a:rPr lang="en-US" i="1" dirty="0" smtClean="0">
                <a:solidFill>
                  <a:schemeClr val="bg1"/>
                </a:solidFill>
              </a:rPr>
              <a:t>How might it influence the public?</a:t>
            </a:r>
          </a:p>
        </p:txBody>
      </p:sp>
      <p:pic>
        <p:nvPicPr>
          <p:cNvPr id="6" name="Picture 7" descr="http://www.u2ugsm.com/tech/wp-content/uploads/2013/09/Download-YouTube-5.0.21-Android-Apps-in-.APK-Format.png">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2400" y="4572000"/>
            <a:ext cx="1498486" cy="149848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990674" y="5772090"/>
            <a:ext cx="1600200" cy="400110"/>
          </a:xfrm>
          <a:prstGeom prst="rect">
            <a:avLst/>
          </a:prstGeom>
          <a:noFill/>
        </p:spPr>
        <p:txBody>
          <a:bodyPr wrap="square" rtlCol="0">
            <a:spAutoFit/>
          </a:bodyPr>
          <a:lstStyle/>
          <a:p>
            <a:r>
              <a:rPr lang="en-US" sz="2000" dirty="0" smtClean="0">
                <a:solidFill>
                  <a:schemeClr val="bg1"/>
                </a:solidFill>
              </a:rPr>
              <a:t>Click to play!</a:t>
            </a:r>
            <a:endParaRPr lang="en-US" sz="2000" dirty="0">
              <a:solidFill>
                <a:schemeClr val="bg1"/>
              </a:solidFill>
            </a:endParaRPr>
          </a:p>
        </p:txBody>
      </p:sp>
    </p:spTree>
    <p:extLst>
      <p:ext uri="{BB962C8B-B14F-4D97-AF65-F5344CB8AC3E}">
        <p14:creationId xmlns:p14="http://schemas.microsoft.com/office/powerpoint/2010/main" val="3385289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additive="base">
                                        <p:cTn id="7"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anim calcmode="lin" valueType="num">
                                      <p:cBhvr additive="base">
                                        <p:cTn id="13"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1028" name="Picture 4" descr="http://cdn.freebievectors.com/illustrations/7/b/boy-face-cartoon-clip-art-1/preview.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3386" y="2133600"/>
            <a:ext cx="3952875" cy="4029075"/>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ular Callout 5"/>
          <p:cNvSpPr/>
          <p:nvPr/>
        </p:nvSpPr>
        <p:spPr>
          <a:xfrm>
            <a:off x="1447800" y="1485900"/>
            <a:ext cx="2438400" cy="952500"/>
          </a:xfrm>
          <a:prstGeom prst="wedgeRoundRectCallout">
            <a:avLst>
              <a:gd name="adj1" fmla="val 22363"/>
              <a:gd name="adj2" fmla="val 80120"/>
              <a:gd name="adj3" fmla="val 16667"/>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chemeClr val="tx1"/>
                </a:solidFill>
              </a:rPr>
              <a:t>I believe using animals for our benefit is wrong!</a:t>
            </a:r>
            <a:endParaRPr lang="en-US" sz="2000" b="1" dirty="0">
              <a:solidFill>
                <a:schemeClr val="tx1"/>
              </a:solidFill>
            </a:endParaRPr>
          </a:p>
        </p:txBody>
      </p:sp>
      <p:sp>
        <p:nvSpPr>
          <p:cNvPr id="2" name="Title 1"/>
          <p:cNvSpPr>
            <a:spLocks noGrp="1"/>
          </p:cNvSpPr>
          <p:nvPr>
            <p:ph type="title"/>
          </p:nvPr>
        </p:nvSpPr>
        <p:spPr>
          <a:xfrm>
            <a:off x="457200" y="152400"/>
            <a:ext cx="8229600" cy="1143000"/>
          </a:xfrm>
        </p:spPr>
        <p:txBody>
          <a:bodyPr/>
          <a:lstStyle/>
          <a:p>
            <a:r>
              <a:rPr lang="en-US" dirty="0" smtClean="0"/>
              <a:t>Rights or Welfare?</a:t>
            </a:r>
            <a:endParaRPr lang="en-US" dirty="0"/>
          </a:p>
        </p:txBody>
      </p:sp>
      <p:pic>
        <p:nvPicPr>
          <p:cNvPr id="5" name="Picture 12" descr="http://pinatasbravo.com/images/tumblr_mfdl4ybkem1rgpyeqo1_5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452151"/>
            <a:ext cx="2566869" cy="145284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saolproject.ie/userfiles/image/11954448501086497047Gerald_G_Girl_Face_Cartoon_2_svg_med.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2057400"/>
            <a:ext cx="4240836" cy="477094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812894" y="6150858"/>
            <a:ext cx="2853858" cy="630942"/>
          </a:xfrm>
          <a:prstGeom prst="rect">
            <a:avLst/>
          </a:prstGeom>
          <a:noFill/>
        </p:spPr>
        <p:txBody>
          <a:bodyPr wrap="none" lIns="91440" tIns="45720" rIns="91440" bIns="45720">
            <a:spAutoFit/>
          </a:bodyPr>
          <a:lstStyle/>
          <a:p>
            <a:pPr algn="ctr"/>
            <a:r>
              <a:rPr lang="en-US" sz="35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Tommy Wright</a:t>
            </a:r>
            <a:endParaRPr lang="en-US" sz="35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Rectangle 9"/>
          <p:cNvSpPr/>
          <p:nvPr/>
        </p:nvSpPr>
        <p:spPr>
          <a:xfrm>
            <a:off x="5504267" y="6150858"/>
            <a:ext cx="2528706" cy="630942"/>
          </a:xfrm>
          <a:prstGeom prst="rect">
            <a:avLst/>
          </a:prstGeom>
          <a:noFill/>
        </p:spPr>
        <p:txBody>
          <a:bodyPr wrap="none" lIns="91440" tIns="45720" rIns="91440" bIns="45720">
            <a:spAutoFit/>
          </a:bodyPr>
          <a:lstStyle/>
          <a:p>
            <a:pPr algn="ctr"/>
            <a:r>
              <a:rPr lang="en-US" sz="35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Sally </a:t>
            </a:r>
            <a:r>
              <a:rPr lang="en-US" sz="3500" b="0" cap="none" spc="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Wellfair</a:t>
            </a:r>
            <a:endParaRPr lang="en-US" sz="35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2" name="Rounded Rectangular Callout 11"/>
          <p:cNvSpPr/>
          <p:nvPr/>
        </p:nvSpPr>
        <p:spPr>
          <a:xfrm>
            <a:off x="4038600" y="1485900"/>
            <a:ext cx="2362200" cy="1143000"/>
          </a:xfrm>
          <a:prstGeom prst="wedgeRoundRectCallout">
            <a:avLst>
              <a:gd name="adj1" fmla="val 31066"/>
              <a:gd name="adj2" fmla="val 70602"/>
              <a:gd name="adj3" fmla="val 16667"/>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t>I believe all animals should  be treated humanely!</a:t>
            </a:r>
            <a:endParaRPr lang="en-US" sz="2000" b="1" dirty="0"/>
          </a:p>
        </p:txBody>
      </p:sp>
    </p:spTree>
    <p:extLst>
      <p:ext uri="{BB962C8B-B14F-4D97-AF65-F5344CB8AC3E}">
        <p14:creationId xmlns:p14="http://schemas.microsoft.com/office/powerpoint/2010/main" val="1549294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WRITE your thoughts!</a:t>
            </a:r>
            <a:endParaRPr lang="en-US" dirty="0"/>
          </a:p>
        </p:txBody>
      </p:sp>
      <p:sp>
        <p:nvSpPr>
          <p:cNvPr id="3" name="Content Placeholder 2"/>
          <p:cNvSpPr>
            <a:spLocks noGrp="1"/>
          </p:cNvSpPr>
          <p:nvPr>
            <p:ph idx="1"/>
          </p:nvPr>
        </p:nvSpPr>
        <p:spPr>
          <a:xfrm>
            <a:off x="457200" y="2209800"/>
            <a:ext cx="8229600" cy="3916363"/>
          </a:xfrm>
        </p:spPr>
        <p:txBody>
          <a:bodyPr>
            <a:normAutofit/>
          </a:bodyPr>
          <a:lstStyle/>
          <a:p>
            <a:pPr marL="0" indent="0">
              <a:buNone/>
            </a:pPr>
            <a:r>
              <a:rPr lang="en-US" sz="3600" i="1" dirty="0" smtClean="0">
                <a:solidFill>
                  <a:schemeClr val="bg1"/>
                </a:solidFill>
              </a:rPr>
              <a:t>-Do you have a different definition of these two concepts now? </a:t>
            </a:r>
          </a:p>
          <a:p>
            <a:pPr marL="0" indent="0">
              <a:buNone/>
            </a:pPr>
            <a:endParaRPr lang="en-US" sz="3600" i="1" dirty="0" smtClean="0">
              <a:solidFill>
                <a:schemeClr val="bg1"/>
              </a:solidFill>
            </a:endParaRPr>
          </a:p>
          <a:p>
            <a:pPr marL="0" indent="0">
              <a:buNone/>
            </a:pPr>
            <a:r>
              <a:rPr lang="en-US" sz="3600" i="1" dirty="0">
                <a:solidFill>
                  <a:schemeClr val="bg1"/>
                </a:solidFill>
              </a:rPr>
              <a:t>-</a:t>
            </a:r>
            <a:r>
              <a:rPr lang="en-US" sz="3600" i="1" dirty="0" smtClean="0">
                <a:solidFill>
                  <a:schemeClr val="bg1"/>
                </a:solidFill>
              </a:rPr>
              <a:t>How would you define animal rights and animal welfare now?</a:t>
            </a:r>
            <a:endParaRPr lang="en-US" sz="3600" i="1" dirty="0">
              <a:solidFill>
                <a:schemeClr val="bg1"/>
              </a:solidFill>
            </a:endParaRPr>
          </a:p>
        </p:txBody>
      </p:sp>
      <p:pic>
        <p:nvPicPr>
          <p:cNvPr id="5" name="Picture 12" descr="http://pinatasbravo.com/images/tumblr_mfdl4ybkem1rgpyeqo1_5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452151"/>
            <a:ext cx="2566869" cy="1452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74047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8" name="Content Placeholder 7"/>
          <p:cNvSpPr>
            <a:spLocks noGrp="1"/>
          </p:cNvSpPr>
          <p:nvPr>
            <p:ph idx="1"/>
          </p:nvPr>
        </p:nvSpPr>
        <p:spPr>
          <a:xfrm>
            <a:off x="0" y="1752600"/>
            <a:ext cx="8686800" cy="4953000"/>
          </a:xfrm>
        </p:spPr>
        <p:txBody>
          <a:bodyPr>
            <a:normAutofit/>
          </a:bodyPr>
          <a:lstStyle/>
          <a:p>
            <a:r>
              <a:rPr lang="en-US" dirty="0" smtClean="0">
                <a:solidFill>
                  <a:schemeClr val="bg1"/>
                </a:solidFill>
              </a:rPr>
              <a:t>Fur and Leather </a:t>
            </a:r>
            <a:br>
              <a:rPr lang="en-US" dirty="0" smtClean="0">
                <a:solidFill>
                  <a:schemeClr val="bg1"/>
                </a:solidFill>
              </a:rPr>
            </a:br>
            <a:r>
              <a:rPr lang="en-US" dirty="0" smtClean="0">
                <a:solidFill>
                  <a:schemeClr val="bg1"/>
                </a:solidFill>
              </a:rPr>
              <a:t>production</a:t>
            </a:r>
            <a:br>
              <a:rPr lang="en-US" dirty="0" smtClean="0">
                <a:solidFill>
                  <a:schemeClr val="bg1"/>
                </a:solidFill>
              </a:rPr>
            </a:br>
            <a:r>
              <a:rPr lang="en-US" sz="1200" dirty="0" smtClean="0">
                <a:solidFill>
                  <a:schemeClr val="bg1"/>
                </a:solidFill>
              </a:rPr>
              <a:t/>
            </a:r>
            <a:br>
              <a:rPr lang="en-US" sz="1200" dirty="0" smtClean="0">
                <a:solidFill>
                  <a:schemeClr val="bg1"/>
                </a:solidFill>
              </a:rPr>
            </a:br>
            <a:endParaRPr lang="en-US" sz="1200" dirty="0" smtClean="0">
              <a:solidFill>
                <a:schemeClr val="bg1"/>
              </a:solidFill>
            </a:endParaRPr>
          </a:p>
          <a:p>
            <a:r>
              <a:rPr lang="en-US" dirty="0" smtClean="0">
                <a:solidFill>
                  <a:schemeClr val="bg1"/>
                </a:solidFill>
              </a:rPr>
              <a:t>Entertainment </a:t>
            </a:r>
            <a:br>
              <a:rPr lang="en-US" dirty="0" smtClean="0">
                <a:solidFill>
                  <a:schemeClr val="bg1"/>
                </a:solidFill>
              </a:rPr>
            </a:br>
            <a:r>
              <a:rPr lang="en-US" dirty="0" smtClean="0">
                <a:solidFill>
                  <a:schemeClr val="bg1"/>
                </a:solidFill>
              </a:rPr>
              <a:t>animals</a:t>
            </a:r>
            <a:br>
              <a:rPr lang="en-US" dirty="0" smtClean="0">
                <a:solidFill>
                  <a:schemeClr val="bg1"/>
                </a:solidFill>
              </a:rPr>
            </a:br>
            <a:endParaRPr lang="en-US" sz="2000" dirty="0" smtClean="0">
              <a:solidFill>
                <a:schemeClr val="bg1"/>
              </a:solidFill>
            </a:endParaRPr>
          </a:p>
          <a:p>
            <a:r>
              <a:rPr lang="en-US" dirty="0" smtClean="0">
                <a:solidFill>
                  <a:schemeClr val="bg1"/>
                </a:solidFill>
              </a:rPr>
              <a:t>Food Animals</a:t>
            </a:r>
            <a:br>
              <a:rPr lang="en-US" dirty="0" smtClean="0">
                <a:solidFill>
                  <a:schemeClr val="bg1"/>
                </a:solidFill>
              </a:rPr>
            </a:br>
            <a:endParaRPr lang="en-US" dirty="0" smtClean="0">
              <a:solidFill>
                <a:schemeClr val="bg1"/>
              </a:solidFill>
            </a:endParaRPr>
          </a:p>
          <a:p>
            <a:r>
              <a:rPr lang="en-US" dirty="0" smtClean="0">
                <a:solidFill>
                  <a:schemeClr val="bg1"/>
                </a:solidFill>
              </a:rPr>
              <a:t>Animal Testing</a:t>
            </a:r>
          </a:p>
        </p:txBody>
      </p:sp>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64712" y="5105400"/>
            <a:ext cx="1984386" cy="1485608"/>
          </a:xfrm>
          <a:prstGeom prst="roundRect">
            <a:avLst>
              <a:gd name="adj" fmla="val 16667"/>
            </a:avLst>
          </a:prstGeom>
          <a:ln>
            <a:noFill/>
          </a:ln>
          <a:effectLst>
            <a:outerShdw blurRad="76200" dist="38100" dir="7800000" algn="tl" rotWithShape="0">
              <a:srgbClr val="000000">
                <a:alpha val="4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152400"/>
            <a:ext cx="8458200" cy="1143000"/>
          </a:xfrm>
        </p:spPr>
        <p:txBody>
          <a:bodyPr/>
          <a:lstStyle/>
          <a:p>
            <a:pPr algn="r"/>
            <a:r>
              <a:rPr lang="en-US" dirty="0" smtClean="0"/>
              <a:t>Current Issues in Animal Rights</a:t>
            </a:r>
            <a:endParaRPr lang="en-US" dirty="0"/>
          </a:p>
        </p:txBody>
      </p:sp>
      <p:pic>
        <p:nvPicPr>
          <p:cNvPr id="5" name="Picture 12" descr="http://pinatasbravo.com/images/tumblr_mfdl4ybkem1rgpyeqo1_5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452151"/>
            <a:ext cx="2566869" cy="145284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1448221"/>
            <a:ext cx="1679625" cy="159977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67644" y="1448221"/>
            <a:ext cx="1521569" cy="159977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882380" y="3208820"/>
            <a:ext cx="2030420" cy="1522815"/>
          </a:xfrm>
          <a:prstGeom prst="roundRect">
            <a:avLst>
              <a:gd name="adj" fmla="val 16667"/>
            </a:avLst>
          </a:prstGeom>
          <a:ln>
            <a:noFill/>
          </a:ln>
          <a:effectLst>
            <a:outerShdw blurRad="76200" dist="38100" dir="7800000" algn="tl" rotWithShape="0">
              <a:srgbClr val="000000">
                <a:alpha val="4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18527" y="3192343"/>
            <a:ext cx="1984732" cy="1503738"/>
          </a:xfrm>
          <a:prstGeom prst="roundRect">
            <a:avLst>
              <a:gd name="adj" fmla="val 16667"/>
            </a:avLst>
          </a:prstGeom>
          <a:ln>
            <a:noFill/>
          </a:ln>
          <a:effectLst>
            <a:outerShdw blurRad="76200" dist="38100" dir="7800000" algn="tl" rotWithShape="0">
              <a:srgbClr val="000000">
                <a:alpha val="4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 name="Group 3"/>
          <p:cNvGrpSpPr/>
          <p:nvPr/>
        </p:nvGrpSpPr>
        <p:grpSpPr>
          <a:xfrm>
            <a:off x="4987523" y="5164419"/>
            <a:ext cx="2004850" cy="1429164"/>
            <a:chOff x="3733799" y="5143208"/>
            <a:chExt cx="1768962" cy="1105192"/>
          </a:xfrm>
        </p:grpSpPr>
        <p:sp>
          <p:nvSpPr>
            <p:cNvPr id="3" name="Rounded Rectangle 2"/>
            <p:cNvSpPr/>
            <p:nvPr/>
          </p:nvSpPr>
          <p:spPr>
            <a:xfrm>
              <a:off x="3733800" y="5143208"/>
              <a:ext cx="1768961" cy="110519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2" name="Picture 8" descr="http://static.wixstatic.com/media/f66585_d97cfd1315fbbe299c9910c9fafb6e96.png_srz_825_430_85_22_0.50_1.20_0.00_png_srz"/>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733799" y="5143208"/>
              <a:ext cx="1768961" cy="1105192"/>
            </a:xfrm>
            <a:prstGeom prst="rect">
              <a:avLst/>
            </a:prstGeom>
            <a:noFill/>
            <a:extLst>
              <a:ext uri="{909E8E84-426E-40DD-AFC4-6F175D3DCCD1}">
                <a14:hiddenFill xmlns:a14="http://schemas.microsoft.com/office/drawing/2010/main">
                  <a:solidFill>
                    <a:srgbClr val="FFFFFF"/>
                  </a:solidFill>
                </a14:hiddenFill>
              </a:ext>
            </a:extLst>
          </p:spPr>
        </p:pic>
      </p:grpSp>
      <p:pic>
        <p:nvPicPr>
          <p:cNvPr id="1033" name="Picture 9"/>
          <p:cNvPicPr>
            <a:picLocks noChangeAspect="1" noChangeArrowheads="1"/>
          </p:cNvPicPr>
          <p:nvPr/>
        </p:nvPicPr>
        <p:blipFill rotWithShape="1">
          <a:blip r:embed="rId11">
            <a:extLst>
              <a:ext uri="{28A0092B-C50C-407E-A947-70E740481C1C}">
                <a14:useLocalDpi xmlns:a14="http://schemas.microsoft.com/office/drawing/2010/main" val="0"/>
              </a:ext>
            </a:extLst>
          </a:blip>
          <a:srcRect l="-1" r="41"/>
          <a:stretch/>
        </p:blipFill>
        <p:spPr bwMode="auto">
          <a:xfrm>
            <a:off x="7145218" y="2083526"/>
            <a:ext cx="1828800" cy="2194560"/>
          </a:xfrm>
          <a:prstGeom prst="roundRect">
            <a:avLst>
              <a:gd name="adj" fmla="val 16667"/>
            </a:avLst>
          </a:prstGeom>
          <a:ln>
            <a:noFill/>
          </a:ln>
          <a:effectLst>
            <a:outerShdw blurRad="76200" dist="38100" dir="7800000" algn="tl" rotWithShape="0">
              <a:srgbClr val="000000">
                <a:alpha val="4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4" name="Picture 10"/>
          <p:cNvPicPr>
            <a:picLocks noChangeAspect="1" noChangeArrowheads="1"/>
          </p:cNvPicPr>
          <p:nvPr/>
        </p:nvPicPr>
        <p:blipFill rotWithShape="1">
          <a:blip r:embed="rId12">
            <a:extLst>
              <a:ext uri="{28A0092B-C50C-407E-A947-70E740481C1C}">
                <a14:useLocalDpi xmlns:a14="http://schemas.microsoft.com/office/drawing/2010/main" val="0"/>
              </a:ext>
            </a:extLst>
          </a:blip>
          <a:srcRect b="75"/>
          <a:stretch/>
        </p:blipFill>
        <p:spPr bwMode="auto">
          <a:xfrm>
            <a:off x="7145218" y="4343400"/>
            <a:ext cx="1901830" cy="2103120"/>
          </a:xfrm>
          <a:prstGeom prst="roundRect">
            <a:avLst>
              <a:gd name="adj" fmla="val 16667"/>
            </a:avLst>
          </a:prstGeom>
          <a:ln>
            <a:noFill/>
          </a:ln>
          <a:effectLst>
            <a:outerShdw blurRad="76200" dist="38100" dir="7800000" algn="tl" rotWithShape="0">
              <a:srgbClr val="000000">
                <a:alpha val="4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419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par>
                                <p:cTn id="11" presetID="10" presetClass="entr" presetSubtype="0" fill="hold" nodeType="withEffect">
                                  <p:stCondLst>
                                    <p:cond delay="0"/>
                                  </p:stCondLst>
                                  <p:childTnLst>
                                    <p:set>
                                      <p:cBhvr>
                                        <p:cTn id="12" dur="1" fill="hold">
                                          <p:stCondLst>
                                            <p:cond delay="0"/>
                                          </p:stCondLst>
                                        </p:cTn>
                                        <p:tgtEl>
                                          <p:spTgt spid="1027"/>
                                        </p:tgtEl>
                                        <p:attrNameLst>
                                          <p:attrName>style.visibility</p:attrName>
                                        </p:attrNameLst>
                                      </p:cBhvr>
                                      <p:to>
                                        <p:strVal val="visible"/>
                                      </p:to>
                                    </p:set>
                                    <p:animEffect transition="in" filter="fade">
                                      <p:cBhvr>
                                        <p:cTn id="13" dur="500"/>
                                        <p:tgtEl>
                                          <p:spTgt spid="102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Effect transition="in" filter="fade">
                                      <p:cBhvr>
                                        <p:cTn id="18" dur="500"/>
                                        <p:tgtEl>
                                          <p:spTgt spid="8">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029"/>
                                        </p:tgtEl>
                                        <p:attrNameLst>
                                          <p:attrName>style.visibility</p:attrName>
                                        </p:attrNameLst>
                                      </p:cBhvr>
                                      <p:to>
                                        <p:strVal val="visible"/>
                                      </p:to>
                                    </p:set>
                                    <p:animEffect transition="in" filter="fade">
                                      <p:cBhvr>
                                        <p:cTn id="21" dur="500"/>
                                        <p:tgtEl>
                                          <p:spTgt spid="1029"/>
                                        </p:tgtEl>
                                      </p:cBhvr>
                                    </p:animEffect>
                                  </p:childTnLst>
                                </p:cTn>
                              </p:par>
                              <p:par>
                                <p:cTn id="22" presetID="10" presetClass="entr" presetSubtype="0" fill="hold" nodeType="withEffect">
                                  <p:stCondLst>
                                    <p:cond delay="0"/>
                                  </p:stCondLst>
                                  <p:childTnLst>
                                    <p:set>
                                      <p:cBhvr>
                                        <p:cTn id="23" dur="1" fill="hold">
                                          <p:stCondLst>
                                            <p:cond delay="0"/>
                                          </p:stCondLst>
                                        </p:cTn>
                                        <p:tgtEl>
                                          <p:spTgt spid="1028"/>
                                        </p:tgtEl>
                                        <p:attrNameLst>
                                          <p:attrName>style.visibility</p:attrName>
                                        </p:attrNameLst>
                                      </p:cBhvr>
                                      <p:to>
                                        <p:strVal val="visible"/>
                                      </p:to>
                                    </p:set>
                                    <p:animEffect transition="in" filter="fade">
                                      <p:cBhvr>
                                        <p:cTn id="24" dur="500"/>
                                        <p:tgtEl>
                                          <p:spTgt spid="10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8">
                                            <p:txEl>
                                              <p:pRg st="2" end="2"/>
                                            </p:txEl>
                                          </p:spTgt>
                                        </p:tgtEl>
                                        <p:attrNameLst>
                                          <p:attrName>style.visibility</p:attrName>
                                        </p:attrNameLst>
                                      </p:cBhvr>
                                      <p:to>
                                        <p:strVal val="visible"/>
                                      </p:to>
                                    </p:set>
                                    <p:animEffect transition="in" filter="fade">
                                      <p:cBhvr>
                                        <p:cTn id="29" dur="500"/>
                                        <p:tgtEl>
                                          <p:spTgt spid="8">
                                            <p:txEl>
                                              <p:pRg st="2" end="2"/>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030"/>
                                        </p:tgtEl>
                                        <p:attrNameLst>
                                          <p:attrName>style.visibility</p:attrName>
                                        </p:attrNameLst>
                                      </p:cBhvr>
                                      <p:to>
                                        <p:strVal val="visible"/>
                                      </p:to>
                                    </p:set>
                                    <p:animEffect transition="in" filter="fade">
                                      <p:cBhvr>
                                        <p:cTn id="32" dur="500"/>
                                        <p:tgtEl>
                                          <p:spTgt spid="1030"/>
                                        </p:tgtEl>
                                      </p:cBhvr>
                                    </p:animEffect>
                                  </p:childTnLst>
                                </p:cTn>
                              </p:par>
                              <p:par>
                                <p:cTn id="33" presetID="10" presetClass="entr" presetSubtype="0" fill="hold" nodeType="with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8">
                                            <p:txEl>
                                              <p:pRg st="3" end="3"/>
                                            </p:txEl>
                                          </p:spTgt>
                                        </p:tgtEl>
                                        <p:attrNameLst>
                                          <p:attrName>style.visibility</p:attrName>
                                        </p:attrNameLst>
                                      </p:cBhvr>
                                      <p:to>
                                        <p:strVal val="visible"/>
                                      </p:to>
                                    </p:set>
                                    <p:animEffect transition="in" filter="fade">
                                      <p:cBhvr>
                                        <p:cTn id="40" dur="500"/>
                                        <p:tgtEl>
                                          <p:spTgt spid="8">
                                            <p:txEl>
                                              <p:pRg st="3" end="3"/>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1034"/>
                                        </p:tgtEl>
                                        <p:attrNameLst>
                                          <p:attrName>style.visibility</p:attrName>
                                        </p:attrNameLst>
                                      </p:cBhvr>
                                      <p:to>
                                        <p:strVal val="visible"/>
                                      </p:to>
                                    </p:set>
                                    <p:animEffect transition="in" filter="fade">
                                      <p:cBhvr>
                                        <p:cTn id="43" dur="500"/>
                                        <p:tgtEl>
                                          <p:spTgt spid="1034"/>
                                        </p:tgtEl>
                                      </p:cBhvr>
                                    </p:animEffect>
                                  </p:childTnLst>
                                </p:cTn>
                              </p:par>
                              <p:par>
                                <p:cTn id="44" presetID="10" presetClass="entr" presetSubtype="0" fill="hold" nodeType="withEffect">
                                  <p:stCondLst>
                                    <p:cond delay="0"/>
                                  </p:stCondLst>
                                  <p:childTnLst>
                                    <p:set>
                                      <p:cBhvr>
                                        <p:cTn id="45" dur="1" fill="hold">
                                          <p:stCondLst>
                                            <p:cond delay="0"/>
                                          </p:stCondLst>
                                        </p:cTn>
                                        <p:tgtEl>
                                          <p:spTgt spid="1033"/>
                                        </p:tgtEl>
                                        <p:attrNameLst>
                                          <p:attrName>style.visibility</p:attrName>
                                        </p:attrNameLst>
                                      </p:cBhvr>
                                      <p:to>
                                        <p:strVal val="visible"/>
                                      </p:to>
                                    </p:set>
                                    <p:animEffect transition="in" filter="fade">
                                      <p:cBhvr>
                                        <p:cTn id="46" dur="500"/>
                                        <p:tgtEl>
                                          <p:spTgt spid="10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1143000"/>
          </a:xfrm>
        </p:spPr>
        <p:txBody>
          <a:bodyPr/>
          <a:lstStyle/>
          <a:p>
            <a:pPr algn="r"/>
            <a:r>
              <a:rPr lang="en-US" dirty="0" smtClean="0"/>
              <a:t>Current Issues in Animal Welfare</a:t>
            </a:r>
            <a:endParaRPr lang="en-US" dirty="0"/>
          </a:p>
        </p:txBody>
      </p:sp>
      <p:pic>
        <p:nvPicPr>
          <p:cNvPr id="5" name="Picture 12" descr="http://pinatasbravo.com/images/tumblr_mfdl4ybkem1rgpyeqo1_5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52151"/>
            <a:ext cx="2566869" cy="1452849"/>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7"/>
          <p:cNvSpPr>
            <a:spLocks noGrp="1"/>
          </p:cNvSpPr>
          <p:nvPr>
            <p:ph idx="1"/>
          </p:nvPr>
        </p:nvSpPr>
        <p:spPr>
          <a:xfrm>
            <a:off x="0" y="1752601"/>
            <a:ext cx="8686800" cy="3810000"/>
          </a:xfrm>
        </p:spPr>
        <p:txBody>
          <a:bodyPr/>
          <a:lstStyle/>
          <a:p>
            <a:r>
              <a:rPr lang="en-US" dirty="0">
                <a:solidFill>
                  <a:schemeClr val="bg1"/>
                </a:solidFill>
              </a:rPr>
              <a:t>Pet </a:t>
            </a:r>
            <a:r>
              <a:rPr lang="en-US" dirty="0" smtClean="0">
                <a:solidFill>
                  <a:schemeClr val="bg1"/>
                </a:solidFill>
              </a:rPr>
              <a:t>sales </a:t>
            </a:r>
            <a:br>
              <a:rPr lang="en-US" dirty="0" smtClean="0">
                <a:solidFill>
                  <a:schemeClr val="bg1"/>
                </a:solidFill>
              </a:rPr>
            </a:br>
            <a:r>
              <a:rPr lang="en-US" dirty="0" smtClean="0">
                <a:solidFill>
                  <a:schemeClr val="bg1"/>
                </a:solidFill>
              </a:rPr>
              <a:t>(Puppy mills)</a:t>
            </a:r>
            <a:br>
              <a:rPr lang="en-US" dirty="0" smtClean="0">
                <a:solidFill>
                  <a:schemeClr val="bg1"/>
                </a:solidFill>
              </a:rPr>
            </a:br>
            <a:endParaRPr lang="en-US" dirty="0" smtClean="0">
              <a:solidFill>
                <a:schemeClr val="bg1"/>
              </a:solidFill>
            </a:endParaRPr>
          </a:p>
          <a:p>
            <a:r>
              <a:rPr lang="en-US" dirty="0" smtClean="0">
                <a:solidFill>
                  <a:schemeClr val="bg1"/>
                </a:solidFill>
              </a:rPr>
              <a:t>Egg production </a:t>
            </a:r>
            <a:br>
              <a:rPr lang="en-US" dirty="0" smtClean="0">
                <a:solidFill>
                  <a:schemeClr val="bg1"/>
                </a:solidFill>
              </a:rPr>
            </a:br>
            <a:r>
              <a:rPr lang="en-US" dirty="0" smtClean="0">
                <a:solidFill>
                  <a:schemeClr val="bg1"/>
                </a:solidFill>
              </a:rPr>
              <a:t>(hen housing)</a:t>
            </a:r>
            <a:br>
              <a:rPr lang="en-US" dirty="0" smtClean="0">
                <a:solidFill>
                  <a:schemeClr val="bg1"/>
                </a:solidFill>
              </a:rPr>
            </a:br>
            <a:endParaRPr lang="en-US" dirty="0" smtClean="0">
              <a:solidFill>
                <a:schemeClr val="bg1"/>
              </a:solidFill>
            </a:endParaRPr>
          </a:p>
          <a:p>
            <a:r>
              <a:rPr lang="en-US" dirty="0" smtClean="0">
                <a:solidFill>
                  <a:schemeClr val="bg1"/>
                </a:solidFill>
              </a:rPr>
              <a:t>Companion animal care</a:t>
            </a:r>
          </a:p>
        </p:txBody>
      </p:sp>
      <p:pic>
        <p:nvPicPr>
          <p:cNvPr id="2052"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r="1"/>
          <a:stretch/>
        </p:blipFill>
        <p:spPr bwMode="auto">
          <a:xfrm>
            <a:off x="3810000" y="1505629"/>
            <a:ext cx="2492829" cy="1495697"/>
          </a:xfrm>
          <a:prstGeom prst="roundRect">
            <a:avLst>
              <a:gd name="adj" fmla="val 16667"/>
            </a:avLst>
          </a:prstGeom>
          <a:ln>
            <a:noFill/>
          </a:ln>
          <a:effectLst>
            <a:outerShdw blurRad="76200" dist="38100" dir="7800000" algn="tl" rotWithShape="0">
              <a:srgbClr val="000000">
                <a:alpha val="4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79029" y="1505630"/>
            <a:ext cx="2496390" cy="1512570"/>
          </a:xfrm>
          <a:prstGeom prst="roundRect">
            <a:avLst>
              <a:gd name="adj" fmla="val 16667"/>
            </a:avLst>
          </a:prstGeom>
          <a:ln>
            <a:noFill/>
          </a:ln>
          <a:effectLst>
            <a:outerShdw blurRad="76200" dist="38100" dir="7800000" algn="tl" rotWithShape="0">
              <a:srgbClr val="000000">
                <a:alpha val="4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276600" y="3124200"/>
            <a:ext cx="2084615" cy="1615222"/>
          </a:xfrm>
          <a:prstGeom prst="roundRect">
            <a:avLst>
              <a:gd name="adj" fmla="val 16667"/>
            </a:avLst>
          </a:prstGeom>
          <a:ln>
            <a:noFill/>
          </a:ln>
          <a:effectLst>
            <a:outerShdw blurRad="76200" dist="38100" dir="7800000" algn="tl" rotWithShape="0">
              <a:srgbClr val="000000">
                <a:alpha val="4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08171" y="3124200"/>
            <a:ext cx="1948543" cy="1616569"/>
          </a:xfrm>
          <a:prstGeom prst="roundRect">
            <a:avLst>
              <a:gd name="adj" fmla="val 16667"/>
            </a:avLst>
          </a:prstGeom>
          <a:ln>
            <a:noFill/>
          </a:ln>
          <a:effectLst>
            <a:outerShdw blurRad="76200" dist="38100" dir="7800000" algn="tl" rotWithShape="0">
              <a:srgbClr val="000000">
                <a:alpha val="4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6" name="Picture 8"/>
          <p:cNvPicPr>
            <a:picLocks noChangeAspect="1" noChangeArrowheads="1"/>
          </p:cNvPicPr>
          <p:nvPr/>
        </p:nvPicPr>
        <p:blipFill rotWithShape="1">
          <a:blip r:embed="rId9">
            <a:extLst>
              <a:ext uri="{28A0092B-C50C-407E-A947-70E740481C1C}">
                <a14:useLocalDpi xmlns:a14="http://schemas.microsoft.com/office/drawing/2010/main" val="0"/>
              </a:ext>
            </a:extLst>
          </a:blip>
          <a:srcRect r="95"/>
          <a:stretch/>
        </p:blipFill>
        <p:spPr bwMode="auto">
          <a:xfrm>
            <a:off x="4419600" y="4876800"/>
            <a:ext cx="2286000" cy="1849712"/>
          </a:xfrm>
          <a:prstGeom prst="roundRect">
            <a:avLst>
              <a:gd name="adj" fmla="val 16667"/>
            </a:avLst>
          </a:prstGeom>
          <a:ln>
            <a:noFill/>
          </a:ln>
          <a:effectLst>
            <a:outerShdw blurRad="76200" dist="38100" dir="7800000" algn="tl" rotWithShape="0">
              <a:srgbClr val="000000">
                <a:alpha val="4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7" name="Picture 9"/>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r="29"/>
          <a:stretch/>
        </p:blipFill>
        <p:spPr bwMode="auto">
          <a:xfrm>
            <a:off x="6781800" y="4876800"/>
            <a:ext cx="2286000" cy="1824227"/>
          </a:xfrm>
          <a:prstGeom prst="roundRect">
            <a:avLst>
              <a:gd name="adj" fmla="val 16667"/>
            </a:avLst>
          </a:prstGeom>
          <a:ln>
            <a:noFill/>
          </a:ln>
          <a:effectLst>
            <a:outerShdw blurRad="76200" dist="38100" dir="7800000" algn="tl" rotWithShape="0">
              <a:srgbClr val="000000">
                <a:alpha val="4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8266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52"/>
                                        </p:tgtEl>
                                        <p:attrNameLst>
                                          <p:attrName>style.visibility</p:attrName>
                                        </p:attrNameLst>
                                      </p:cBhvr>
                                      <p:to>
                                        <p:strVal val="visible"/>
                                      </p:to>
                                    </p:set>
                                    <p:animEffect transition="in" filter="fade">
                                      <p:cBhvr>
                                        <p:cTn id="10" dur="500"/>
                                        <p:tgtEl>
                                          <p:spTgt spid="2052"/>
                                        </p:tgtEl>
                                      </p:cBhvr>
                                    </p:animEffect>
                                  </p:childTnLst>
                                </p:cTn>
                              </p:par>
                              <p:par>
                                <p:cTn id="11" presetID="10" presetClass="entr" presetSubtype="0" fill="hold" nodeType="withEffect">
                                  <p:stCondLst>
                                    <p:cond delay="0"/>
                                  </p:stCondLst>
                                  <p:childTnLst>
                                    <p:set>
                                      <p:cBhvr>
                                        <p:cTn id="12" dur="1" fill="hold">
                                          <p:stCondLst>
                                            <p:cond delay="0"/>
                                          </p:stCondLst>
                                        </p:cTn>
                                        <p:tgtEl>
                                          <p:spTgt spid="2053"/>
                                        </p:tgtEl>
                                        <p:attrNameLst>
                                          <p:attrName>style.visibility</p:attrName>
                                        </p:attrNameLst>
                                      </p:cBhvr>
                                      <p:to>
                                        <p:strVal val="visible"/>
                                      </p:to>
                                    </p:set>
                                    <p:animEffect transition="in" filter="fade">
                                      <p:cBhvr>
                                        <p:cTn id="13" dur="500"/>
                                        <p:tgtEl>
                                          <p:spTgt spid="205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Effect transition="in" filter="fade">
                                      <p:cBhvr>
                                        <p:cTn id="18" dur="500"/>
                                        <p:tgtEl>
                                          <p:spTgt spid="8">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2054"/>
                                        </p:tgtEl>
                                        <p:attrNameLst>
                                          <p:attrName>style.visibility</p:attrName>
                                        </p:attrNameLst>
                                      </p:cBhvr>
                                      <p:to>
                                        <p:strVal val="visible"/>
                                      </p:to>
                                    </p:set>
                                    <p:animEffect transition="in" filter="fade">
                                      <p:cBhvr>
                                        <p:cTn id="21" dur="500"/>
                                        <p:tgtEl>
                                          <p:spTgt spid="2054"/>
                                        </p:tgtEl>
                                      </p:cBhvr>
                                    </p:animEffect>
                                  </p:childTnLst>
                                </p:cTn>
                              </p:par>
                              <p:par>
                                <p:cTn id="22" presetID="10" presetClass="entr" presetSubtype="0" fill="hold" nodeType="withEffect">
                                  <p:stCondLst>
                                    <p:cond delay="0"/>
                                  </p:stCondLst>
                                  <p:childTnLst>
                                    <p:set>
                                      <p:cBhvr>
                                        <p:cTn id="23" dur="1" fill="hold">
                                          <p:stCondLst>
                                            <p:cond delay="0"/>
                                          </p:stCondLst>
                                        </p:cTn>
                                        <p:tgtEl>
                                          <p:spTgt spid="2055"/>
                                        </p:tgtEl>
                                        <p:attrNameLst>
                                          <p:attrName>style.visibility</p:attrName>
                                        </p:attrNameLst>
                                      </p:cBhvr>
                                      <p:to>
                                        <p:strVal val="visible"/>
                                      </p:to>
                                    </p:set>
                                    <p:animEffect transition="in" filter="fade">
                                      <p:cBhvr>
                                        <p:cTn id="24" dur="500"/>
                                        <p:tgtEl>
                                          <p:spTgt spid="205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8">
                                            <p:txEl>
                                              <p:pRg st="2" end="2"/>
                                            </p:txEl>
                                          </p:spTgt>
                                        </p:tgtEl>
                                        <p:attrNameLst>
                                          <p:attrName>style.visibility</p:attrName>
                                        </p:attrNameLst>
                                      </p:cBhvr>
                                      <p:to>
                                        <p:strVal val="visible"/>
                                      </p:to>
                                    </p:set>
                                    <p:animEffect transition="in" filter="fade">
                                      <p:cBhvr>
                                        <p:cTn id="29" dur="500"/>
                                        <p:tgtEl>
                                          <p:spTgt spid="8">
                                            <p:txEl>
                                              <p:pRg st="2" end="2"/>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2056"/>
                                        </p:tgtEl>
                                        <p:attrNameLst>
                                          <p:attrName>style.visibility</p:attrName>
                                        </p:attrNameLst>
                                      </p:cBhvr>
                                      <p:to>
                                        <p:strVal val="visible"/>
                                      </p:to>
                                    </p:set>
                                    <p:animEffect transition="in" filter="fade">
                                      <p:cBhvr>
                                        <p:cTn id="32" dur="500"/>
                                        <p:tgtEl>
                                          <p:spTgt spid="2056"/>
                                        </p:tgtEl>
                                      </p:cBhvr>
                                    </p:animEffect>
                                  </p:childTnLst>
                                </p:cTn>
                              </p:par>
                              <p:par>
                                <p:cTn id="33" presetID="10" presetClass="entr" presetSubtype="0" fill="hold" nodeType="withEffect">
                                  <p:stCondLst>
                                    <p:cond delay="0"/>
                                  </p:stCondLst>
                                  <p:childTnLst>
                                    <p:set>
                                      <p:cBhvr>
                                        <p:cTn id="34" dur="1" fill="hold">
                                          <p:stCondLst>
                                            <p:cond delay="0"/>
                                          </p:stCondLst>
                                        </p:cTn>
                                        <p:tgtEl>
                                          <p:spTgt spid="2057"/>
                                        </p:tgtEl>
                                        <p:attrNameLst>
                                          <p:attrName>style.visibility</p:attrName>
                                        </p:attrNameLst>
                                      </p:cBhvr>
                                      <p:to>
                                        <p:strVal val="visible"/>
                                      </p:to>
                                    </p:set>
                                    <p:animEffect transition="in" filter="fade">
                                      <p:cBhvr>
                                        <p:cTn id="35" dur="500"/>
                                        <p:tgtEl>
                                          <p:spTgt spid="2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Today we…</a:t>
            </a:r>
            <a:endParaRPr lang="en-US" dirty="0"/>
          </a:p>
        </p:txBody>
      </p:sp>
      <p:sp>
        <p:nvSpPr>
          <p:cNvPr id="3" name="Content Placeholder 2"/>
          <p:cNvSpPr>
            <a:spLocks noGrp="1"/>
          </p:cNvSpPr>
          <p:nvPr>
            <p:ph idx="1"/>
          </p:nvPr>
        </p:nvSpPr>
        <p:spPr>
          <a:xfrm>
            <a:off x="457200" y="1951037"/>
            <a:ext cx="8229600" cy="4525963"/>
          </a:xfrm>
        </p:spPr>
        <p:txBody>
          <a:bodyPr>
            <a:normAutofit/>
          </a:bodyPr>
          <a:lstStyle/>
          <a:p>
            <a:r>
              <a:rPr lang="en-US" dirty="0" smtClean="0">
                <a:solidFill>
                  <a:schemeClr val="bg1"/>
                </a:solidFill>
              </a:rPr>
              <a:t>Identified </a:t>
            </a:r>
            <a:r>
              <a:rPr lang="en-US" dirty="0">
                <a:solidFill>
                  <a:schemeClr val="bg1"/>
                </a:solidFill>
              </a:rPr>
              <a:t>the differences between animal rights and animal welfare</a:t>
            </a:r>
          </a:p>
          <a:p>
            <a:r>
              <a:rPr lang="en-US" dirty="0" smtClean="0">
                <a:solidFill>
                  <a:schemeClr val="bg1"/>
                </a:solidFill>
              </a:rPr>
              <a:t>Defined </a:t>
            </a:r>
            <a:r>
              <a:rPr lang="en-US" dirty="0">
                <a:solidFill>
                  <a:schemeClr val="bg1"/>
                </a:solidFill>
              </a:rPr>
              <a:t>animal rights and animal welfare</a:t>
            </a:r>
          </a:p>
          <a:p>
            <a:r>
              <a:rPr lang="en-US" dirty="0" smtClean="0">
                <a:solidFill>
                  <a:schemeClr val="bg1"/>
                </a:solidFill>
              </a:rPr>
              <a:t>Examined </a:t>
            </a:r>
            <a:r>
              <a:rPr lang="en-US" dirty="0">
                <a:solidFill>
                  <a:schemeClr val="bg1"/>
                </a:solidFill>
              </a:rPr>
              <a:t>examples of animal rights/welfare advocacy and promotion</a:t>
            </a:r>
          </a:p>
          <a:p>
            <a:r>
              <a:rPr lang="en-US" dirty="0" smtClean="0">
                <a:solidFill>
                  <a:schemeClr val="bg1"/>
                </a:solidFill>
              </a:rPr>
              <a:t>Researched </a:t>
            </a:r>
            <a:r>
              <a:rPr lang="en-US" dirty="0">
                <a:solidFill>
                  <a:schemeClr val="bg1"/>
                </a:solidFill>
              </a:rPr>
              <a:t>current issues in animal rights and animal welfare</a:t>
            </a:r>
          </a:p>
          <a:p>
            <a:endParaRPr lang="en-US" dirty="0">
              <a:solidFill>
                <a:schemeClr val="bg1"/>
              </a:solidFill>
            </a:endParaRPr>
          </a:p>
        </p:txBody>
      </p:sp>
      <p:pic>
        <p:nvPicPr>
          <p:cNvPr id="5" name="Picture 12" descr="http://pinatasbravo.com/images/tumblr_mfdl4ybkem1rgpyeqo1_5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52151"/>
            <a:ext cx="2566869" cy="1452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9294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r"/>
            <a:r>
              <a:rPr lang="en-US" dirty="0"/>
              <a:t>WRITE your thoughts!</a:t>
            </a:r>
          </a:p>
        </p:txBody>
      </p:sp>
      <p:sp>
        <p:nvSpPr>
          <p:cNvPr id="3" name="Content Placeholder 2"/>
          <p:cNvSpPr>
            <a:spLocks noGrp="1"/>
          </p:cNvSpPr>
          <p:nvPr>
            <p:ph idx="1"/>
          </p:nvPr>
        </p:nvSpPr>
        <p:spPr>
          <a:xfrm>
            <a:off x="457200" y="1752600"/>
            <a:ext cx="8534400" cy="4373563"/>
          </a:xfrm>
        </p:spPr>
        <p:txBody>
          <a:bodyPr>
            <a:noAutofit/>
          </a:bodyPr>
          <a:lstStyle/>
          <a:p>
            <a:pPr marL="0" indent="0">
              <a:buNone/>
            </a:pPr>
            <a:r>
              <a:rPr lang="en-US" sz="4000" i="1" dirty="0" smtClean="0">
                <a:solidFill>
                  <a:schemeClr val="bg1"/>
                </a:solidFill>
              </a:rPr>
              <a:t>-THINK: What about the idea of </a:t>
            </a:r>
            <a:br>
              <a:rPr lang="en-US" sz="4000" i="1" dirty="0" smtClean="0">
                <a:solidFill>
                  <a:schemeClr val="bg1"/>
                </a:solidFill>
              </a:rPr>
            </a:br>
            <a:r>
              <a:rPr lang="en-US" sz="4000" i="1" dirty="0" smtClean="0">
                <a:solidFill>
                  <a:schemeClr val="bg1"/>
                </a:solidFill>
              </a:rPr>
              <a:t>animal welfare and animal rights?</a:t>
            </a:r>
          </a:p>
          <a:p>
            <a:pPr marL="0" indent="0">
              <a:buNone/>
            </a:pPr>
            <a:r>
              <a:rPr lang="en-US" sz="4000" i="1" dirty="0" smtClean="0">
                <a:solidFill>
                  <a:schemeClr val="bg1"/>
                </a:solidFill>
              </a:rPr>
              <a:t> </a:t>
            </a:r>
          </a:p>
          <a:p>
            <a:pPr marL="0" indent="0">
              <a:buNone/>
            </a:pPr>
            <a:r>
              <a:rPr lang="en-US" sz="4000" i="1" dirty="0" smtClean="0">
                <a:solidFill>
                  <a:schemeClr val="bg1"/>
                </a:solidFill>
              </a:rPr>
              <a:t>-WRITE: Do you think animal welfare and animal rights are the same thing? Why or why not? How do you define these concepts?</a:t>
            </a:r>
          </a:p>
        </p:txBody>
      </p:sp>
      <p:pic>
        <p:nvPicPr>
          <p:cNvPr id="5" name="Picture 12" descr="http://pinatasbravo.com/images/tumblr_mfdl4ybkem1rgpyeqo1_5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52151"/>
            <a:ext cx="2566869" cy="1452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8732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610600" cy="5105400"/>
          </a:xfrm>
        </p:spPr>
        <p:txBody>
          <a:bodyPr>
            <a:noAutofit/>
          </a:bodyPr>
          <a:lstStyle/>
          <a:p>
            <a:pPr marL="514350" indent="-514350">
              <a:buFont typeface="+mj-lt"/>
              <a:buAutoNum type="arabicPeriod"/>
            </a:pPr>
            <a:r>
              <a:rPr lang="en-US" sz="2570" dirty="0" smtClean="0">
                <a:solidFill>
                  <a:schemeClr val="bg1"/>
                </a:solidFill>
              </a:rPr>
              <a:t>I only eat free range eggs, I believe in ___________.</a:t>
            </a:r>
          </a:p>
          <a:p>
            <a:pPr marL="514350" indent="-514350">
              <a:buFont typeface="+mj-lt"/>
              <a:buAutoNum type="arabicPeriod"/>
            </a:pPr>
            <a:r>
              <a:rPr lang="en-US" sz="2570" dirty="0" smtClean="0">
                <a:solidFill>
                  <a:srgbClr val="FFFF00"/>
                </a:solidFill>
              </a:rPr>
              <a:t>I think that it is wrong to eat meat because it is cruel to animals, I believe in ____________.</a:t>
            </a:r>
          </a:p>
          <a:p>
            <a:pPr marL="514350" indent="-514350">
              <a:buFont typeface="+mj-lt"/>
              <a:buAutoNum type="arabicPeriod"/>
            </a:pPr>
            <a:r>
              <a:rPr lang="en-US" sz="2570" dirty="0" smtClean="0">
                <a:solidFill>
                  <a:schemeClr val="bg1"/>
                </a:solidFill>
              </a:rPr>
              <a:t>My rabbit is kept in a large cage with lots of room to move around in, I believe ____________ is very important</a:t>
            </a:r>
          </a:p>
          <a:p>
            <a:pPr marL="514350" indent="-514350">
              <a:buFont typeface="+mj-lt"/>
              <a:buAutoNum type="arabicPeriod"/>
            </a:pPr>
            <a:r>
              <a:rPr lang="en-US" sz="2570" dirty="0" smtClean="0">
                <a:solidFill>
                  <a:srgbClr val="FFFF00"/>
                </a:solidFill>
              </a:rPr>
              <a:t>Keeping animals in zoos is unethical, I believe in _________.</a:t>
            </a:r>
          </a:p>
          <a:p>
            <a:pPr marL="514350" indent="-514350">
              <a:buFont typeface="+mj-lt"/>
              <a:buAutoNum type="arabicPeriod"/>
            </a:pPr>
            <a:r>
              <a:rPr lang="en-US" sz="2570" dirty="0" smtClean="0">
                <a:solidFill>
                  <a:schemeClr val="bg1"/>
                </a:solidFill>
              </a:rPr>
              <a:t>I won’t ever buy a pet from a breeder who breeds their  female too often because it is unfair. I believe in ____.</a:t>
            </a:r>
          </a:p>
          <a:p>
            <a:pPr marL="514350" indent="-514350">
              <a:buFont typeface="+mj-lt"/>
              <a:buAutoNum type="arabicPeriod"/>
            </a:pPr>
            <a:r>
              <a:rPr lang="en-US" sz="2570" dirty="0" smtClean="0">
                <a:solidFill>
                  <a:srgbClr val="FFFF00"/>
                </a:solidFill>
              </a:rPr>
              <a:t>I believe in _________. Humans should not be forcing animals to do tricks for our entertainment.</a:t>
            </a:r>
            <a:br>
              <a:rPr lang="en-US" sz="2570" dirty="0" smtClean="0">
                <a:solidFill>
                  <a:srgbClr val="FFFF00"/>
                </a:solidFill>
              </a:rPr>
            </a:br>
            <a:endParaRPr lang="en-US" sz="600" dirty="0" smtClean="0">
              <a:solidFill>
                <a:srgbClr val="FFFF00"/>
              </a:solidFill>
            </a:endParaRPr>
          </a:p>
          <a:p>
            <a:pPr marL="682625" lvl="1" indent="-625475">
              <a:buFont typeface="+mj-lt"/>
              <a:buAutoNum type="alphaUcPeriod"/>
            </a:pPr>
            <a:r>
              <a:rPr lang="en-US" sz="3200" i="1" dirty="0" smtClean="0">
                <a:solidFill>
                  <a:srgbClr val="A1D64A"/>
                </a:solidFill>
              </a:rPr>
              <a:t>Animal welfare                      B. Animal rights </a:t>
            </a:r>
            <a:endParaRPr lang="en-US" sz="3200" i="1" dirty="0">
              <a:solidFill>
                <a:srgbClr val="A1D64A"/>
              </a:solidFill>
            </a:endParaRPr>
          </a:p>
        </p:txBody>
      </p:sp>
      <p:pic>
        <p:nvPicPr>
          <p:cNvPr id="5" name="Picture 12" descr="http://pinatasbravo.com/images/tumblr_mfdl4ybkem1rgpyeqo1_5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52151"/>
            <a:ext cx="2566869" cy="145284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629400" y="1286470"/>
            <a:ext cx="604653"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A</a:t>
            </a:r>
            <a:endParaRPr lang="en-US" sz="5400" b="1" cap="none" spc="0" dirty="0">
              <a:ln/>
              <a:solidFill>
                <a:schemeClr val="accent3"/>
              </a:solidFill>
              <a:effectLst/>
            </a:endParaRPr>
          </a:p>
        </p:txBody>
      </p:sp>
      <p:sp>
        <p:nvSpPr>
          <p:cNvPr id="6" name="Rectangle 5"/>
          <p:cNvSpPr/>
          <p:nvPr/>
        </p:nvSpPr>
        <p:spPr>
          <a:xfrm>
            <a:off x="4283230" y="2142530"/>
            <a:ext cx="572593"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B</a:t>
            </a:r>
            <a:endParaRPr lang="en-US" sz="5400" b="1" cap="none" spc="0" dirty="0">
              <a:ln/>
              <a:solidFill>
                <a:schemeClr val="accent3"/>
              </a:solidFill>
              <a:effectLst/>
            </a:endParaRPr>
          </a:p>
        </p:txBody>
      </p:sp>
      <p:sp>
        <p:nvSpPr>
          <p:cNvPr id="7" name="Rectangle 6"/>
          <p:cNvSpPr/>
          <p:nvPr/>
        </p:nvSpPr>
        <p:spPr>
          <a:xfrm>
            <a:off x="7657007" y="3496270"/>
            <a:ext cx="572593"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B</a:t>
            </a:r>
            <a:endParaRPr lang="en-US" sz="5400" b="1" cap="none" spc="0" dirty="0">
              <a:ln/>
              <a:solidFill>
                <a:schemeClr val="accent3"/>
              </a:solidFill>
              <a:effectLst/>
            </a:endParaRPr>
          </a:p>
        </p:txBody>
      </p:sp>
      <p:sp>
        <p:nvSpPr>
          <p:cNvPr id="8" name="Rectangle 7"/>
          <p:cNvSpPr/>
          <p:nvPr/>
        </p:nvSpPr>
        <p:spPr>
          <a:xfrm>
            <a:off x="2819400" y="4791670"/>
            <a:ext cx="572593"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B</a:t>
            </a:r>
            <a:endParaRPr lang="en-US" sz="5400" b="1" cap="none" spc="0" dirty="0">
              <a:ln/>
              <a:solidFill>
                <a:schemeClr val="accent3"/>
              </a:solidFill>
              <a:effectLst/>
            </a:endParaRPr>
          </a:p>
        </p:txBody>
      </p:sp>
      <p:sp>
        <p:nvSpPr>
          <p:cNvPr id="9" name="Rectangle 8"/>
          <p:cNvSpPr/>
          <p:nvPr/>
        </p:nvSpPr>
        <p:spPr>
          <a:xfrm>
            <a:off x="4191000" y="2971800"/>
            <a:ext cx="604653"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A</a:t>
            </a:r>
            <a:endParaRPr lang="en-US" sz="5400" b="1" cap="none" spc="0" dirty="0">
              <a:ln/>
              <a:solidFill>
                <a:schemeClr val="accent3"/>
              </a:solidFill>
              <a:effectLst/>
            </a:endParaRPr>
          </a:p>
        </p:txBody>
      </p:sp>
      <p:sp>
        <p:nvSpPr>
          <p:cNvPr id="10" name="Rectangle 9"/>
          <p:cNvSpPr/>
          <p:nvPr/>
        </p:nvSpPr>
        <p:spPr>
          <a:xfrm>
            <a:off x="7377843" y="4352330"/>
            <a:ext cx="604653"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A</a:t>
            </a:r>
            <a:endParaRPr lang="en-US" sz="5400" b="1" cap="none" spc="0" dirty="0">
              <a:ln/>
              <a:solidFill>
                <a:schemeClr val="accent3"/>
              </a:solidFill>
              <a:effectLst/>
            </a:endParaRPr>
          </a:p>
        </p:txBody>
      </p:sp>
      <p:sp>
        <p:nvSpPr>
          <p:cNvPr id="11" name="Title 1"/>
          <p:cNvSpPr txBox="1">
            <a:spLocks/>
          </p:cNvSpPr>
          <p:nvPr/>
        </p:nvSpPr>
        <p:spPr>
          <a:xfrm>
            <a:off x="609600" y="30480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900" smtClean="0"/>
              <a:t>Pre-Quiz</a:t>
            </a:r>
            <a:r>
              <a:rPr lang="en-US" smtClean="0"/>
              <a:t/>
            </a:r>
            <a:br>
              <a:rPr lang="en-US" smtClean="0"/>
            </a:br>
            <a:r>
              <a:rPr lang="en-US" smtClean="0"/>
              <a:t>         </a:t>
            </a:r>
            <a:r>
              <a:rPr lang="en-US" sz="2700" i="1" smtClean="0"/>
              <a:t>answer these questions on a sheet of scratch paper.</a:t>
            </a:r>
            <a:endParaRPr lang="en-US" sz="2700" i="1" dirty="0"/>
          </a:p>
        </p:txBody>
      </p:sp>
    </p:spTree>
    <p:extLst>
      <p:ext uri="{BB962C8B-B14F-4D97-AF65-F5344CB8AC3E}">
        <p14:creationId xmlns:p14="http://schemas.microsoft.com/office/powerpoint/2010/main" val="2497429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0500" y="3962400"/>
            <a:ext cx="8763000" cy="1981200"/>
          </a:xfrm>
        </p:spPr>
        <p:txBody>
          <a:bodyPr/>
          <a:lstStyle/>
          <a:p>
            <a:r>
              <a:rPr lang="en-US" dirty="0" smtClean="0"/>
              <a:t>Animal Rights and Animal Welfare</a:t>
            </a:r>
            <a:endParaRPr lang="en-US" dirty="0"/>
          </a:p>
        </p:txBody>
      </p:sp>
      <p:pic>
        <p:nvPicPr>
          <p:cNvPr id="1036" name="Picture 12" descr="http://pinatasbravo.com/images/tumblr_mfdl4ybkem1rgpyeqo1_5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6462" y="1981200"/>
            <a:ext cx="5133738" cy="2905697"/>
          </a:xfrm>
          <a:prstGeom prst="rect">
            <a:avLst/>
          </a:prstGeom>
          <a:noFill/>
          <a:extLst>
            <a:ext uri="{909E8E84-426E-40DD-AFC4-6F175D3DCCD1}">
              <a14:hiddenFill xmlns:a14="http://schemas.microsoft.com/office/drawing/2010/main">
                <a:solidFill>
                  <a:srgbClr val="FFFFFF"/>
                </a:solidFill>
              </a14:hiddenFill>
            </a:ext>
          </a:extLst>
        </p:spPr>
      </p:pic>
      <p:sp>
        <p:nvSpPr>
          <p:cNvPr id="5" name="Cloud Callout 4"/>
          <p:cNvSpPr/>
          <p:nvPr/>
        </p:nvSpPr>
        <p:spPr>
          <a:xfrm>
            <a:off x="4419600" y="990600"/>
            <a:ext cx="2562462" cy="1371600"/>
          </a:xfrm>
          <a:prstGeom prst="cloudCallout">
            <a:avLst>
              <a:gd name="adj1" fmla="val 24693"/>
              <a:gd name="adj2" fmla="val 85648"/>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solidFill>
                  <a:schemeClr val="tx1"/>
                </a:solidFill>
              </a:rPr>
              <a:t>I’m eager to learn!</a:t>
            </a:r>
            <a:endParaRPr lang="en-US" dirty="0">
              <a:solidFill>
                <a:schemeClr val="tx1"/>
              </a:solidFill>
            </a:endParaRPr>
          </a:p>
        </p:txBody>
      </p:sp>
      <p:sp>
        <p:nvSpPr>
          <p:cNvPr id="3" name="Rectangle 2"/>
          <p:cNvSpPr/>
          <p:nvPr/>
        </p:nvSpPr>
        <p:spPr>
          <a:xfrm>
            <a:off x="0" y="11277"/>
            <a:ext cx="4530151" cy="369332"/>
          </a:xfrm>
          <a:prstGeom prst="rect">
            <a:avLst/>
          </a:prstGeom>
        </p:spPr>
        <p:txBody>
          <a:bodyPr wrap="none">
            <a:spAutoFit/>
          </a:bodyPr>
          <a:lstStyle/>
          <a:p>
            <a:pPr algn="ctr"/>
            <a:r>
              <a:rPr lang="en-US" b="1" dirty="0">
                <a:ln w="11430">
                  <a:noFill/>
                </a:ln>
                <a:solidFill>
                  <a:srgbClr val="92D050"/>
                </a:solidFill>
              </a:rPr>
              <a:t>Animal Rights and Animal Welfare Unit Part </a:t>
            </a:r>
            <a:r>
              <a:rPr lang="en-US" b="1" dirty="0" smtClean="0">
                <a:ln w="11430">
                  <a:noFill/>
                </a:ln>
                <a:solidFill>
                  <a:srgbClr val="92D050"/>
                </a:solidFill>
              </a:rPr>
              <a:t>1</a:t>
            </a:r>
            <a:endParaRPr lang="en-US" b="1" dirty="0">
              <a:ln w="11430">
                <a:noFill/>
              </a:ln>
              <a:solidFill>
                <a:srgbClr val="92D050"/>
              </a:solidFill>
            </a:endParaRPr>
          </a:p>
        </p:txBody>
      </p:sp>
    </p:spTree>
    <p:extLst>
      <p:ext uri="{BB962C8B-B14F-4D97-AF65-F5344CB8AC3E}">
        <p14:creationId xmlns:p14="http://schemas.microsoft.com/office/powerpoint/2010/main" val="2933915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Today we will…</a:t>
            </a:r>
            <a:endParaRPr lang="en-US" dirty="0"/>
          </a:p>
        </p:txBody>
      </p:sp>
      <p:sp>
        <p:nvSpPr>
          <p:cNvPr id="3" name="Content Placeholder 2"/>
          <p:cNvSpPr>
            <a:spLocks noGrp="1"/>
          </p:cNvSpPr>
          <p:nvPr>
            <p:ph idx="1"/>
          </p:nvPr>
        </p:nvSpPr>
        <p:spPr>
          <a:xfrm>
            <a:off x="457200" y="1905000"/>
            <a:ext cx="8229600" cy="4648200"/>
          </a:xfrm>
        </p:spPr>
        <p:txBody>
          <a:bodyPr>
            <a:normAutofit/>
          </a:bodyPr>
          <a:lstStyle/>
          <a:p>
            <a:r>
              <a:rPr lang="en-US" dirty="0" smtClean="0">
                <a:solidFill>
                  <a:schemeClr val="bg1"/>
                </a:solidFill>
              </a:rPr>
              <a:t>Identify the differences between animal rights and animal welfare</a:t>
            </a:r>
          </a:p>
          <a:p>
            <a:r>
              <a:rPr lang="en-US" dirty="0" smtClean="0">
                <a:solidFill>
                  <a:schemeClr val="bg1"/>
                </a:solidFill>
              </a:rPr>
              <a:t>Define animal rights and animal welfare</a:t>
            </a:r>
          </a:p>
          <a:p>
            <a:r>
              <a:rPr lang="en-US" dirty="0" smtClean="0">
                <a:solidFill>
                  <a:schemeClr val="bg1"/>
                </a:solidFill>
              </a:rPr>
              <a:t>Examine examples of animal rights/welfare advocacy and promotion</a:t>
            </a:r>
          </a:p>
          <a:p>
            <a:r>
              <a:rPr lang="en-US" dirty="0" smtClean="0">
                <a:solidFill>
                  <a:schemeClr val="bg1"/>
                </a:solidFill>
              </a:rPr>
              <a:t>Research current issues in animal rights and animal welfare</a:t>
            </a:r>
          </a:p>
          <a:p>
            <a:endParaRPr lang="en-US" dirty="0" smtClean="0">
              <a:solidFill>
                <a:schemeClr val="bg1"/>
              </a:solidFill>
            </a:endParaRPr>
          </a:p>
          <a:p>
            <a:endParaRPr lang="en-US" dirty="0" smtClean="0">
              <a:solidFill>
                <a:schemeClr val="bg1"/>
              </a:solidFill>
            </a:endParaRPr>
          </a:p>
          <a:p>
            <a:endParaRPr lang="en-US" dirty="0">
              <a:solidFill>
                <a:schemeClr val="bg1"/>
              </a:solidFill>
            </a:endParaRPr>
          </a:p>
        </p:txBody>
      </p:sp>
      <p:pic>
        <p:nvPicPr>
          <p:cNvPr id="5" name="Picture 12" descr="http://pinatasbravo.com/images/tumblr_mfdl4ybkem1rgpyeqo1_5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52151"/>
            <a:ext cx="2566869" cy="1452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6130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pPr algn="r"/>
            <a:r>
              <a:rPr lang="en-US" dirty="0" smtClean="0"/>
              <a:t>Contrary to popular belief, rights and welfare are NOT the same idea!</a:t>
            </a:r>
            <a:endParaRPr lang="en-US" dirty="0"/>
          </a:p>
        </p:txBody>
      </p:sp>
      <p:pic>
        <p:nvPicPr>
          <p:cNvPr id="5" name="Picture 12" descr="http://pinatasbravo.com/images/tumblr_mfdl4ybkem1rgpyeqo1_5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52151"/>
            <a:ext cx="2566869" cy="145284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4800600" y="1917394"/>
            <a:ext cx="4038600" cy="4712006"/>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600" b="1" dirty="0" smtClean="0"/>
              <a:t/>
            </a:r>
            <a:br>
              <a:rPr lang="en-US" sz="3600" b="1" dirty="0" smtClean="0"/>
            </a:br>
            <a:r>
              <a:rPr lang="en-US" sz="500" b="1" dirty="0" smtClean="0"/>
              <a:t/>
            </a:r>
            <a:br>
              <a:rPr lang="en-US" sz="500" b="1" dirty="0" smtClean="0"/>
            </a:br>
            <a:r>
              <a:rPr lang="en-US" sz="3600" b="1" dirty="0" smtClean="0"/>
              <a:t>Animal Welfare</a:t>
            </a:r>
          </a:p>
          <a:p>
            <a:pPr algn="ctr"/>
            <a:endParaRPr lang="en-US" sz="4000" b="1" dirty="0" smtClean="0"/>
          </a:p>
          <a:p>
            <a:pPr algn="ctr"/>
            <a:r>
              <a:rPr lang="en-US" sz="2800" dirty="0" smtClean="0"/>
              <a:t>Based on the science of </a:t>
            </a:r>
            <a:r>
              <a:rPr lang="en-US" sz="3200" dirty="0" smtClean="0">
                <a:solidFill>
                  <a:schemeClr val="accent4">
                    <a:lumMod val="75000"/>
                  </a:schemeClr>
                </a:solidFill>
              </a:rPr>
              <a:t>well-being</a:t>
            </a:r>
            <a:r>
              <a:rPr lang="en-US" sz="2800" dirty="0" smtClean="0"/>
              <a:t> and productivity of an animal. This involves the </a:t>
            </a:r>
            <a:r>
              <a:rPr lang="en-US" sz="2800" u="sng" dirty="0" smtClean="0"/>
              <a:t>humane</a:t>
            </a:r>
            <a:r>
              <a:rPr lang="en-US" sz="2800" dirty="0" smtClean="0"/>
              <a:t> treatment of animals.</a:t>
            </a:r>
          </a:p>
          <a:p>
            <a:pPr algn="ctr"/>
            <a:endParaRPr lang="en-US" sz="2400" dirty="0"/>
          </a:p>
          <a:p>
            <a:pPr algn="ctr"/>
            <a:endParaRPr lang="en-US" sz="2400" dirty="0" smtClean="0"/>
          </a:p>
          <a:p>
            <a:pPr algn="ctr"/>
            <a:endParaRPr lang="en-US" sz="2400" dirty="0"/>
          </a:p>
          <a:p>
            <a:pPr algn="ctr"/>
            <a:endParaRPr lang="en-US" sz="2400" dirty="0"/>
          </a:p>
        </p:txBody>
      </p:sp>
      <p:sp>
        <p:nvSpPr>
          <p:cNvPr id="7" name="Rectangle 6"/>
          <p:cNvSpPr/>
          <p:nvPr/>
        </p:nvSpPr>
        <p:spPr>
          <a:xfrm>
            <a:off x="357069" y="1917394"/>
            <a:ext cx="4114800" cy="4712006"/>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600" b="1" dirty="0" smtClean="0"/>
              <a:t/>
            </a:r>
            <a:br>
              <a:rPr lang="en-US" sz="3600" b="1" dirty="0" smtClean="0"/>
            </a:br>
            <a:r>
              <a:rPr lang="en-US" sz="3600" b="1" dirty="0" smtClean="0"/>
              <a:t>Animal Rights</a:t>
            </a:r>
          </a:p>
          <a:p>
            <a:pPr algn="ctr"/>
            <a:endParaRPr lang="en-US" sz="3600" b="1" dirty="0" smtClean="0"/>
          </a:p>
          <a:p>
            <a:pPr algn="ctr"/>
            <a:r>
              <a:rPr lang="en-US" sz="2800" dirty="0" smtClean="0"/>
              <a:t>Based </a:t>
            </a:r>
            <a:r>
              <a:rPr lang="en-US" sz="2800" dirty="0"/>
              <a:t>on </a:t>
            </a:r>
            <a:r>
              <a:rPr lang="en-US" sz="2800" dirty="0" smtClean="0"/>
              <a:t>the philosophy that all animals have </a:t>
            </a:r>
            <a:r>
              <a:rPr lang="en-US" sz="3200" dirty="0" smtClean="0">
                <a:solidFill>
                  <a:schemeClr val="accent4">
                    <a:lumMod val="75000"/>
                  </a:schemeClr>
                </a:solidFill>
              </a:rPr>
              <a:t>equal rights </a:t>
            </a:r>
            <a:r>
              <a:rPr lang="en-US" sz="2800" dirty="0" smtClean="0"/>
              <a:t>with humans. This involves </a:t>
            </a:r>
            <a:r>
              <a:rPr lang="en-US" sz="2800" u="sng" dirty="0" smtClean="0"/>
              <a:t>not</a:t>
            </a:r>
            <a:r>
              <a:rPr lang="en-US" sz="2800" dirty="0" smtClean="0"/>
              <a:t> using animals (or their byproducts) for food, clothing</a:t>
            </a:r>
            <a:r>
              <a:rPr lang="en-US" sz="2800" dirty="0"/>
              <a:t> </a:t>
            </a:r>
            <a:r>
              <a:rPr lang="en-US" sz="2800" dirty="0" smtClean="0"/>
              <a:t>or as pets.</a:t>
            </a:r>
          </a:p>
          <a:p>
            <a:pPr algn="ctr"/>
            <a:endParaRPr lang="en-US" sz="2400" dirty="0"/>
          </a:p>
          <a:p>
            <a:pPr algn="ctr"/>
            <a:endParaRPr lang="en-US" dirty="0"/>
          </a:p>
        </p:txBody>
      </p:sp>
    </p:spTree>
    <p:extLst>
      <p:ext uri="{BB962C8B-B14F-4D97-AF65-F5344CB8AC3E}">
        <p14:creationId xmlns:p14="http://schemas.microsoft.com/office/powerpoint/2010/main" val="1896931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5" name="Picture 12" descr="http://pinatasbravo.com/images/tumblr_mfdl4ybkem1rgpyeqo1_5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52151"/>
            <a:ext cx="2566869" cy="145284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152400"/>
            <a:ext cx="8229600" cy="1143000"/>
          </a:xfrm>
        </p:spPr>
        <p:txBody>
          <a:bodyPr/>
          <a:lstStyle/>
          <a:p>
            <a:r>
              <a:rPr lang="en-US" dirty="0" smtClean="0"/>
              <a:t>Animal Rights</a:t>
            </a:r>
            <a:endParaRPr lang="en-US" dirty="0"/>
          </a:p>
        </p:txBody>
      </p:sp>
      <p:sp>
        <p:nvSpPr>
          <p:cNvPr id="3" name="Content Placeholder 2"/>
          <p:cNvSpPr>
            <a:spLocks noGrp="1"/>
          </p:cNvSpPr>
          <p:nvPr>
            <p:ph idx="1"/>
          </p:nvPr>
        </p:nvSpPr>
        <p:spPr>
          <a:xfrm>
            <a:off x="457200" y="1752600"/>
            <a:ext cx="8229600" cy="4800600"/>
          </a:xfrm>
        </p:spPr>
        <p:txBody>
          <a:bodyPr>
            <a:normAutofit/>
          </a:bodyPr>
          <a:lstStyle/>
          <a:p>
            <a:r>
              <a:rPr lang="en-US" altLang="en-US" sz="3000" dirty="0">
                <a:solidFill>
                  <a:schemeClr val="bg1"/>
                </a:solidFill>
                <a:latin typeface="+mj-lt"/>
              </a:rPr>
              <a:t>Animal </a:t>
            </a:r>
            <a:r>
              <a:rPr lang="en-US" altLang="en-US" sz="3000" dirty="0" smtClean="0">
                <a:solidFill>
                  <a:schemeClr val="bg1"/>
                </a:solidFill>
                <a:latin typeface="+mj-lt"/>
              </a:rPr>
              <a:t>Rights</a:t>
            </a:r>
            <a:r>
              <a:rPr lang="en-US" altLang="en-US" sz="3000" dirty="0">
                <a:solidFill>
                  <a:schemeClr val="bg1"/>
                </a:solidFill>
                <a:latin typeface="+mj-lt"/>
              </a:rPr>
              <a:t>, as defined </a:t>
            </a:r>
            <a:r>
              <a:rPr lang="en-US" altLang="en-US" sz="3000" dirty="0" smtClean="0">
                <a:solidFill>
                  <a:schemeClr val="bg1"/>
                </a:solidFill>
                <a:latin typeface="+mj-lt"/>
              </a:rPr>
              <a:t>by PETA: </a:t>
            </a:r>
            <a:r>
              <a:rPr lang="en-US" altLang="en-US" sz="2800" dirty="0" smtClean="0">
                <a:solidFill>
                  <a:schemeClr val="bg1"/>
                </a:solidFill>
                <a:latin typeface="+mj-lt"/>
              </a:rPr>
              <a:t/>
            </a:r>
            <a:br>
              <a:rPr lang="en-US" altLang="en-US" sz="2800" dirty="0" smtClean="0">
                <a:solidFill>
                  <a:schemeClr val="bg1"/>
                </a:solidFill>
                <a:latin typeface="+mj-lt"/>
              </a:rPr>
            </a:br>
            <a:r>
              <a:rPr lang="en-US" altLang="en-US" sz="1900" dirty="0" smtClean="0">
                <a:solidFill>
                  <a:schemeClr val="bg1"/>
                </a:solidFill>
                <a:latin typeface="+mj-lt"/>
              </a:rPr>
              <a:t>(</a:t>
            </a:r>
            <a:r>
              <a:rPr lang="en-US" altLang="en-US" sz="1900" i="1" dirty="0" smtClean="0">
                <a:solidFill>
                  <a:schemeClr val="bg1"/>
                </a:solidFill>
                <a:latin typeface="+mj-lt"/>
              </a:rPr>
              <a:t>People </a:t>
            </a:r>
            <a:r>
              <a:rPr lang="en-US" altLang="en-US" sz="1900" i="1" dirty="0">
                <a:solidFill>
                  <a:schemeClr val="bg1"/>
                </a:solidFill>
                <a:latin typeface="+mj-lt"/>
              </a:rPr>
              <a:t>for the Ethical Treatment of </a:t>
            </a:r>
            <a:r>
              <a:rPr lang="en-US" altLang="en-US" sz="1900" i="1" dirty="0" smtClean="0">
                <a:solidFill>
                  <a:schemeClr val="bg1"/>
                </a:solidFill>
                <a:latin typeface="+mj-lt"/>
              </a:rPr>
              <a:t>Animals, PETA, is the largest </a:t>
            </a:r>
            <a:r>
              <a:rPr lang="en-US" altLang="en-US" sz="1900" i="1" dirty="0">
                <a:solidFill>
                  <a:schemeClr val="bg1"/>
                </a:solidFill>
                <a:latin typeface="+mj-lt"/>
              </a:rPr>
              <a:t>animal rights organization in the </a:t>
            </a:r>
            <a:r>
              <a:rPr lang="en-US" altLang="en-US" sz="1900" i="1" dirty="0" smtClean="0">
                <a:solidFill>
                  <a:schemeClr val="bg1"/>
                </a:solidFill>
                <a:latin typeface="+mj-lt"/>
              </a:rPr>
              <a:t>world.) </a:t>
            </a:r>
            <a:br>
              <a:rPr lang="en-US" altLang="en-US" sz="1900" i="1" dirty="0" smtClean="0">
                <a:solidFill>
                  <a:schemeClr val="bg1"/>
                </a:solidFill>
                <a:latin typeface="+mj-lt"/>
              </a:rPr>
            </a:br>
            <a:endParaRPr lang="en-US" altLang="en-US" sz="1900" i="1" dirty="0">
              <a:solidFill>
                <a:schemeClr val="bg1"/>
              </a:solidFill>
              <a:latin typeface="+mj-lt"/>
            </a:endParaRPr>
          </a:p>
          <a:p>
            <a:pPr marL="457200" lvl="1" indent="0">
              <a:buNone/>
            </a:pPr>
            <a:r>
              <a:rPr lang="en-US" altLang="en-US" sz="3000" dirty="0">
                <a:solidFill>
                  <a:schemeClr val="bg1"/>
                </a:solidFill>
                <a:latin typeface="+mj-lt"/>
              </a:rPr>
              <a:t>“People who support animal rights believe that animals are not ours to use for food, clothing, entertainment, experimentation, or any other purpose and that animals deserve consideration of their best interests regardless… regardless of whether any human cares about them at all.”</a:t>
            </a:r>
          </a:p>
          <a:p>
            <a:endParaRPr lang="en-US" dirty="0"/>
          </a:p>
        </p:txBody>
      </p:sp>
    </p:spTree>
    <p:extLst>
      <p:ext uri="{BB962C8B-B14F-4D97-AF65-F5344CB8AC3E}">
        <p14:creationId xmlns:p14="http://schemas.microsoft.com/office/powerpoint/2010/main" val="21300182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Animal Rights</a:t>
            </a:r>
            <a:endParaRPr lang="en-US" dirty="0"/>
          </a:p>
        </p:txBody>
      </p:sp>
      <p:sp>
        <p:nvSpPr>
          <p:cNvPr id="3" name="Content Placeholder 2"/>
          <p:cNvSpPr>
            <a:spLocks noGrp="1"/>
          </p:cNvSpPr>
          <p:nvPr>
            <p:ph idx="1"/>
          </p:nvPr>
        </p:nvSpPr>
        <p:spPr>
          <a:xfrm>
            <a:off x="457200" y="1905000"/>
            <a:ext cx="8229600" cy="4221163"/>
          </a:xfrm>
        </p:spPr>
        <p:txBody>
          <a:bodyPr>
            <a:normAutofit/>
          </a:bodyPr>
          <a:lstStyle/>
          <a:p>
            <a:r>
              <a:rPr lang="en-US" sz="3000" dirty="0" smtClean="0">
                <a:solidFill>
                  <a:schemeClr val="bg1"/>
                </a:solidFill>
              </a:rPr>
              <a:t>Another definition of animal rights:</a:t>
            </a:r>
            <a:br>
              <a:rPr lang="en-US" sz="3000" dirty="0" smtClean="0">
                <a:solidFill>
                  <a:schemeClr val="bg1"/>
                </a:solidFill>
              </a:rPr>
            </a:br>
            <a:endParaRPr lang="en-US" sz="3000" dirty="0" smtClean="0">
              <a:solidFill>
                <a:schemeClr val="bg1"/>
              </a:solidFill>
            </a:endParaRPr>
          </a:p>
          <a:p>
            <a:pPr lvl="1"/>
            <a:r>
              <a:rPr lang="en-US" sz="3000" dirty="0" smtClean="0">
                <a:solidFill>
                  <a:schemeClr val="bg1"/>
                </a:solidFill>
              </a:rPr>
              <a:t>“Humans have no moral justification for using nonhuman animals for human purposes, however humanely animals are treated</a:t>
            </a:r>
            <a:r>
              <a:rPr lang="en-US" sz="3000" dirty="0">
                <a:solidFill>
                  <a:schemeClr val="bg1"/>
                </a:solidFill>
              </a:rPr>
              <a:t>. ”</a:t>
            </a:r>
          </a:p>
          <a:p>
            <a:pPr lvl="1"/>
            <a:endParaRPr lang="en-US" sz="3000" dirty="0" smtClean="0">
              <a:solidFill>
                <a:schemeClr val="bg1"/>
              </a:solidFill>
            </a:endParaRPr>
          </a:p>
          <a:p>
            <a:pPr lvl="1"/>
            <a:r>
              <a:rPr lang="en-US" sz="3000" dirty="0" smtClean="0">
                <a:solidFill>
                  <a:schemeClr val="bg1"/>
                </a:solidFill>
              </a:rPr>
              <a:t> </a:t>
            </a:r>
            <a:r>
              <a:rPr lang="en-US" sz="3200" b="1" dirty="0" smtClean="0">
                <a:solidFill>
                  <a:srgbClr val="92D050"/>
                </a:solidFill>
              </a:rPr>
              <a:t>The goal of animal rights is to </a:t>
            </a:r>
            <a:br>
              <a:rPr lang="en-US" sz="3200" b="1" dirty="0" smtClean="0">
                <a:solidFill>
                  <a:srgbClr val="92D050"/>
                </a:solidFill>
              </a:rPr>
            </a:br>
            <a:r>
              <a:rPr lang="en-US" sz="3600" b="1" u="sng" dirty="0" smtClean="0">
                <a:solidFill>
                  <a:srgbClr val="92D050"/>
                </a:solidFill>
              </a:rPr>
              <a:t>abolish</a:t>
            </a:r>
            <a:r>
              <a:rPr lang="en-US" sz="3200" b="1" dirty="0" smtClean="0">
                <a:solidFill>
                  <a:srgbClr val="92D050"/>
                </a:solidFill>
              </a:rPr>
              <a:t> animal use.</a:t>
            </a:r>
            <a:endParaRPr lang="en-US" sz="3000" dirty="0">
              <a:solidFill>
                <a:schemeClr val="bg1"/>
              </a:solidFill>
            </a:endParaRPr>
          </a:p>
        </p:txBody>
      </p:sp>
      <p:pic>
        <p:nvPicPr>
          <p:cNvPr id="5" name="Picture 12" descr="http://pinatasbravo.com/images/tumblr_mfdl4ybkem1rgpyeqo1_5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52151"/>
            <a:ext cx="2566869" cy="1452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7664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Animal Welfare</a:t>
            </a:r>
            <a:endParaRPr lang="en-US" dirty="0"/>
          </a:p>
        </p:txBody>
      </p:sp>
      <p:sp>
        <p:nvSpPr>
          <p:cNvPr id="3" name="Content Placeholder 2"/>
          <p:cNvSpPr>
            <a:spLocks noGrp="1"/>
          </p:cNvSpPr>
          <p:nvPr>
            <p:ph idx="1"/>
          </p:nvPr>
        </p:nvSpPr>
        <p:spPr>
          <a:xfrm>
            <a:off x="457200" y="1752600"/>
            <a:ext cx="8229600" cy="4724400"/>
          </a:xfrm>
        </p:spPr>
        <p:txBody>
          <a:bodyPr>
            <a:normAutofit/>
          </a:bodyPr>
          <a:lstStyle/>
          <a:p>
            <a:r>
              <a:rPr lang="en-US" altLang="en-US" sz="3000" dirty="0" smtClean="0">
                <a:solidFill>
                  <a:schemeClr val="bg1"/>
                </a:solidFill>
              </a:rPr>
              <a:t>Animal Welfare, as defined by the AVMA:</a:t>
            </a:r>
            <a:r>
              <a:rPr lang="en-US" altLang="en-US" sz="2800" dirty="0" smtClean="0">
                <a:solidFill>
                  <a:schemeClr val="bg1"/>
                </a:solidFill>
              </a:rPr>
              <a:t/>
            </a:r>
            <a:br>
              <a:rPr lang="en-US" altLang="en-US" sz="2800" dirty="0" smtClean="0">
                <a:solidFill>
                  <a:schemeClr val="bg1"/>
                </a:solidFill>
              </a:rPr>
            </a:br>
            <a:r>
              <a:rPr lang="en-US" altLang="en-US" sz="1900" dirty="0" smtClean="0">
                <a:solidFill>
                  <a:schemeClr val="bg1"/>
                </a:solidFill>
              </a:rPr>
              <a:t>(</a:t>
            </a:r>
            <a:r>
              <a:rPr lang="en-US" altLang="en-US" sz="1900" i="1" dirty="0" smtClean="0">
                <a:solidFill>
                  <a:schemeClr val="bg1"/>
                </a:solidFill>
              </a:rPr>
              <a:t>The American Veterinary Medical Association, AVMA) </a:t>
            </a:r>
            <a:br>
              <a:rPr lang="en-US" altLang="en-US" sz="1900" i="1" dirty="0" smtClean="0">
                <a:solidFill>
                  <a:schemeClr val="bg1"/>
                </a:solidFill>
              </a:rPr>
            </a:br>
            <a:endParaRPr lang="en-US" altLang="en-US" sz="1900" i="1" dirty="0">
              <a:solidFill>
                <a:schemeClr val="bg1"/>
              </a:solidFill>
            </a:endParaRPr>
          </a:p>
          <a:p>
            <a:pPr marL="457200" lvl="1" indent="0">
              <a:buNone/>
            </a:pPr>
            <a:r>
              <a:rPr lang="en-US" altLang="en-US" sz="3000" dirty="0" smtClean="0">
                <a:solidFill>
                  <a:schemeClr val="bg1"/>
                </a:solidFill>
              </a:rPr>
              <a:t>“</a:t>
            </a:r>
            <a:r>
              <a:rPr lang="en-US" altLang="en-US" sz="3000" dirty="0">
                <a:solidFill>
                  <a:schemeClr val="bg1"/>
                </a:solidFill>
              </a:rPr>
              <a:t>Animal Welfare is a human responsibility that encompasses all aspects of animal well-being, including proper housing, management, disease prevention and treatment, responsible care, humane handling, and, when necessary, humane euthanasia</a:t>
            </a:r>
            <a:r>
              <a:rPr lang="en-US" altLang="en-US" sz="3000" dirty="0" smtClean="0">
                <a:solidFill>
                  <a:schemeClr val="bg1"/>
                </a:solidFill>
              </a:rPr>
              <a:t>.”</a:t>
            </a:r>
          </a:p>
        </p:txBody>
      </p:sp>
      <p:pic>
        <p:nvPicPr>
          <p:cNvPr id="5" name="Picture 12" descr="http://pinatasbravo.com/images/tumblr_mfdl4ybkem1rgpyeqo1_5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52151"/>
            <a:ext cx="2566869" cy="1452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094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1111</TotalTime>
  <Words>831</Words>
  <Application>Microsoft Office PowerPoint</Application>
  <PresentationFormat>On-screen Show (4:3)</PresentationFormat>
  <Paragraphs>136</Paragraphs>
  <Slides>17</Slides>
  <Notes>14</Notes>
  <HiddenSlides>0</HiddenSlides>
  <MMClips>0</MMClips>
  <ScaleCrop>false</ScaleCrop>
  <HeadingPairs>
    <vt:vector size="4" baseType="variant">
      <vt:variant>
        <vt:lpstr>Theme</vt:lpstr>
      </vt:variant>
      <vt:variant>
        <vt:i4>7</vt:i4>
      </vt:variant>
      <vt:variant>
        <vt:lpstr>Slide Titles</vt:lpstr>
      </vt:variant>
      <vt:variant>
        <vt:i4>17</vt:i4>
      </vt:variant>
    </vt:vector>
  </HeadingPairs>
  <TitlesOfParts>
    <vt:vector size="24" baseType="lpstr">
      <vt:lpstr>Office Theme</vt:lpstr>
      <vt:lpstr>1_Office Theme</vt:lpstr>
      <vt:lpstr>2_Office Theme</vt:lpstr>
      <vt:lpstr>4_Office Theme</vt:lpstr>
      <vt:lpstr>5_Office Theme</vt:lpstr>
      <vt:lpstr>7_Office Theme</vt:lpstr>
      <vt:lpstr>9_Office Theme</vt:lpstr>
      <vt:lpstr>WRITE your thoughts!</vt:lpstr>
      <vt:lpstr>WRITE your thoughts!</vt:lpstr>
      <vt:lpstr>PowerPoint Presentation</vt:lpstr>
      <vt:lpstr>Animal Rights and Animal Welfare</vt:lpstr>
      <vt:lpstr>Today we will…</vt:lpstr>
      <vt:lpstr>Contrary to popular belief, rights and welfare are NOT the same idea!</vt:lpstr>
      <vt:lpstr>Animal Rights</vt:lpstr>
      <vt:lpstr>Animal Rights</vt:lpstr>
      <vt:lpstr>Animal Welfare</vt:lpstr>
      <vt:lpstr>Animal Welfare</vt:lpstr>
      <vt:lpstr>Visual Impact?</vt:lpstr>
      <vt:lpstr>Visual Impact?</vt:lpstr>
      <vt:lpstr>Rights or Welfare?</vt:lpstr>
      <vt:lpstr>WRITE your thoughts!</vt:lpstr>
      <vt:lpstr>Current Issues in Animal Rights</vt:lpstr>
      <vt:lpstr>Current Issues in Animal Welfare</vt:lpstr>
      <vt:lpstr>Today we…</vt:lpstr>
    </vt:vector>
  </TitlesOfParts>
  <Company>College of Veterinary Medicine - Texas A&amp;M Univ.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Ljlab</dc:creator>
  <cp:lastModifiedBy>Rachel</cp:lastModifiedBy>
  <cp:revision>95</cp:revision>
  <cp:lastPrinted>2013-12-02T19:14:44Z</cp:lastPrinted>
  <dcterms:created xsi:type="dcterms:W3CDTF">2013-10-23T20:18:40Z</dcterms:created>
  <dcterms:modified xsi:type="dcterms:W3CDTF">2016-03-01T02:16:38Z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1031622</vt:lpwstr>
  </property>
  <property fmtid="{D5CDD505-2E9C-101B-9397-08002B2CF9AE}" pid="3" name="NXPowerLiteSettings">
    <vt:lpwstr>F6000400038000</vt:lpwstr>
  </property>
  <property fmtid="{D5CDD505-2E9C-101B-9397-08002B2CF9AE}" pid="4" name="NXPowerLiteVersion">
    <vt:lpwstr>D4.3.1</vt:lpwstr>
  </property>
</Properties>
</file>