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8" r:id="rId3"/>
    <p:sldId id="292" r:id="rId4"/>
    <p:sldId id="293" r:id="rId5"/>
    <p:sldId id="257" r:id="rId6"/>
    <p:sldId id="259" r:id="rId7"/>
    <p:sldId id="260" r:id="rId8"/>
    <p:sldId id="262" r:id="rId9"/>
    <p:sldId id="263" r:id="rId10"/>
    <p:sldId id="280" r:id="rId11"/>
    <p:sldId id="306" r:id="rId12"/>
    <p:sldId id="265" r:id="rId13"/>
    <p:sldId id="266" r:id="rId14"/>
    <p:sldId id="281" r:id="rId15"/>
    <p:sldId id="307" r:id="rId16"/>
    <p:sldId id="273" r:id="rId17"/>
    <p:sldId id="297" r:id="rId18"/>
    <p:sldId id="285" r:id="rId19"/>
    <p:sldId id="287" r:id="rId20"/>
    <p:sldId id="282" r:id="rId21"/>
    <p:sldId id="284" r:id="rId22"/>
    <p:sldId id="283" r:id="rId23"/>
    <p:sldId id="311" r:id="rId24"/>
    <p:sldId id="313" r:id="rId25"/>
    <p:sldId id="310" r:id="rId26"/>
    <p:sldId id="270" r:id="rId27"/>
    <p:sldId id="269" r:id="rId28"/>
    <p:sldId id="272" r:id="rId29"/>
    <p:sldId id="271" r:id="rId30"/>
    <p:sldId id="275" r:id="rId31"/>
    <p:sldId id="276" r:id="rId32"/>
    <p:sldId id="274" r:id="rId33"/>
    <p:sldId id="277" r:id="rId34"/>
    <p:sldId id="278" r:id="rId35"/>
    <p:sldId id="279" r:id="rId36"/>
    <p:sldId id="298" r:id="rId37"/>
    <p:sldId id="299" r:id="rId38"/>
    <p:sldId id="302" r:id="rId39"/>
    <p:sldId id="303" r:id="rId40"/>
    <p:sldId id="304" r:id="rId41"/>
    <p:sldId id="31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2" autoAdjust="0"/>
    <p:restoredTop sz="93309" autoAdjust="0"/>
  </p:normalViewPr>
  <p:slideViewPr>
    <p:cSldViewPr>
      <p:cViewPr>
        <p:scale>
          <a:sx n="70" d="100"/>
          <a:sy n="70" d="100"/>
        </p:scale>
        <p:origin x="-1884" y="-966"/>
      </p:cViewPr>
      <p:guideLst>
        <p:guide orient="horz" pos="2160"/>
        <p:guide pos="2880"/>
      </p:guideLst>
    </p:cSldViewPr>
  </p:slid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48EBDF-4FB2-4E28-8781-CD8BCC66ACAF}" type="datetimeFigureOut">
              <a:rPr lang="en-US" smtClean="0"/>
              <a:t>3/20/2014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3AB9B4-0E6B-4717-A321-A1BF8A9BDCC2}" type="slidenum">
              <a:rPr lang="en-US" smtClean="0"/>
              <a:t>‹#›</a:t>
            </a:fld>
            <a:endParaRPr lang="en-US"/>
          </a:p>
        </p:txBody>
      </p:sp>
    </p:spTree>
    <p:extLst>
      <p:ext uri="{BB962C8B-B14F-4D97-AF65-F5344CB8AC3E}">
        <p14:creationId xmlns:p14="http://schemas.microsoft.com/office/powerpoint/2010/main" val="861716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B9B4-0E6B-4717-A321-A1BF8A9BDCC2}" type="slidenum">
              <a:rPr lang="en-US" smtClean="0"/>
              <a:t>20</a:t>
            </a:fld>
            <a:endParaRPr lang="en-US"/>
          </a:p>
        </p:txBody>
      </p:sp>
    </p:spTree>
    <p:extLst>
      <p:ext uri="{BB962C8B-B14F-4D97-AF65-F5344CB8AC3E}">
        <p14:creationId xmlns:p14="http://schemas.microsoft.com/office/powerpoint/2010/main" val="1446600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B9B4-0E6B-4717-A321-A1BF8A9BDCC2}" type="slidenum">
              <a:rPr lang="en-US" smtClean="0"/>
              <a:t>30</a:t>
            </a:fld>
            <a:endParaRPr lang="en-US"/>
          </a:p>
        </p:txBody>
      </p:sp>
    </p:spTree>
    <p:extLst>
      <p:ext uri="{BB962C8B-B14F-4D97-AF65-F5344CB8AC3E}">
        <p14:creationId xmlns:p14="http://schemas.microsoft.com/office/powerpoint/2010/main" val="2428178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B9B4-0E6B-4717-A321-A1BF8A9BDCC2}" type="slidenum">
              <a:rPr lang="en-US" smtClean="0"/>
              <a:t>31</a:t>
            </a:fld>
            <a:endParaRPr lang="en-US"/>
          </a:p>
        </p:txBody>
      </p:sp>
    </p:spTree>
    <p:extLst>
      <p:ext uri="{BB962C8B-B14F-4D97-AF65-F5344CB8AC3E}">
        <p14:creationId xmlns:p14="http://schemas.microsoft.com/office/powerpoint/2010/main" val="596166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F616E2-1262-49F1-BBE8-42FEEBD53D47}"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BDF54-490B-4C76-ACFE-8B82723CD370}" type="slidenum">
              <a:rPr lang="en-US" smtClean="0"/>
              <a:t>‹#›</a:t>
            </a:fld>
            <a:endParaRPr lang="en-US"/>
          </a:p>
        </p:txBody>
      </p:sp>
    </p:spTree>
    <p:extLst>
      <p:ext uri="{BB962C8B-B14F-4D97-AF65-F5344CB8AC3E}">
        <p14:creationId xmlns:p14="http://schemas.microsoft.com/office/powerpoint/2010/main" val="245464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F616E2-1262-49F1-BBE8-42FEEBD53D47}"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BDF54-490B-4C76-ACFE-8B82723CD370}" type="slidenum">
              <a:rPr lang="en-US" smtClean="0"/>
              <a:t>‹#›</a:t>
            </a:fld>
            <a:endParaRPr lang="en-US"/>
          </a:p>
        </p:txBody>
      </p:sp>
    </p:spTree>
    <p:extLst>
      <p:ext uri="{BB962C8B-B14F-4D97-AF65-F5344CB8AC3E}">
        <p14:creationId xmlns:p14="http://schemas.microsoft.com/office/powerpoint/2010/main" val="1799592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F616E2-1262-49F1-BBE8-42FEEBD53D47}"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BDF54-490B-4C76-ACFE-8B82723CD370}" type="slidenum">
              <a:rPr lang="en-US" smtClean="0"/>
              <a:t>‹#›</a:t>
            </a:fld>
            <a:endParaRPr lang="en-US"/>
          </a:p>
        </p:txBody>
      </p:sp>
    </p:spTree>
    <p:extLst>
      <p:ext uri="{BB962C8B-B14F-4D97-AF65-F5344CB8AC3E}">
        <p14:creationId xmlns:p14="http://schemas.microsoft.com/office/powerpoint/2010/main" val="2472846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D02B9F-E54A-4F39-833A-744C4E540086}" type="slidenum">
              <a:rPr lang="en-US"/>
              <a:pPr>
                <a:defRPr/>
              </a:pPr>
              <a:t>‹#›</a:t>
            </a:fld>
            <a:endParaRPr lang="en-US"/>
          </a:p>
        </p:txBody>
      </p:sp>
    </p:spTree>
    <p:extLst>
      <p:ext uri="{BB962C8B-B14F-4D97-AF65-F5344CB8AC3E}">
        <p14:creationId xmlns:p14="http://schemas.microsoft.com/office/powerpoint/2010/main" val="3213549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F96D881B-FD5C-4A7D-8AA1-52C6CD2A5610}" type="slidenum">
              <a:rPr lang="en-US"/>
              <a:pPr>
                <a:defRPr/>
              </a:pPr>
              <a:t>‹#›</a:t>
            </a:fld>
            <a:endParaRPr lang="en-US"/>
          </a:p>
        </p:txBody>
      </p:sp>
    </p:spTree>
    <p:extLst>
      <p:ext uri="{BB962C8B-B14F-4D97-AF65-F5344CB8AC3E}">
        <p14:creationId xmlns:p14="http://schemas.microsoft.com/office/powerpoint/2010/main" val="1397911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F616E2-1262-49F1-BBE8-42FEEBD53D47}"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BDF54-490B-4C76-ACFE-8B82723CD370}" type="slidenum">
              <a:rPr lang="en-US" smtClean="0"/>
              <a:t>‹#›</a:t>
            </a:fld>
            <a:endParaRPr lang="en-US"/>
          </a:p>
        </p:txBody>
      </p:sp>
    </p:spTree>
    <p:extLst>
      <p:ext uri="{BB962C8B-B14F-4D97-AF65-F5344CB8AC3E}">
        <p14:creationId xmlns:p14="http://schemas.microsoft.com/office/powerpoint/2010/main" val="1432610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F616E2-1262-49F1-BBE8-42FEEBD53D47}"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BDF54-490B-4C76-ACFE-8B82723CD370}" type="slidenum">
              <a:rPr lang="en-US" smtClean="0"/>
              <a:t>‹#›</a:t>
            </a:fld>
            <a:endParaRPr lang="en-US"/>
          </a:p>
        </p:txBody>
      </p:sp>
    </p:spTree>
    <p:extLst>
      <p:ext uri="{BB962C8B-B14F-4D97-AF65-F5344CB8AC3E}">
        <p14:creationId xmlns:p14="http://schemas.microsoft.com/office/powerpoint/2010/main" val="1533046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F616E2-1262-49F1-BBE8-42FEEBD53D47}" type="datetimeFigureOut">
              <a:rPr lang="en-US" smtClean="0"/>
              <a:t>3/20/2014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BDF54-490B-4C76-ACFE-8B82723CD370}" type="slidenum">
              <a:rPr lang="en-US" smtClean="0"/>
              <a:t>‹#›</a:t>
            </a:fld>
            <a:endParaRPr lang="en-US"/>
          </a:p>
        </p:txBody>
      </p:sp>
    </p:spTree>
    <p:extLst>
      <p:ext uri="{BB962C8B-B14F-4D97-AF65-F5344CB8AC3E}">
        <p14:creationId xmlns:p14="http://schemas.microsoft.com/office/powerpoint/2010/main" val="2341378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F616E2-1262-49F1-BBE8-42FEEBD53D47}" type="datetimeFigureOut">
              <a:rPr lang="en-US" smtClean="0"/>
              <a:t>3/20/2014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0BDF54-490B-4C76-ACFE-8B82723CD370}" type="slidenum">
              <a:rPr lang="en-US" smtClean="0"/>
              <a:t>‹#›</a:t>
            </a:fld>
            <a:endParaRPr lang="en-US"/>
          </a:p>
        </p:txBody>
      </p:sp>
    </p:spTree>
    <p:extLst>
      <p:ext uri="{BB962C8B-B14F-4D97-AF65-F5344CB8AC3E}">
        <p14:creationId xmlns:p14="http://schemas.microsoft.com/office/powerpoint/2010/main" val="1410220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F616E2-1262-49F1-BBE8-42FEEBD53D47}" type="datetimeFigureOut">
              <a:rPr lang="en-US" smtClean="0"/>
              <a:t>3/20/2014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0BDF54-490B-4C76-ACFE-8B82723CD370}" type="slidenum">
              <a:rPr lang="en-US" smtClean="0"/>
              <a:t>‹#›</a:t>
            </a:fld>
            <a:endParaRPr lang="en-US"/>
          </a:p>
        </p:txBody>
      </p:sp>
    </p:spTree>
    <p:extLst>
      <p:ext uri="{BB962C8B-B14F-4D97-AF65-F5344CB8AC3E}">
        <p14:creationId xmlns:p14="http://schemas.microsoft.com/office/powerpoint/2010/main" val="441368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F616E2-1262-49F1-BBE8-42FEEBD53D47}" type="datetimeFigureOut">
              <a:rPr lang="en-US" smtClean="0"/>
              <a:t>3/20/2014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0BDF54-490B-4C76-ACFE-8B82723CD370}" type="slidenum">
              <a:rPr lang="en-US" smtClean="0"/>
              <a:t>‹#›</a:t>
            </a:fld>
            <a:endParaRPr lang="en-US"/>
          </a:p>
        </p:txBody>
      </p:sp>
    </p:spTree>
    <p:extLst>
      <p:ext uri="{BB962C8B-B14F-4D97-AF65-F5344CB8AC3E}">
        <p14:creationId xmlns:p14="http://schemas.microsoft.com/office/powerpoint/2010/main" val="101519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F616E2-1262-49F1-BBE8-42FEEBD53D47}" type="datetimeFigureOut">
              <a:rPr lang="en-US" smtClean="0"/>
              <a:t>3/20/2014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BDF54-490B-4C76-ACFE-8B82723CD370}" type="slidenum">
              <a:rPr lang="en-US" smtClean="0"/>
              <a:t>‹#›</a:t>
            </a:fld>
            <a:endParaRPr lang="en-US"/>
          </a:p>
        </p:txBody>
      </p:sp>
    </p:spTree>
    <p:extLst>
      <p:ext uri="{BB962C8B-B14F-4D97-AF65-F5344CB8AC3E}">
        <p14:creationId xmlns:p14="http://schemas.microsoft.com/office/powerpoint/2010/main" val="1491642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F616E2-1262-49F1-BBE8-42FEEBD53D47}" type="datetimeFigureOut">
              <a:rPr lang="en-US" smtClean="0"/>
              <a:t>3/20/2014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BDF54-490B-4C76-ACFE-8B82723CD370}" type="slidenum">
              <a:rPr lang="en-US" smtClean="0"/>
              <a:t>‹#›</a:t>
            </a:fld>
            <a:endParaRPr lang="en-US"/>
          </a:p>
        </p:txBody>
      </p:sp>
    </p:spTree>
    <p:extLst>
      <p:ext uri="{BB962C8B-B14F-4D97-AF65-F5344CB8AC3E}">
        <p14:creationId xmlns:p14="http://schemas.microsoft.com/office/powerpoint/2010/main" val="3716239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F616E2-1262-49F1-BBE8-42FEEBD53D47}" type="datetimeFigureOut">
              <a:rPr lang="en-US" smtClean="0"/>
              <a:t>3/20/2014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BDF54-490B-4C76-ACFE-8B82723CD370}" type="slidenum">
              <a:rPr lang="en-US" smtClean="0"/>
              <a:t>‹#›</a:t>
            </a:fld>
            <a:endParaRPr lang="en-US"/>
          </a:p>
        </p:txBody>
      </p:sp>
    </p:spTree>
    <p:extLst>
      <p:ext uri="{BB962C8B-B14F-4D97-AF65-F5344CB8AC3E}">
        <p14:creationId xmlns:p14="http://schemas.microsoft.com/office/powerpoint/2010/main" val="3719502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6.jpe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33.xml"/><Relationship Id="rId5" Type="http://schemas.openxmlformats.org/officeDocument/2006/relationships/slide" Target="slide27.xml"/><Relationship Id="rId4" Type="http://schemas.openxmlformats.org/officeDocument/2006/relationships/slide" Target="slide12.xml"/></Relationships>
</file>

<file path=ppt/slides/_rels/slide20.xml.rels><?xml version="1.0" encoding="UTF-8" standalone="yes"?>
<Relationships xmlns="http://schemas.openxmlformats.org/package/2006/relationships"><Relationship Id="rId3" Type="http://schemas.openxmlformats.org/officeDocument/2006/relationships/hyperlink" Target="http://viewer.serenusview.com/Viewer.aspx?SlideId=196dcf63-4502-4abb-a2c3-9850c0c496b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3.jpeg"/><Relationship Id="rId13" Type="http://schemas.microsoft.com/office/2007/relationships/hdphoto" Target="../media/hdphoto10.wdp"/><Relationship Id="rId18" Type="http://schemas.openxmlformats.org/officeDocument/2006/relationships/image" Target="../media/image39.jpeg"/><Relationship Id="rId3" Type="http://schemas.microsoft.com/office/2007/relationships/hdphoto" Target="../media/hdphoto8.wdp"/><Relationship Id="rId7" Type="http://schemas.openxmlformats.org/officeDocument/2006/relationships/image" Target="../media/image32.jpeg"/><Relationship Id="rId12" Type="http://schemas.openxmlformats.org/officeDocument/2006/relationships/image" Target="../media/image36.jpeg"/><Relationship Id="rId17" Type="http://schemas.microsoft.com/office/2007/relationships/hdphoto" Target="../media/hdphoto12.wdp"/><Relationship Id="rId2" Type="http://schemas.openxmlformats.org/officeDocument/2006/relationships/image" Target="../media/image29.jpeg"/><Relationship Id="rId16"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31.jpeg"/><Relationship Id="rId11" Type="http://schemas.microsoft.com/office/2007/relationships/hdphoto" Target="../media/hdphoto9.wdp"/><Relationship Id="rId5" Type="http://schemas.openxmlformats.org/officeDocument/2006/relationships/image" Target="../media/image30.png"/><Relationship Id="rId15" Type="http://schemas.microsoft.com/office/2007/relationships/hdphoto" Target="../media/hdphoto11.wdp"/><Relationship Id="rId10" Type="http://schemas.openxmlformats.org/officeDocument/2006/relationships/image" Target="../media/image35.jpeg"/><Relationship Id="rId19" Type="http://schemas.microsoft.com/office/2007/relationships/hdphoto" Target="../media/hdphoto13.wdp"/><Relationship Id="rId4" Type="http://schemas.openxmlformats.org/officeDocument/2006/relationships/slide" Target="slide2.xml"/><Relationship Id="rId9" Type="http://schemas.openxmlformats.org/officeDocument/2006/relationships/image" Target="../media/image34.jpeg"/><Relationship Id="rId14" Type="http://schemas.openxmlformats.org/officeDocument/2006/relationships/image" Target="../media/image37.jpeg"/></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50.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54.jpeg"/></Relationships>
</file>

<file path=ppt/slides/_rels/slide3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 Id="rId9" Type="http://schemas.openxmlformats.org/officeDocument/2006/relationships/image" Target="../media/image63.jpeg"/></Relationships>
</file>

<file path=ppt/slides/_rels/slide3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33.xml"/><Relationship Id="rId5" Type="http://schemas.openxmlformats.org/officeDocument/2006/relationships/slide" Target="slide27.xml"/><Relationship Id="rId4" Type="http://schemas.openxmlformats.org/officeDocument/2006/relationships/slide" Target="slide12.xml"/></Relationships>
</file>

<file path=ppt/slides/_rels/slide3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65.jpeg"/><Relationship Id="rId7" Type="http://schemas.openxmlformats.org/officeDocument/2006/relationships/image" Target="../media/image31.jpeg"/><Relationship Id="rId2" Type="http://schemas.openxmlformats.org/officeDocument/2006/relationships/image" Target="../media/image40.jpeg"/><Relationship Id="rId1" Type="http://schemas.openxmlformats.org/officeDocument/2006/relationships/slideLayout" Target="../slideLayouts/slideLayout13.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 Id="rId9"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13.xml"/><Relationship Id="rId6" Type="http://schemas.openxmlformats.org/officeDocument/2006/relationships/image" Target="../media/image34.jpeg"/><Relationship Id="rId5" Type="http://schemas.openxmlformats.org/officeDocument/2006/relationships/image" Target="../media/image40.jpeg"/><Relationship Id="rId4" Type="http://schemas.openxmlformats.org/officeDocument/2006/relationships/image" Target="../media/image64.jpeg"/></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42.jpeg"/><Relationship Id="rId1" Type="http://schemas.openxmlformats.org/officeDocument/2006/relationships/slideLayout" Target="../slideLayouts/slideLayout13.xml"/><Relationship Id="rId5" Type="http://schemas.openxmlformats.org/officeDocument/2006/relationships/image" Target="../media/image73.jpeg"/><Relationship Id="rId4" Type="http://schemas.openxmlformats.org/officeDocument/2006/relationships/image" Target="../media/image72.png"/></Relationships>
</file>

<file path=ppt/slides/_rels/slide5.xml.rels><?xml version="1.0" encoding="UTF-8" standalone="yes"?>
<Relationships xmlns="http://schemas.openxmlformats.org/package/2006/relationships"><Relationship Id="rId8" Type="http://schemas.openxmlformats.org/officeDocument/2006/relationships/hyperlink" Target="http://viewer.serenusview.com/Viewer.aspx?SlideId=196dcf63-4502-4abb-a2c3-9850c0c496bd" TargetMode="External"/><Relationship Id="rId3" Type="http://schemas.openxmlformats.org/officeDocument/2006/relationships/hyperlink" Target="http://staging.digitalscope.org/Viewer.aspx?SlideId=b0af451a-ce41-463b-ac84-68cb4e2d142e" TargetMode="External"/><Relationship Id="rId7" Type="http://schemas.openxmlformats.org/officeDocument/2006/relationships/slide" Target="slide2.xml"/><Relationship Id="rId2" Type="http://schemas.openxmlformats.org/officeDocument/2006/relationships/hyperlink" Target="http://viewer.serenusview.com/Viewer.aspx?SlideId=2c7d93ed-dae2-40bb-90fc-74253b381d4e"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microsoft.com/office/2007/relationships/hdphoto" Target="../media/hdphoto4.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tmp"/></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1456" y="1295400"/>
            <a:ext cx="7772400" cy="1470025"/>
          </a:xfrm>
        </p:spPr>
        <p:txBody>
          <a:bodyPr/>
          <a:lstStyle/>
          <a:p>
            <a:r>
              <a:rPr lang="en-US" dirty="0" smtClean="0"/>
              <a:t>Online Microscope Images</a:t>
            </a:r>
            <a:br>
              <a:rPr lang="en-US" dirty="0" smtClean="0"/>
            </a:br>
            <a:r>
              <a:rPr lang="en-US" dirty="0" smtClean="0"/>
              <a:t>Toolkit</a:t>
            </a:r>
            <a:endParaRPr lang="en-US" dirty="0"/>
          </a:p>
        </p:txBody>
      </p:sp>
      <p:sp>
        <p:nvSpPr>
          <p:cNvPr id="3" name="Subtitle 2"/>
          <p:cNvSpPr>
            <a:spLocks noGrp="1"/>
          </p:cNvSpPr>
          <p:nvPr>
            <p:ph type="subTitle" idx="1"/>
          </p:nvPr>
        </p:nvSpPr>
        <p:spPr>
          <a:xfrm>
            <a:off x="4211473" y="4067750"/>
            <a:ext cx="4724400" cy="2409250"/>
          </a:xfrm>
        </p:spPr>
        <p:txBody>
          <a:bodyPr>
            <a:normAutofit fontScale="70000" lnSpcReduction="20000"/>
          </a:bodyPr>
          <a:lstStyle/>
          <a:p>
            <a:pPr>
              <a:lnSpc>
                <a:spcPct val="120000"/>
              </a:lnSpc>
              <a:spcBef>
                <a:spcPts val="0"/>
              </a:spcBef>
            </a:pPr>
            <a:r>
              <a:rPr lang="en-US" sz="2800" dirty="0" smtClean="0">
                <a:solidFill>
                  <a:schemeClr val="tx1"/>
                </a:solidFill>
              </a:rPr>
              <a:t>Partnership for Environmental Education and Rural Health (PEER)</a:t>
            </a:r>
          </a:p>
          <a:p>
            <a:pPr>
              <a:lnSpc>
                <a:spcPct val="120000"/>
              </a:lnSpc>
              <a:spcBef>
                <a:spcPts val="0"/>
              </a:spcBef>
            </a:pPr>
            <a:r>
              <a:rPr lang="en-US" sz="2800" dirty="0" smtClean="0">
                <a:solidFill>
                  <a:schemeClr val="tx1"/>
                </a:solidFill>
              </a:rPr>
              <a:t>peer.tamu.edu</a:t>
            </a:r>
          </a:p>
          <a:p>
            <a:pPr>
              <a:lnSpc>
                <a:spcPct val="120000"/>
              </a:lnSpc>
              <a:spcBef>
                <a:spcPts val="0"/>
              </a:spcBef>
            </a:pPr>
            <a:r>
              <a:rPr lang="en-US" sz="2800" dirty="0" smtClean="0">
                <a:solidFill>
                  <a:schemeClr val="tx1"/>
                </a:solidFill>
              </a:rPr>
              <a:t>YouTube: VIBS Histology</a:t>
            </a:r>
          </a:p>
          <a:p>
            <a:pPr>
              <a:lnSpc>
                <a:spcPct val="120000"/>
              </a:lnSpc>
              <a:spcBef>
                <a:spcPts val="0"/>
              </a:spcBef>
            </a:pPr>
            <a:endParaRPr lang="en-US" sz="2800" dirty="0" smtClean="0">
              <a:solidFill>
                <a:schemeClr val="tx1"/>
              </a:solidFill>
            </a:endParaRPr>
          </a:p>
          <a:p>
            <a:pPr>
              <a:lnSpc>
                <a:spcPct val="120000"/>
              </a:lnSpc>
              <a:spcBef>
                <a:spcPts val="0"/>
              </a:spcBef>
            </a:pPr>
            <a:r>
              <a:rPr lang="en-US" sz="2800" dirty="0" smtClean="0">
                <a:solidFill>
                  <a:schemeClr val="tx1"/>
                </a:solidFill>
              </a:rPr>
              <a:t>Veterinary Integrative Biosciences</a:t>
            </a:r>
          </a:p>
          <a:p>
            <a:pPr>
              <a:lnSpc>
                <a:spcPct val="120000"/>
              </a:lnSpc>
              <a:spcBef>
                <a:spcPts val="0"/>
              </a:spcBef>
            </a:pPr>
            <a:r>
              <a:rPr lang="en-US" sz="2800" dirty="0" smtClean="0">
                <a:solidFill>
                  <a:schemeClr val="tx1"/>
                </a:solidFill>
              </a:rPr>
              <a:t>Texas A &amp; M University</a:t>
            </a:r>
          </a:p>
          <a:p>
            <a:pPr>
              <a:lnSpc>
                <a:spcPct val="120000"/>
              </a:lnSpc>
              <a:spcBef>
                <a:spcPts val="0"/>
              </a:spcBef>
            </a:pPr>
            <a:endParaRPr lang="en-US" sz="2800" dirty="0">
              <a:solidFill>
                <a:schemeClr val="tx1"/>
              </a:solidFill>
            </a:endParaRPr>
          </a:p>
        </p:txBody>
      </p:sp>
      <p:pic>
        <p:nvPicPr>
          <p:cNvPr id="4" name="Picture 3"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55882" y1="22175" x2="55882" y2="22175"/>
                        <a14:foregroundMark x1="37132" y1="14712" x2="37132" y2="14712"/>
                        <a14:foregroundMark x1="6005" y1="19616" x2="6005" y2="19616"/>
                        <a14:foregroundMark x1="6250" y1="35821" x2="6250" y2="35821"/>
                        <a14:foregroundMark x1="5392" y1="42857" x2="3431" y2="7463"/>
                        <a14:foregroundMark x1="92525" y1="92324" x2="79412" y2="7889"/>
                        <a14:foregroundMark x1="91667" y1="55224" x2="87868" y2="36461"/>
                        <a14:foregroundMark x1="80882" y1="57569" x2="75000" y2="39019"/>
                        <a14:foregroundMark x1="83211" y1="89552" x2="81250" y2="44136"/>
                        <a14:foregroundMark x1="15564" y1="91045" x2="15564" y2="84009"/>
                        <a14:foregroundMark x1="55637" y1="17058" x2="55637" y2="17058"/>
                        <a14:foregroundMark x1="56250" y1="17058" x2="55270" y2="16205"/>
                        <a14:foregroundMark x1="55025" y1="15139" x2="54289" y2="10661"/>
                        <a14:foregroundMark x1="38235" y1="13006" x2="39461" y2="11087"/>
                        <a14:foregroundMark x1="37745" y1="12367" x2="40074" y2="7463"/>
                        <a14:foregroundMark x1="54289" y1="10448" x2="53922" y2="8316"/>
                        <a14:backgroundMark x1="9069" y1="37313" x2="8701" y2="36247"/>
                      </a14:backgroundRemoval>
                    </a14:imgEffect>
                  </a14:imgLayer>
                </a14:imgProps>
              </a:ext>
              <a:ext uri="{28A0092B-C50C-407E-A947-70E740481C1C}">
                <a14:useLocalDpi xmlns:a14="http://schemas.microsoft.com/office/drawing/2010/main" val="0"/>
              </a:ext>
            </a:extLst>
          </a:blip>
          <a:stretch>
            <a:fillRect/>
          </a:stretch>
        </p:blipFill>
        <p:spPr>
          <a:xfrm>
            <a:off x="-36286" y="4572000"/>
            <a:ext cx="4343942" cy="2496702"/>
          </a:xfrm>
          <a:prstGeom prst="rect">
            <a:avLst/>
          </a:prstGeom>
        </p:spPr>
      </p:pic>
      <p:sp>
        <p:nvSpPr>
          <p:cNvPr id="5" name="TextBox 4"/>
          <p:cNvSpPr txBox="1"/>
          <p:nvPr/>
        </p:nvSpPr>
        <p:spPr>
          <a:xfrm>
            <a:off x="5638800" y="3581400"/>
            <a:ext cx="1977977" cy="369332"/>
          </a:xfrm>
          <a:prstGeom prst="rect">
            <a:avLst/>
          </a:prstGeom>
          <a:noFill/>
        </p:spPr>
        <p:txBody>
          <a:bodyPr wrap="none" rtlCol="0">
            <a:spAutoFit/>
          </a:bodyPr>
          <a:lstStyle/>
          <a:p>
            <a:r>
              <a:rPr lang="en-US" dirty="0" smtClean="0"/>
              <a:t>Larry Johnson, PhD</a:t>
            </a:r>
            <a:endParaRPr lang="en-US" dirty="0"/>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9648" y="168165"/>
            <a:ext cx="2816225" cy="551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9062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r="26"/>
          <a:stretch/>
        </p:blipFill>
        <p:spPr bwMode="auto">
          <a:xfrm rot="5400000">
            <a:off x="4001747" y="1685069"/>
            <a:ext cx="6003966" cy="4335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5400000">
            <a:off x="-749300" y="1611910"/>
            <a:ext cx="5994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38200" y="153826"/>
            <a:ext cx="1884427" cy="646331"/>
          </a:xfrm>
          <a:prstGeom prst="rect">
            <a:avLst/>
          </a:prstGeom>
          <a:noFill/>
        </p:spPr>
        <p:txBody>
          <a:bodyPr wrap="none" rtlCol="0">
            <a:spAutoFit/>
          </a:bodyPr>
          <a:lstStyle/>
          <a:p>
            <a:r>
              <a:rPr lang="en-US" dirty="0" smtClean="0"/>
              <a:t>Normal blood</a:t>
            </a:r>
          </a:p>
          <a:p>
            <a:r>
              <a:rPr lang="en-US" dirty="0" smtClean="0"/>
              <a:t>127 RBC vs 1 WBC</a:t>
            </a:r>
            <a:endParaRPr lang="en-US" dirty="0"/>
          </a:p>
        </p:txBody>
      </p:sp>
      <p:sp>
        <p:nvSpPr>
          <p:cNvPr id="7" name="TextBox 6"/>
          <p:cNvSpPr txBox="1"/>
          <p:nvPr/>
        </p:nvSpPr>
        <p:spPr>
          <a:xfrm>
            <a:off x="6062993" y="153825"/>
            <a:ext cx="1884427" cy="646331"/>
          </a:xfrm>
          <a:prstGeom prst="rect">
            <a:avLst/>
          </a:prstGeom>
          <a:noFill/>
        </p:spPr>
        <p:txBody>
          <a:bodyPr wrap="none" rtlCol="0">
            <a:spAutoFit/>
          </a:bodyPr>
          <a:lstStyle/>
          <a:p>
            <a:r>
              <a:rPr lang="en-US" dirty="0" smtClean="0"/>
              <a:t>Abnormal blood</a:t>
            </a:r>
          </a:p>
          <a:p>
            <a:r>
              <a:rPr lang="en-US" dirty="0" smtClean="0"/>
              <a:t>72 </a:t>
            </a:r>
            <a:r>
              <a:rPr lang="en-US" dirty="0"/>
              <a:t>R</a:t>
            </a:r>
            <a:r>
              <a:rPr lang="en-US" dirty="0" smtClean="0"/>
              <a:t>BC vs 14 </a:t>
            </a:r>
            <a:r>
              <a:rPr lang="en-US" dirty="0"/>
              <a:t>W</a:t>
            </a:r>
            <a:r>
              <a:rPr lang="en-US" dirty="0" smtClean="0"/>
              <a:t>BC</a:t>
            </a:r>
            <a:endParaRPr lang="en-US" dirty="0"/>
          </a:p>
        </p:txBody>
      </p:sp>
    </p:spTree>
    <p:extLst>
      <p:ext uri="{BB962C8B-B14F-4D97-AF65-F5344CB8AC3E}">
        <p14:creationId xmlns:p14="http://schemas.microsoft.com/office/powerpoint/2010/main" val="2565774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498" y="0"/>
            <a:ext cx="8229600" cy="1143000"/>
          </a:xfrm>
        </p:spPr>
        <p:txBody>
          <a:bodyPr/>
          <a:lstStyle/>
          <a:p>
            <a:pPr algn="l"/>
            <a:r>
              <a:rPr lang="en-US" dirty="0" smtClean="0"/>
              <a:t>2. Cell Count - Example Data</a:t>
            </a:r>
            <a:endParaRPr lang="en-US" dirty="0"/>
          </a:p>
        </p:txBody>
      </p:sp>
      <p:sp>
        <p:nvSpPr>
          <p:cNvPr id="3" name="TextBox 2"/>
          <p:cNvSpPr txBox="1"/>
          <p:nvPr/>
        </p:nvSpPr>
        <p:spPr>
          <a:xfrm>
            <a:off x="1905000" y="1226066"/>
            <a:ext cx="1828800" cy="369332"/>
          </a:xfrm>
          <a:prstGeom prst="rect">
            <a:avLst/>
          </a:prstGeom>
          <a:noFill/>
        </p:spPr>
        <p:txBody>
          <a:bodyPr wrap="square" rtlCol="0">
            <a:spAutoFit/>
          </a:bodyPr>
          <a:lstStyle/>
          <a:p>
            <a:r>
              <a:rPr lang="en-US" dirty="0" smtClean="0"/>
              <a:t>Healthy Blood</a:t>
            </a:r>
            <a:endParaRPr lang="en-US" dirty="0"/>
          </a:p>
        </p:txBody>
      </p:sp>
      <p:sp>
        <p:nvSpPr>
          <p:cNvPr id="4" name="TextBox 3"/>
          <p:cNvSpPr txBox="1"/>
          <p:nvPr/>
        </p:nvSpPr>
        <p:spPr>
          <a:xfrm>
            <a:off x="3657600" y="1219200"/>
            <a:ext cx="1828800" cy="369332"/>
          </a:xfrm>
          <a:prstGeom prst="rect">
            <a:avLst/>
          </a:prstGeom>
          <a:noFill/>
        </p:spPr>
        <p:txBody>
          <a:bodyPr wrap="square" rtlCol="0">
            <a:spAutoFit/>
          </a:bodyPr>
          <a:lstStyle/>
          <a:p>
            <a:r>
              <a:rPr lang="en-US" dirty="0" smtClean="0"/>
              <a:t>Unhealthy Blood</a:t>
            </a:r>
            <a:endParaRPr lang="en-US" dirty="0"/>
          </a:p>
        </p:txBody>
      </p:sp>
      <p:cxnSp>
        <p:nvCxnSpPr>
          <p:cNvPr id="6" name="Straight Connector 5"/>
          <p:cNvCxnSpPr/>
          <p:nvPr/>
        </p:nvCxnSpPr>
        <p:spPr>
          <a:xfrm>
            <a:off x="1828800" y="1620798"/>
            <a:ext cx="35814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1950998"/>
            <a:ext cx="35814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943100" y="1581666"/>
            <a:ext cx="609600" cy="369332"/>
          </a:xfrm>
          <a:prstGeom prst="rect">
            <a:avLst/>
          </a:prstGeom>
          <a:noFill/>
        </p:spPr>
        <p:txBody>
          <a:bodyPr wrap="square" rtlCol="0">
            <a:spAutoFit/>
          </a:bodyPr>
          <a:lstStyle/>
          <a:p>
            <a:r>
              <a:rPr lang="en-US" dirty="0" smtClean="0"/>
              <a:t>RBC </a:t>
            </a:r>
            <a:endParaRPr lang="en-US" dirty="0"/>
          </a:p>
        </p:txBody>
      </p:sp>
      <p:sp>
        <p:nvSpPr>
          <p:cNvPr id="9" name="TextBox 8"/>
          <p:cNvSpPr txBox="1"/>
          <p:nvPr/>
        </p:nvSpPr>
        <p:spPr>
          <a:xfrm>
            <a:off x="3810000" y="1595398"/>
            <a:ext cx="609600" cy="369332"/>
          </a:xfrm>
          <a:prstGeom prst="rect">
            <a:avLst/>
          </a:prstGeom>
          <a:noFill/>
        </p:spPr>
        <p:txBody>
          <a:bodyPr wrap="square" rtlCol="0">
            <a:spAutoFit/>
          </a:bodyPr>
          <a:lstStyle/>
          <a:p>
            <a:r>
              <a:rPr lang="en-US" dirty="0" smtClean="0"/>
              <a:t>RBC </a:t>
            </a:r>
            <a:endParaRPr lang="en-US" dirty="0"/>
          </a:p>
        </p:txBody>
      </p:sp>
      <p:sp>
        <p:nvSpPr>
          <p:cNvPr id="10" name="TextBox 9"/>
          <p:cNvSpPr txBox="1"/>
          <p:nvPr/>
        </p:nvSpPr>
        <p:spPr>
          <a:xfrm>
            <a:off x="2743200" y="1581666"/>
            <a:ext cx="685800" cy="369332"/>
          </a:xfrm>
          <a:prstGeom prst="rect">
            <a:avLst/>
          </a:prstGeom>
          <a:noFill/>
        </p:spPr>
        <p:txBody>
          <a:bodyPr wrap="square" rtlCol="0">
            <a:spAutoFit/>
          </a:bodyPr>
          <a:lstStyle/>
          <a:p>
            <a:r>
              <a:rPr lang="en-US" dirty="0"/>
              <a:t>W</a:t>
            </a:r>
            <a:r>
              <a:rPr lang="en-US" dirty="0" smtClean="0"/>
              <a:t>BC </a:t>
            </a:r>
            <a:endParaRPr lang="en-US" dirty="0"/>
          </a:p>
        </p:txBody>
      </p:sp>
      <p:sp>
        <p:nvSpPr>
          <p:cNvPr id="11" name="TextBox 10"/>
          <p:cNvSpPr txBox="1"/>
          <p:nvPr/>
        </p:nvSpPr>
        <p:spPr>
          <a:xfrm>
            <a:off x="4648200" y="1588532"/>
            <a:ext cx="685800" cy="369332"/>
          </a:xfrm>
          <a:prstGeom prst="rect">
            <a:avLst/>
          </a:prstGeom>
          <a:noFill/>
        </p:spPr>
        <p:txBody>
          <a:bodyPr wrap="square" rtlCol="0">
            <a:spAutoFit/>
          </a:bodyPr>
          <a:lstStyle/>
          <a:p>
            <a:r>
              <a:rPr lang="en-US" dirty="0"/>
              <a:t>W</a:t>
            </a:r>
            <a:r>
              <a:rPr lang="en-US" dirty="0" smtClean="0"/>
              <a:t>BC </a:t>
            </a:r>
            <a:endParaRPr lang="en-US" dirty="0"/>
          </a:p>
        </p:txBody>
      </p:sp>
      <p:cxnSp>
        <p:nvCxnSpPr>
          <p:cNvPr id="12" name="Straight Connector 11"/>
          <p:cNvCxnSpPr/>
          <p:nvPr/>
        </p:nvCxnSpPr>
        <p:spPr>
          <a:xfrm>
            <a:off x="3581400" y="1608098"/>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981200" y="1965762"/>
            <a:ext cx="609600" cy="2308324"/>
          </a:xfrm>
          <a:prstGeom prst="rect">
            <a:avLst/>
          </a:prstGeom>
          <a:noFill/>
        </p:spPr>
        <p:txBody>
          <a:bodyPr wrap="square" rtlCol="0">
            <a:spAutoFit/>
          </a:bodyPr>
          <a:lstStyle/>
          <a:p>
            <a:r>
              <a:rPr lang="en-US" dirty="0" smtClean="0"/>
              <a:t>28</a:t>
            </a:r>
          </a:p>
          <a:p>
            <a:r>
              <a:rPr lang="en-US" dirty="0" smtClean="0"/>
              <a:t>15</a:t>
            </a:r>
          </a:p>
          <a:p>
            <a:r>
              <a:rPr lang="en-US" dirty="0" smtClean="0"/>
              <a:t>25</a:t>
            </a:r>
          </a:p>
          <a:p>
            <a:r>
              <a:rPr lang="en-US" dirty="0" smtClean="0"/>
              <a:t>23</a:t>
            </a:r>
          </a:p>
          <a:p>
            <a:r>
              <a:rPr lang="en-US" dirty="0" smtClean="0"/>
              <a:t>30</a:t>
            </a:r>
          </a:p>
          <a:p>
            <a:r>
              <a:rPr lang="en-US" dirty="0" smtClean="0"/>
              <a:t>…</a:t>
            </a:r>
          </a:p>
          <a:p>
            <a:r>
              <a:rPr lang="en-US" dirty="0" smtClean="0"/>
              <a:t>...</a:t>
            </a:r>
          </a:p>
          <a:p>
            <a:r>
              <a:rPr lang="en-US" dirty="0" smtClean="0"/>
              <a:t>40</a:t>
            </a:r>
          </a:p>
        </p:txBody>
      </p:sp>
      <p:sp>
        <p:nvSpPr>
          <p:cNvPr id="15" name="TextBox 14"/>
          <p:cNvSpPr txBox="1"/>
          <p:nvPr/>
        </p:nvSpPr>
        <p:spPr>
          <a:xfrm>
            <a:off x="2781300" y="1965762"/>
            <a:ext cx="609600" cy="2308324"/>
          </a:xfrm>
          <a:prstGeom prst="rect">
            <a:avLst/>
          </a:prstGeom>
          <a:noFill/>
        </p:spPr>
        <p:txBody>
          <a:bodyPr wrap="square" rtlCol="0">
            <a:spAutoFit/>
          </a:bodyPr>
          <a:lstStyle/>
          <a:p>
            <a:r>
              <a:rPr lang="en-US" dirty="0"/>
              <a:t>0</a:t>
            </a:r>
            <a:endParaRPr lang="en-US" dirty="0" smtClean="0"/>
          </a:p>
          <a:p>
            <a:r>
              <a:rPr lang="en-US" dirty="0"/>
              <a:t>1</a:t>
            </a:r>
            <a:endParaRPr lang="en-US" dirty="0" smtClean="0"/>
          </a:p>
          <a:p>
            <a:r>
              <a:rPr lang="en-US" dirty="0" smtClean="0"/>
              <a:t>0</a:t>
            </a:r>
          </a:p>
          <a:p>
            <a:r>
              <a:rPr lang="en-US" dirty="0" smtClean="0"/>
              <a:t>0</a:t>
            </a:r>
          </a:p>
          <a:p>
            <a:r>
              <a:rPr lang="en-US" dirty="0"/>
              <a:t>1</a:t>
            </a:r>
            <a:endParaRPr lang="en-US" dirty="0" smtClean="0"/>
          </a:p>
          <a:p>
            <a:r>
              <a:rPr lang="en-US" dirty="0" smtClean="0"/>
              <a:t>…</a:t>
            </a:r>
          </a:p>
          <a:p>
            <a:r>
              <a:rPr lang="en-US" dirty="0" smtClean="0"/>
              <a:t>...</a:t>
            </a:r>
          </a:p>
          <a:p>
            <a:r>
              <a:rPr lang="en-US" dirty="0" smtClean="0"/>
              <a:t>1</a:t>
            </a:r>
          </a:p>
        </p:txBody>
      </p:sp>
      <p:sp>
        <p:nvSpPr>
          <p:cNvPr id="17" name="TextBox 16"/>
          <p:cNvSpPr txBox="1"/>
          <p:nvPr/>
        </p:nvSpPr>
        <p:spPr>
          <a:xfrm>
            <a:off x="3962400" y="1965762"/>
            <a:ext cx="609600" cy="2308324"/>
          </a:xfrm>
          <a:prstGeom prst="rect">
            <a:avLst/>
          </a:prstGeom>
          <a:noFill/>
        </p:spPr>
        <p:txBody>
          <a:bodyPr wrap="square" rtlCol="0">
            <a:spAutoFit/>
          </a:bodyPr>
          <a:lstStyle/>
          <a:p>
            <a:r>
              <a:rPr lang="en-US" dirty="0" smtClean="0"/>
              <a:t>8</a:t>
            </a:r>
          </a:p>
          <a:p>
            <a:r>
              <a:rPr lang="en-US" dirty="0" smtClean="0"/>
              <a:t>15</a:t>
            </a:r>
          </a:p>
          <a:p>
            <a:r>
              <a:rPr lang="en-US" dirty="0"/>
              <a:t>5</a:t>
            </a:r>
            <a:endParaRPr lang="en-US" dirty="0" smtClean="0"/>
          </a:p>
          <a:p>
            <a:r>
              <a:rPr lang="en-US" dirty="0" smtClean="0"/>
              <a:t>14</a:t>
            </a:r>
          </a:p>
          <a:p>
            <a:r>
              <a:rPr lang="en-US" dirty="0" smtClean="0"/>
              <a:t>8</a:t>
            </a:r>
          </a:p>
          <a:p>
            <a:r>
              <a:rPr lang="en-US" dirty="0" smtClean="0"/>
              <a:t>…</a:t>
            </a:r>
          </a:p>
          <a:p>
            <a:r>
              <a:rPr lang="en-US" dirty="0" smtClean="0"/>
              <a:t>...</a:t>
            </a:r>
          </a:p>
          <a:p>
            <a:r>
              <a:rPr lang="en-US" dirty="0"/>
              <a:t>6</a:t>
            </a:r>
            <a:endParaRPr lang="en-US" dirty="0" smtClean="0"/>
          </a:p>
        </p:txBody>
      </p:sp>
      <p:sp>
        <p:nvSpPr>
          <p:cNvPr id="18" name="TextBox 17"/>
          <p:cNvSpPr txBox="1"/>
          <p:nvPr/>
        </p:nvSpPr>
        <p:spPr>
          <a:xfrm>
            <a:off x="4724400" y="1965762"/>
            <a:ext cx="609600" cy="2308324"/>
          </a:xfrm>
          <a:prstGeom prst="rect">
            <a:avLst/>
          </a:prstGeom>
          <a:noFill/>
        </p:spPr>
        <p:txBody>
          <a:bodyPr wrap="square" rtlCol="0">
            <a:spAutoFit/>
          </a:bodyPr>
          <a:lstStyle/>
          <a:p>
            <a:r>
              <a:rPr lang="en-US" dirty="0" smtClean="0"/>
              <a:t>10</a:t>
            </a:r>
          </a:p>
          <a:p>
            <a:r>
              <a:rPr lang="en-US" dirty="0"/>
              <a:t>7</a:t>
            </a:r>
            <a:endParaRPr lang="en-US" dirty="0" smtClean="0"/>
          </a:p>
          <a:p>
            <a:r>
              <a:rPr lang="en-US" dirty="0" smtClean="0"/>
              <a:t>6</a:t>
            </a:r>
          </a:p>
          <a:p>
            <a:r>
              <a:rPr lang="en-US" dirty="0" smtClean="0"/>
              <a:t>4</a:t>
            </a:r>
          </a:p>
          <a:p>
            <a:r>
              <a:rPr lang="en-US" dirty="0" smtClean="0"/>
              <a:t>5</a:t>
            </a:r>
          </a:p>
          <a:p>
            <a:r>
              <a:rPr lang="en-US" dirty="0" smtClean="0"/>
              <a:t>…</a:t>
            </a:r>
          </a:p>
          <a:p>
            <a:r>
              <a:rPr lang="en-US" dirty="0" smtClean="0"/>
              <a:t>...</a:t>
            </a:r>
          </a:p>
          <a:p>
            <a:r>
              <a:rPr lang="en-US" dirty="0" smtClean="0"/>
              <a:t>5</a:t>
            </a:r>
          </a:p>
        </p:txBody>
      </p:sp>
      <p:sp>
        <p:nvSpPr>
          <p:cNvPr id="24" name="TextBox 23"/>
          <p:cNvSpPr txBox="1"/>
          <p:nvPr/>
        </p:nvSpPr>
        <p:spPr>
          <a:xfrm>
            <a:off x="609600" y="4452977"/>
            <a:ext cx="1143000" cy="646331"/>
          </a:xfrm>
          <a:prstGeom prst="rect">
            <a:avLst/>
          </a:prstGeom>
          <a:noFill/>
        </p:spPr>
        <p:txBody>
          <a:bodyPr wrap="square" rtlCol="0">
            <a:spAutoFit/>
          </a:bodyPr>
          <a:lstStyle/>
          <a:p>
            <a:r>
              <a:rPr lang="en-US" dirty="0" smtClean="0"/>
              <a:t>Total Cells </a:t>
            </a:r>
          </a:p>
          <a:p>
            <a:r>
              <a:rPr lang="en-US" dirty="0" smtClean="0"/>
              <a:t>Counted</a:t>
            </a:r>
            <a:endParaRPr lang="en-US" dirty="0"/>
          </a:p>
        </p:txBody>
      </p:sp>
      <p:grpSp>
        <p:nvGrpSpPr>
          <p:cNvPr id="30" name="Group 29"/>
          <p:cNvGrpSpPr/>
          <p:nvPr/>
        </p:nvGrpSpPr>
        <p:grpSpPr>
          <a:xfrm>
            <a:off x="1828800" y="4589478"/>
            <a:ext cx="3467100" cy="371330"/>
            <a:chOff x="1447800" y="5179512"/>
            <a:chExt cx="3467100" cy="371330"/>
          </a:xfrm>
        </p:grpSpPr>
        <p:sp>
          <p:nvSpPr>
            <p:cNvPr id="25" name="TextBox 24"/>
            <p:cNvSpPr txBox="1"/>
            <p:nvPr/>
          </p:nvSpPr>
          <p:spPr>
            <a:xfrm>
              <a:off x="1524000" y="5181510"/>
              <a:ext cx="609600" cy="369332"/>
            </a:xfrm>
            <a:prstGeom prst="rect">
              <a:avLst/>
            </a:prstGeom>
            <a:noFill/>
          </p:spPr>
          <p:txBody>
            <a:bodyPr wrap="square" rtlCol="0">
              <a:spAutoFit/>
            </a:bodyPr>
            <a:lstStyle/>
            <a:p>
              <a:r>
                <a:rPr lang="en-US" b="1" dirty="0" smtClean="0"/>
                <a:t>633</a:t>
              </a:r>
              <a:endParaRPr lang="en-US" b="1" dirty="0"/>
            </a:p>
          </p:txBody>
        </p:sp>
        <p:sp>
          <p:nvSpPr>
            <p:cNvPr id="26" name="TextBox 25"/>
            <p:cNvSpPr txBox="1"/>
            <p:nvPr/>
          </p:nvSpPr>
          <p:spPr>
            <a:xfrm>
              <a:off x="2463800" y="5179512"/>
              <a:ext cx="609600" cy="369332"/>
            </a:xfrm>
            <a:prstGeom prst="rect">
              <a:avLst/>
            </a:prstGeom>
            <a:noFill/>
          </p:spPr>
          <p:txBody>
            <a:bodyPr wrap="square" rtlCol="0">
              <a:spAutoFit/>
            </a:bodyPr>
            <a:lstStyle/>
            <a:p>
              <a:r>
                <a:rPr lang="en-US" b="1" dirty="0" smtClean="0"/>
                <a:t>2</a:t>
              </a:r>
              <a:endParaRPr lang="en-US" b="1" dirty="0"/>
            </a:p>
          </p:txBody>
        </p:sp>
        <p:sp>
          <p:nvSpPr>
            <p:cNvPr id="27" name="TextBox 26"/>
            <p:cNvSpPr txBox="1"/>
            <p:nvPr/>
          </p:nvSpPr>
          <p:spPr>
            <a:xfrm>
              <a:off x="3492500" y="5181510"/>
              <a:ext cx="609600" cy="369332"/>
            </a:xfrm>
            <a:prstGeom prst="rect">
              <a:avLst/>
            </a:prstGeom>
            <a:noFill/>
          </p:spPr>
          <p:txBody>
            <a:bodyPr wrap="square" rtlCol="0">
              <a:spAutoFit/>
            </a:bodyPr>
            <a:lstStyle/>
            <a:p>
              <a:r>
                <a:rPr lang="en-US" b="1" dirty="0" smtClean="0"/>
                <a:t>237</a:t>
              </a:r>
              <a:endParaRPr lang="en-US" b="1" dirty="0"/>
            </a:p>
          </p:txBody>
        </p:sp>
        <p:sp>
          <p:nvSpPr>
            <p:cNvPr id="28" name="TextBox 27"/>
            <p:cNvSpPr txBox="1"/>
            <p:nvPr/>
          </p:nvSpPr>
          <p:spPr>
            <a:xfrm>
              <a:off x="4305300" y="5179512"/>
              <a:ext cx="609600" cy="369332"/>
            </a:xfrm>
            <a:prstGeom prst="rect">
              <a:avLst/>
            </a:prstGeom>
            <a:noFill/>
          </p:spPr>
          <p:txBody>
            <a:bodyPr wrap="square" rtlCol="0">
              <a:spAutoFit/>
            </a:bodyPr>
            <a:lstStyle/>
            <a:p>
              <a:r>
                <a:rPr lang="en-US" b="1" dirty="0" smtClean="0"/>
                <a:t>62</a:t>
              </a:r>
              <a:endParaRPr lang="en-US" b="1" dirty="0"/>
            </a:p>
          </p:txBody>
        </p:sp>
        <p:sp>
          <p:nvSpPr>
            <p:cNvPr id="29" name="Rectangle 28"/>
            <p:cNvSpPr/>
            <p:nvPr/>
          </p:nvSpPr>
          <p:spPr>
            <a:xfrm>
              <a:off x="1447800" y="5181510"/>
              <a:ext cx="3467100" cy="3673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247650" y="5308433"/>
            <a:ext cx="1853368" cy="923330"/>
          </a:xfrm>
          <a:prstGeom prst="rect">
            <a:avLst/>
          </a:prstGeom>
          <a:noFill/>
        </p:spPr>
        <p:txBody>
          <a:bodyPr wrap="square" rtlCol="0">
            <a:spAutoFit/>
          </a:bodyPr>
          <a:lstStyle/>
          <a:p>
            <a:r>
              <a:rPr lang="en-US" dirty="0" smtClean="0"/>
              <a:t>Ratio of cells</a:t>
            </a:r>
          </a:p>
          <a:p>
            <a:r>
              <a:rPr lang="en-US" dirty="0" smtClean="0"/>
              <a:t>Magnitude of </a:t>
            </a:r>
          </a:p>
          <a:p>
            <a:r>
              <a:rPr lang="en-US" dirty="0" smtClean="0"/>
              <a:t>difference</a:t>
            </a:r>
            <a:endParaRPr lang="en-US" dirty="0"/>
          </a:p>
        </p:txBody>
      </p:sp>
      <p:grpSp>
        <p:nvGrpSpPr>
          <p:cNvPr id="31" name="Group 30"/>
          <p:cNvGrpSpPr/>
          <p:nvPr/>
        </p:nvGrpSpPr>
        <p:grpSpPr>
          <a:xfrm>
            <a:off x="1850494" y="5257800"/>
            <a:ext cx="4362450" cy="754953"/>
            <a:chOff x="1447800" y="5181509"/>
            <a:chExt cx="3467100" cy="646331"/>
          </a:xfrm>
        </p:grpSpPr>
        <p:sp>
          <p:nvSpPr>
            <p:cNvPr id="32" name="TextBox 31"/>
            <p:cNvSpPr txBox="1"/>
            <p:nvPr/>
          </p:nvSpPr>
          <p:spPr>
            <a:xfrm>
              <a:off x="1495821" y="5214407"/>
              <a:ext cx="1657350" cy="553337"/>
            </a:xfrm>
            <a:prstGeom prst="rect">
              <a:avLst/>
            </a:prstGeom>
            <a:noFill/>
          </p:spPr>
          <p:txBody>
            <a:bodyPr wrap="square" rtlCol="0">
              <a:spAutoFit/>
            </a:bodyPr>
            <a:lstStyle/>
            <a:p>
              <a:r>
                <a:rPr lang="en-US" b="1" dirty="0" smtClean="0"/>
                <a:t>2</a:t>
              </a:r>
              <a:r>
                <a:rPr lang="en-US" b="1" dirty="0"/>
                <a:t>/ 633</a:t>
              </a:r>
            </a:p>
            <a:p>
              <a:endParaRPr lang="en-US" b="1" dirty="0"/>
            </a:p>
          </p:txBody>
        </p:sp>
        <p:sp>
          <p:nvSpPr>
            <p:cNvPr id="33" name="TextBox 32"/>
            <p:cNvSpPr txBox="1"/>
            <p:nvPr/>
          </p:nvSpPr>
          <p:spPr>
            <a:xfrm>
              <a:off x="1928010" y="5206485"/>
              <a:ext cx="1066800" cy="316193"/>
            </a:xfrm>
            <a:prstGeom prst="rect">
              <a:avLst/>
            </a:prstGeom>
            <a:noFill/>
          </p:spPr>
          <p:txBody>
            <a:bodyPr wrap="square" rtlCol="0">
              <a:spAutoFit/>
            </a:bodyPr>
            <a:lstStyle/>
            <a:p>
              <a:r>
                <a:rPr lang="en-US" b="1" dirty="0" smtClean="0"/>
                <a:t>  = .003</a:t>
              </a:r>
              <a:endParaRPr lang="en-US" b="1" dirty="0"/>
            </a:p>
          </p:txBody>
        </p:sp>
        <p:sp>
          <p:nvSpPr>
            <p:cNvPr id="34" name="TextBox 33"/>
            <p:cNvSpPr txBox="1"/>
            <p:nvPr/>
          </p:nvSpPr>
          <p:spPr>
            <a:xfrm>
              <a:off x="2877133" y="5200663"/>
              <a:ext cx="1371600" cy="316193"/>
            </a:xfrm>
            <a:prstGeom prst="rect">
              <a:avLst/>
            </a:prstGeom>
            <a:noFill/>
          </p:spPr>
          <p:txBody>
            <a:bodyPr wrap="square" rtlCol="0">
              <a:spAutoFit/>
            </a:bodyPr>
            <a:lstStyle/>
            <a:p>
              <a:r>
                <a:rPr lang="en-US" b="1" dirty="0" smtClean="0"/>
                <a:t>62/</a:t>
              </a:r>
              <a:endParaRPr lang="en-US" b="1" dirty="0"/>
            </a:p>
          </p:txBody>
        </p:sp>
        <p:sp>
          <p:nvSpPr>
            <p:cNvPr id="35" name="TextBox 34"/>
            <p:cNvSpPr txBox="1"/>
            <p:nvPr/>
          </p:nvSpPr>
          <p:spPr>
            <a:xfrm>
              <a:off x="3247318" y="5211346"/>
              <a:ext cx="1485900" cy="316193"/>
            </a:xfrm>
            <a:prstGeom prst="rect">
              <a:avLst/>
            </a:prstGeom>
            <a:noFill/>
          </p:spPr>
          <p:txBody>
            <a:bodyPr wrap="square" rtlCol="0">
              <a:spAutoFit/>
            </a:bodyPr>
            <a:lstStyle/>
            <a:p>
              <a:r>
                <a:rPr lang="en-US" b="1" dirty="0" smtClean="0"/>
                <a:t>237 = .262</a:t>
              </a:r>
              <a:endParaRPr lang="en-US" b="1" dirty="0"/>
            </a:p>
          </p:txBody>
        </p:sp>
        <p:sp>
          <p:nvSpPr>
            <p:cNvPr id="36" name="Rectangle 35"/>
            <p:cNvSpPr/>
            <p:nvPr/>
          </p:nvSpPr>
          <p:spPr>
            <a:xfrm>
              <a:off x="1447800" y="5181509"/>
              <a:ext cx="3467100" cy="6463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2133600" y="5660030"/>
            <a:ext cx="2209800" cy="369332"/>
          </a:xfrm>
          <a:prstGeom prst="rect">
            <a:avLst/>
          </a:prstGeom>
          <a:noFill/>
        </p:spPr>
        <p:txBody>
          <a:bodyPr wrap="square" rtlCol="0">
            <a:spAutoFit/>
          </a:bodyPr>
          <a:lstStyle/>
          <a:p>
            <a:r>
              <a:rPr lang="en-US" b="1" dirty="0" smtClean="0"/>
              <a:t>.262/ .003 = 83 times  </a:t>
            </a:r>
            <a:endParaRPr lang="en-US" b="1" dirty="0"/>
          </a:p>
        </p:txBody>
      </p:sp>
      <p:sp>
        <p:nvSpPr>
          <p:cNvPr id="16" name="Rectangle 15"/>
          <p:cNvSpPr/>
          <p:nvPr/>
        </p:nvSpPr>
        <p:spPr>
          <a:xfrm>
            <a:off x="419062" y="6271558"/>
            <a:ext cx="8534400" cy="369332"/>
          </a:xfrm>
          <a:prstGeom prst="rect">
            <a:avLst/>
          </a:prstGeom>
        </p:spPr>
        <p:txBody>
          <a:bodyPr wrap="square">
            <a:spAutoFit/>
          </a:bodyPr>
          <a:lstStyle/>
          <a:p>
            <a:r>
              <a:rPr lang="en-US" b="1" dirty="0"/>
              <a:t>Conclusion </a:t>
            </a:r>
            <a:r>
              <a:rPr lang="en-US" dirty="0"/>
              <a:t>: white blood cells  are  83 times </a:t>
            </a:r>
            <a:r>
              <a:rPr lang="en-US" dirty="0" smtClean="0"/>
              <a:t>more  </a:t>
            </a:r>
            <a:r>
              <a:rPr lang="en-US" dirty="0"/>
              <a:t>concentrated in the abnormal </a:t>
            </a:r>
            <a:r>
              <a:rPr lang="en-US" dirty="0" smtClean="0"/>
              <a:t>blood.</a:t>
            </a:r>
            <a:endParaRPr lang="en-US" dirty="0"/>
          </a:p>
        </p:txBody>
      </p:sp>
      <p:grpSp>
        <p:nvGrpSpPr>
          <p:cNvPr id="37" name="Group 36"/>
          <p:cNvGrpSpPr/>
          <p:nvPr/>
        </p:nvGrpSpPr>
        <p:grpSpPr>
          <a:xfrm>
            <a:off x="419062" y="6231763"/>
            <a:ext cx="8534400" cy="409127"/>
            <a:chOff x="1447800" y="5181509"/>
            <a:chExt cx="3467100" cy="646331"/>
          </a:xfrm>
        </p:grpSpPr>
        <p:sp>
          <p:nvSpPr>
            <p:cNvPr id="41" name="TextBox 40"/>
            <p:cNvSpPr txBox="1"/>
            <p:nvPr/>
          </p:nvSpPr>
          <p:spPr>
            <a:xfrm>
              <a:off x="3247318" y="5211346"/>
              <a:ext cx="1485900" cy="316193"/>
            </a:xfrm>
            <a:prstGeom prst="rect">
              <a:avLst/>
            </a:prstGeom>
            <a:noFill/>
          </p:spPr>
          <p:txBody>
            <a:bodyPr wrap="square" rtlCol="0">
              <a:spAutoFit/>
            </a:bodyPr>
            <a:lstStyle/>
            <a:p>
              <a:endParaRPr lang="en-US" b="1" dirty="0"/>
            </a:p>
          </p:txBody>
        </p:sp>
        <p:sp>
          <p:nvSpPr>
            <p:cNvPr id="42" name="Rectangle 41"/>
            <p:cNvSpPr/>
            <p:nvPr/>
          </p:nvSpPr>
          <p:spPr>
            <a:xfrm>
              <a:off x="1447800" y="5181509"/>
              <a:ext cx="3467100" cy="6463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tretch/>
        </p:blipFill>
        <p:spPr bwMode="auto">
          <a:xfrm>
            <a:off x="5618441" y="2540187"/>
            <a:ext cx="3343179" cy="2455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521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3</a:t>
            </a:r>
            <a:r>
              <a:rPr lang="en-US" dirty="0" smtClean="0"/>
              <a:t>. Cell Volume Density </a:t>
            </a:r>
            <a:endParaRPr lang="en-US" dirty="0"/>
          </a:p>
        </p:txBody>
      </p:sp>
      <p:grpSp>
        <p:nvGrpSpPr>
          <p:cNvPr id="3" name="Group 2"/>
          <p:cNvGrpSpPr/>
          <p:nvPr/>
        </p:nvGrpSpPr>
        <p:grpSpPr>
          <a:xfrm>
            <a:off x="4359640" y="3571668"/>
            <a:ext cx="3793760" cy="3194337"/>
            <a:chOff x="5617202" y="1670228"/>
            <a:chExt cx="2085858" cy="1872452"/>
          </a:xfrm>
        </p:grpSpPr>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6380" b="93099" l="684" r="94727">
                          <a14:foregroundMark x1="75586" y1="52474" x2="84570" y2="34245"/>
                          <a14:foregroundMark x1="79004" y1="22656" x2="76172" y2="22266"/>
                          <a14:foregroundMark x1="86035" y1="21615" x2="82422" y2="21615"/>
                          <a14:foregroundMark x1="87305" y1="20964" x2="87305" y2="20964"/>
                          <a14:foregroundMark x1="20117" y1="66406" x2="20508" y2="20052"/>
                          <a14:foregroundMark x1="20313" y1="19010" x2="43652" y2="18229"/>
                          <a14:foregroundMark x1="19238" y1="39193" x2="19238" y2="26823"/>
                          <a14:foregroundMark x1="19238" y1="27474" x2="19336" y2="17969"/>
                        </a14:backgroundRemoval>
                      </a14:imgEffect>
                    </a14:imgLayer>
                  </a14:imgProps>
                </a:ext>
                <a:ext uri="{28A0092B-C50C-407E-A947-70E740481C1C}">
                  <a14:useLocalDpi xmlns:a14="http://schemas.microsoft.com/office/drawing/2010/main" val="0"/>
                </a:ext>
              </a:extLst>
            </a:blip>
            <a:srcRect l="16763" t="12613" r="30596" b="24379"/>
            <a:stretch/>
          </p:blipFill>
          <p:spPr>
            <a:xfrm>
              <a:off x="5617202" y="1670228"/>
              <a:ext cx="2085858" cy="1872452"/>
            </a:xfrm>
            <a:prstGeom prst="rect">
              <a:avLst/>
            </a:prstGeom>
          </p:spPr>
        </p:pic>
        <p:pic>
          <p:nvPicPr>
            <p:cNvPr id="5" name="Picture 11263"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892719"/>
              <a:ext cx="1796023" cy="1419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p:cNvSpPr txBox="1"/>
          <p:nvPr/>
        </p:nvSpPr>
        <p:spPr>
          <a:xfrm>
            <a:off x="590548" y="1358138"/>
            <a:ext cx="7029451" cy="2400657"/>
          </a:xfrm>
          <a:prstGeom prst="rect">
            <a:avLst/>
          </a:prstGeom>
          <a:noFill/>
        </p:spPr>
        <p:txBody>
          <a:bodyPr wrap="square" rtlCol="0">
            <a:spAutoFit/>
          </a:bodyPr>
          <a:lstStyle/>
          <a:p>
            <a:pPr marL="457200" indent="-457200">
              <a:spcAft>
                <a:spcPts val="1800"/>
              </a:spcAft>
              <a:buFont typeface="+mj-lt"/>
              <a:buAutoNum type="alphaUcPeriod"/>
            </a:pPr>
            <a:r>
              <a:rPr lang="en-US" sz="2400" dirty="0" smtClean="0"/>
              <a:t>Print out the Plus Counter on a transparency sheet. </a:t>
            </a:r>
          </a:p>
          <a:p>
            <a:pPr marL="457200" indent="-457200">
              <a:spcAft>
                <a:spcPts val="1800"/>
              </a:spcAft>
              <a:buFont typeface="+mj-lt"/>
              <a:buAutoNum type="alphaUcPeriod"/>
            </a:pPr>
            <a:r>
              <a:rPr lang="en-US" sz="2400" dirty="0" smtClean="0"/>
              <a:t>Open the healthy blood image, and set the magnification to 80x. </a:t>
            </a:r>
          </a:p>
          <a:p>
            <a:pPr marL="457200" indent="-457200">
              <a:spcAft>
                <a:spcPts val="1800"/>
              </a:spcAft>
              <a:buFont typeface="+mj-lt"/>
              <a:buAutoNum type="alphaUcPeriod"/>
            </a:pPr>
            <a:r>
              <a:rPr lang="en-US" sz="2400" dirty="0" smtClean="0"/>
              <a:t>Hold the Plus Counter transparency over the computer screen. Tape it in place if need be. </a:t>
            </a:r>
          </a:p>
        </p:txBody>
      </p:sp>
      <p:grpSp>
        <p:nvGrpSpPr>
          <p:cNvPr id="49" name="Group 48"/>
          <p:cNvGrpSpPr/>
          <p:nvPr/>
        </p:nvGrpSpPr>
        <p:grpSpPr>
          <a:xfrm>
            <a:off x="460293" y="3810000"/>
            <a:ext cx="3266608" cy="2550305"/>
            <a:chOff x="5650469" y="1305077"/>
            <a:chExt cx="3266608" cy="2550305"/>
          </a:xfrm>
        </p:grpSpPr>
        <p:grpSp>
          <p:nvGrpSpPr>
            <p:cNvPr id="9" name="Group 8"/>
            <p:cNvGrpSpPr/>
            <p:nvPr/>
          </p:nvGrpSpPr>
          <p:grpSpPr>
            <a:xfrm>
              <a:off x="5650469" y="1305077"/>
              <a:ext cx="3266608" cy="2550305"/>
              <a:chOff x="5650469" y="3822491"/>
              <a:chExt cx="3266608" cy="2550305"/>
            </a:xfrm>
          </p:grpSpPr>
          <p:sp>
            <p:nvSpPr>
              <p:cNvPr id="12" name="Rectangle 11"/>
              <p:cNvSpPr/>
              <p:nvPr/>
            </p:nvSpPr>
            <p:spPr>
              <a:xfrm>
                <a:off x="5650469" y="3951229"/>
                <a:ext cx="3266608" cy="2421567"/>
              </a:xfrm>
              <a:prstGeom prst="rect">
                <a:avLst/>
              </a:prstGeom>
              <a:solidFill>
                <a:schemeClr val="bg1">
                  <a:alpha val="4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Wave 10"/>
              <p:cNvSpPr/>
              <p:nvPr/>
            </p:nvSpPr>
            <p:spPr>
              <a:xfrm>
                <a:off x="7018580" y="3822491"/>
                <a:ext cx="457200" cy="322467"/>
              </a:xfrm>
              <a:prstGeom prst="wave">
                <a:avLst/>
              </a:prstGeom>
              <a:solidFill>
                <a:schemeClr val="accent5">
                  <a:lumMod val="40000"/>
                  <a:lumOff val="6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Cross 23"/>
            <p:cNvSpPr/>
            <p:nvPr/>
          </p:nvSpPr>
          <p:spPr>
            <a:xfrm>
              <a:off x="5867400"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ross 24"/>
            <p:cNvSpPr/>
            <p:nvPr/>
          </p:nvSpPr>
          <p:spPr>
            <a:xfrm>
              <a:off x="5868761"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ross 25"/>
            <p:cNvSpPr/>
            <p:nvPr/>
          </p:nvSpPr>
          <p:spPr>
            <a:xfrm>
              <a:off x="5863318"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ross 26"/>
            <p:cNvSpPr/>
            <p:nvPr/>
          </p:nvSpPr>
          <p:spPr>
            <a:xfrm>
              <a:off x="5863318"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ross 27"/>
            <p:cNvSpPr/>
            <p:nvPr/>
          </p:nvSpPr>
          <p:spPr>
            <a:xfrm>
              <a:off x="5867400"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ross 28"/>
            <p:cNvSpPr/>
            <p:nvPr/>
          </p:nvSpPr>
          <p:spPr>
            <a:xfrm>
              <a:off x="6551839"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ross 29"/>
            <p:cNvSpPr/>
            <p:nvPr/>
          </p:nvSpPr>
          <p:spPr>
            <a:xfrm>
              <a:off x="6553200"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ross 30"/>
            <p:cNvSpPr/>
            <p:nvPr/>
          </p:nvSpPr>
          <p:spPr>
            <a:xfrm>
              <a:off x="6547757"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ross 31"/>
            <p:cNvSpPr/>
            <p:nvPr/>
          </p:nvSpPr>
          <p:spPr>
            <a:xfrm>
              <a:off x="6547757"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ross 32"/>
            <p:cNvSpPr/>
            <p:nvPr/>
          </p:nvSpPr>
          <p:spPr>
            <a:xfrm>
              <a:off x="6551839"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ross 33"/>
            <p:cNvSpPr/>
            <p:nvPr/>
          </p:nvSpPr>
          <p:spPr>
            <a:xfrm>
              <a:off x="7229520"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ross 34"/>
            <p:cNvSpPr/>
            <p:nvPr/>
          </p:nvSpPr>
          <p:spPr>
            <a:xfrm>
              <a:off x="7230881"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ross 35"/>
            <p:cNvSpPr/>
            <p:nvPr/>
          </p:nvSpPr>
          <p:spPr>
            <a:xfrm>
              <a:off x="7225438"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ross 36"/>
            <p:cNvSpPr/>
            <p:nvPr/>
          </p:nvSpPr>
          <p:spPr>
            <a:xfrm>
              <a:off x="7225438"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ross 37"/>
            <p:cNvSpPr/>
            <p:nvPr/>
          </p:nvSpPr>
          <p:spPr>
            <a:xfrm>
              <a:off x="7229520"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ross 38"/>
            <p:cNvSpPr/>
            <p:nvPr/>
          </p:nvSpPr>
          <p:spPr>
            <a:xfrm>
              <a:off x="7789181" y="1528763"/>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ross 39"/>
            <p:cNvSpPr/>
            <p:nvPr/>
          </p:nvSpPr>
          <p:spPr>
            <a:xfrm>
              <a:off x="7790542" y="1961497"/>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ross 40"/>
            <p:cNvSpPr/>
            <p:nvPr/>
          </p:nvSpPr>
          <p:spPr>
            <a:xfrm>
              <a:off x="7785099" y="245456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ross 41"/>
            <p:cNvSpPr/>
            <p:nvPr/>
          </p:nvSpPr>
          <p:spPr>
            <a:xfrm>
              <a:off x="7785099" y="2904965"/>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ross 42"/>
            <p:cNvSpPr/>
            <p:nvPr/>
          </p:nvSpPr>
          <p:spPr>
            <a:xfrm>
              <a:off x="7789181" y="3385931"/>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ross 43"/>
            <p:cNvSpPr/>
            <p:nvPr/>
          </p:nvSpPr>
          <p:spPr>
            <a:xfrm>
              <a:off x="8380639" y="1528763"/>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ross 44"/>
            <p:cNvSpPr/>
            <p:nvPr/>
          </p:nvSpPr>
          <p:spPr>
            <a:xfrm>
              <a:off x="8382000" y="1961497"/>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ross 45"/>
            <p:cNvSpPr/>
            <p:nvPr/>
          </p:nvSpPr>
          <p:spPr>
            <a:xfrm>
              <a:off x="8376557" y="245456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ross 46"/>
            <p:cNvSpPr/>
            <p:nvPr/>
          </p:nvSpPr>
          <p:spPr>
            <a:xfrm>
              <a:off x="8376557" y="2904965"/>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ross 47"/>
            <p:cNvSpPr/>
            <p:nvPr/>
          </p:nvSpPr>
          <p:spPr>
            <a:xfrm>
              <a:off x="8380639" y="3385931"/>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Rectangle 49"/>
          <p:cNvSpPr/>
          <p:nvPr/>
        </p:nvSpPr>
        <p:spPr>
          <a:xfrm>
            <a:off x="8053851" y="6180892"/>
            <a:ext cx="1090149" cy="615553"/>
          </a:xfrm>
          <a:prstGeom prst="rect">
            <a:avLst/>
          </a:prstGeom>
        </p:spPr>
        <p:txBody>
          <a:bodyPr wrap="square">
            <a:spAutoFit/>
          </a:bodyPr>
          <a:lstStyle/>
          <a:p>
            <a:pPr algn="ctr"/>
            <a:r>
              <a:rPr lang="en-US" sz="1600" dirty="0">
                <a:hlinkClick r:id="rId5" action="ppaction://hlinksldjump"/>
              </a:rPr>
              <a:t>Return to </a:t>
            </a:r>
          </a:p>
          <a:p>
            <a:pPr algn="ctr"/>
            <a:r>
              <a:rPr lang="en-US" dirty="0">
                <a:hlinkClick r:id="rId5" action="ppaction://hlinksldjump"/>
              </a:rPr>
              <a:t>Toolkit</a:t>
            </a:r>
            <a:endParaRPr lang="en-US" dirty="0"/>
          </a:p>
        </p:txBody>
      </p:sp>
    </p:spTree>
    <p:extLst>
      <p:ext uri="{BB962C8B-B14F-4D97-AF65-F5344CB8AC3E}">
        <p14:creationId xmlns:p14="http://schemas.microsoft.com/office/powerpoint/2010/main" val="111678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33333E-6 -3.7037E-6 L 0.45625 0.00186 " pathEditMode="relative" rAng="0" ptsTypes="AA">
                                      <p:cBhvr>
                                        <p:cTn id="6" dur="2000" fill="hold"/>
                                        <p:tgtEl>
                                          <p:spTgt spid="49"/>
                                        </p:tgtEl>
                                        <p:attrNameLst>
                                          <p:attrName>ppt_x</p:attrName>
                                          <p:attrName>ppt_y</p:attrName>
                                        </p:attrNameLst>
                                      </p:cBhvr>
                                      <p:rCtr x="22813"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lstStyle/>
          <a:p>
            <a:pPr algn="l"/>
            <a:r>
              <a:rPr lang="en-US" dirty="0"/>
              <a:t>3</a:t>
            </a:r>
            <a:r>
              <a:rPr lang="en-US" dirty="0" smtClean="0"/>
              <a:t>. Cell Volume Density </a:t>
            </a:r>
            <a:endParaRPr lang="en-US" dirty="0"/>
          </a:p>
        </p:txBody>
      </p:sp>
      <p:sp>
        <p:nvSpPr>
          <p:cNvPr id="6" name="Rectangle 5"/>
          <p:cNvSpPr/>
          <p:nvPr/>
        </p:nvSpPr>
        <p:spPr>
          <a:xfrm>
            <a:off x="381000" y="1371600"/>
            <a:ext cx="8077200" cy="4493538"/>
          </a:xfrm>
          <a:prstGeom prst="rect">
            <a:avLst/>
          </a:prstGeom>
        </p:spPr>
        <p:txBody>
          <a:bodyPr wrap="square">
            <a:spAutoFit/>
          </a:bodyPr>
          <a:lstStyle/>
          <a:p>
            <a:pPr marL="457200" indent="-457200">
              <a:buFont typeface="+mj-lt"/>
              <a:buAutoNum type="alphaUcPeriod"/>
            </a:pPr>
            <a:r>
              <a:rPr lang="en-US" sz="200" dirty="0">
                <a:solidFill>
                  <a:schemeClr val="bg1"/>
                </a:solidFill>
              </a:rPr>
              <a:t>Print out the Plus Counter on a transparency sheet. </a:t>
            </a:r>
          </a:p>
          <a:p>
            <a:pPr marL="457200" indent="-457200">
              <a:buFont typeface="+mj-lt"/>
              <a:buAutoNum type="alphaUcPeriod"/>
            </a:pPr>
            <a:r>
              <a:rPr lang="en-US" sz="200" dirty="0">
                <a:solidFill>
                  <a:schemeClr val="bg1"/>
                </a:solidFill>
              </a:rPr>
              <a:t>Set the magnification to 80x. </a:t>
            </a:r>
          </a:p>
          <a:p>
            <a:pPr marL="457200" indent="-457200">
              <a:buFont typeface="+mj-lt"/>
              <a:buAutoNum type="alphaUcPeriod"/>
            </a:pPr>
            <a:r>
              <a:rPr lang="en-US" sz="200" dirty="0">
                <a:solidFill>
                  <a:schemeClr val="bg1"/>
                </a:solidFill>
              </a:rPr>
              <a:t>Hold the Plus Counter transparency over the computer screen. Tape it in place if need be. </a:t>
            </a:r>
          </a:p>
          <a:p>
            <a:pPr marL="457200" indent="-457200">
              <a:spcAft>
                <a:spcPts val="1200"/>
              </a:spcAft>
              <a:buFont typeface="+mj-lt"/>
              <a:buAutoNum type="alphaUcPeriod"/>
            </a:pPr>
            <a:r>
              <a:rPr lang="en-US" sz="2400" dirty="0"/>
              <a:t>Count the number of cells under the center of each cross (one “hit” is scored for each cross</a:t>
            </a:r>
            <a:r>
              <a:rPr lang="en-US" sz="2400" dirty="0" smtClean="0"/>
              <a:t>)</a:t>
            </a:r>
            <a:r>
              <a:rPr lang="en-US" sz="2400" dirty="0"/>
              <a:t> </a:t>
            </a:r>
            <a:r>
              <a:rPr lang="en-US" sz="2400" dirty="0" smtClean="0"/>
              <a:t>as </a:t>
            </a:r>
            <a:r>
              <a:rPr lang="en-US" sz="2400" u="sng" dirty="0" smtClean="0"/>
              <a:t>a </a:t>
            </a:r>
            <a:r>
              <a:rPr lang="en-US" sz="2400" u="sng" dirty="0"/>
              <a:t>random sampling that represents the whole. </a:t>
            </a:r>
            <a:endParaRPr lang="en-US" sz="2400" dirty="0"/>
          </a:p>
          <a:p>
            <a:pPr marL="457200" indent="-457200">
              <a:spcAft>
                <a:spcPts val="1200"/>
              </a:spcAft>
              <a:buFont typeface="+mj-lt"/>
              <a:buAutoNum type="alphaUcPeriod"/>
            </a:pPr>
            <a:r>
              <a:rPr lang="en-US" sz="2400" dirty="0"/>
              <a:t>Record the numbers in the worksheet and add up totals. </a:t>
            </a:r>
            <a:endParaRPr lang="en-US" sz="2400" dirty="0" smtClean="0"/>
          </a:p>
          <a:p>
            <a:pPr marL="457200" indent="-457200">
              <a:spcAft>
                <a:spcPts val="1200"/>
              </a:spcAft>
              <a:buFont typeface="+mj-lt"/>
              <a:buAutoNum type="alphaUcPeriod"/>
            </a:pPr>
            <a:r>
              <a:rPr lang="en-US" sz="2400" dirty="0" smtClean="0"/>
              <a:t>Move </a:t>
            </a:r>
            <a:r>
              <a:rPr lang="en-US" sz="2400" dirty="0"/>
              <a:t>to a new area and </a:t>
            </a:r>
            <a:r>
              <a:rPr lang="en-US" sz="2400" dirty="0" smtClean="0"/>
              <a:t>repeat hit count 5 or more times</a:t>
            </a:r>
            <a:r>
              <a:rPr lang="en-US" sz="2400" dirty="0"/>
              <a:t>. </a:t>
            </a:r>
            <a:endParaRPr lang="en-US" sz="2400" dirty="0" smtClean="0"/>
          </a:p>
          <a:p>
            <a:pPr marL="457200" indent="-457200">
              <a:spcAft>
                <a:spcPts val="1200"/>
              </a:spcAft>
              <a:buFont typeface="+mj-lt"/>
              <a:buAutoNum type="alphaUcPeriod"/>
            </a:pPr>
            <a:r>
              <a:rPr lang="en-US" sz="2400" dirty="0" smtClean="0"/>
              <a:t>Add </a:t>
            </a:r>
            <a:r>
              <a:rPr lang="en-US" sz="2400" dirty="0"/>
              <a:t>up </a:t>
            </a:r>
            <a:r>
              <a:rPr lang="en-US" sz="2400" dirty="0" smtClean="0"/>
              <a:t>the total hits </a:t>
            </a:r>
            <a:r>
              <a:rPr lang="en-US" sz="2400" dirty="0"/>
              <a:t>that land on red blood cells from all repeated counts, divide by the </a:t>
            </a:r>
            <a:r>
              <a:rPr lang="en-US" sz="2400" dirty="0" smtClean="0"/>
              <a:t>number </a:t>
            </a:r>
            <a:r>
              <a:rPr lang="en-US" sz="2400" dirty="0"/>
              <a:t>of possible “hits” (e.g., 5 repeats X 25 </a:t>
            </a:r>
            <a:r>
              <a:rPr lang="en-US" sz="2400" dirty="0" smtClean="0"/>
              <a:t>pluses per sheet </a:t>
            </a:r>
            <a:r>
              <a:rPr lang="en-US" sz="2400" dirty="0"/>
              <a:t>= 125), and multiply that value by 100 to </a:t>
            </a:r>
            <a:r>
              <a:rPr lang="en-US" sz="2400" dirty="0" smtClean="0"/>
              <a:t>calculate cell volume density.</a:t>
            </a:r>
          </a:p>
          <a:p>
            <a:pPr marL="457200" indent="-457200">
              <a:spcAft>
                <a:spcPts val="1200"/>
              </a:spcAft>
              <a:buFont typeface="+mj-lt"/>
              <a:buAutoNum type="alphaUcPeriod"/>
            </a:pPr>
            <a:r>
              <a:rPr lang="en-US" sz="2400" dirty="0" smtClean="0"/>
              <a:t>Repeat </a:t>
            </a:r>
            <a:r>
              <a:rPr lang="en-US" sz="2400" dirty="0"/>
              <a:t>for white blood </a:t>
            </a:r>
            <a:r>
              <a:rPr lang="en-US" sz="2400" dirty="0" smtClean="0"/>
              <a:t>cells.</a:t>
            </a:r>
            <a:endParaRPr lang="en-US" sz="2400" dirty="0"/>
          </a:p>
        </p:txBody>
      </p:sp>
    </p:spTree>
    <p:extLst>
      <p:ext uri="{BB962C8B-B14F-4D97-AF65-F5344CB8AC3E}">
        <p14:creationId xmlns:p14="http://schemas.microsoft.com/office/powerpoint/2010/main" val="11167839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r="28" b="50"/>
          <a:stretch/>
        </p:blipFill>
        <p:spPr bwMode="auto">
          <a:xfrm rot="5400000">
            <a:off x="-569525" y="1490788"/>
            <a:ext cx="5536066" cy="4146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3"/>
          <a:stretch/>
        </p:blipFill>
        <p:spPr bwMode="auto">
          <a:xfrm rot="5400000">
            <a:off x="4024095" y="1316931"/>
            <a:ext cx="5564640" cy="4522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51493" y="76200"/>
            <a:ext cx="1820307" cy="646331"/>
          </a:xfrm>
          <a:prstGeom prst="rect">
            <a:avLst/>
          </a:prstGeom>
          <a:noFill/>
        </p:spPr>
        <p:txBody>
          <a:bodyPr wrap="none" rtlCol="0">
            <a:spAutoFit/>
          </a:bodyPr>
          <a:lstStyle/>
          <a:p>
            <a:r>
              <a:rPr lang="en-US" dirty="0" smtClean="0"/>
              <a:t>Normal blood</a:t>
            </a:r>
          </a:p>
          <a:p>
            <a:r>
              <a:rPr lang="en-US" dirty="0" smtClean="0"/>
              <a:t>10 RBC vs 1 WBC</a:t>
            </a:r>
            <a:endParaRPr lang="en-US" dirty="0"/>
          </a:p>
        </p:txBody>
      </p:sp>
      <p:sp>
        <p:nvSpPr>
          <p:cNvPr id="5" name="TextBox 4"/>
          <p:cNvSpPr txBox="1"/>
          <p:nvPr/>
        </p:nvSpPr>
        <p:spPr>
          <a:xfrm>
            <a:off x="5943600" y="76200"/>
            <a:ext cx="1704313" cy="646331"/>
          </a:xfrm>
          <a:prstGeom prst="rect">
            <a:avLst/>
          </a:prstGeom>
          <a:noFill/>
        </p:spPr>
        <p:txBody>
          <a:bodyPr wrap="none" rtlCol="0">
            <a:spAutoFit/>
          </a:bodyPr>
          <a:lstStyle/>
          <a:p>
            <a:r>
              <a:rPr lang="en-US" dirty="0" smtClean="0"/>
              <a:t>Abnormal blood</a:t>
            </a:r>
          </a:p>
          <a:p>
            <a:r>
              <a:rPr lang="en-US" dirty="0" smtClean="0"/>
              <a:t>7 RBC vs  4 WBC</a:t>
            </a:r>
            <a:endParaRPr lang="en-US" dirty="0"/>
          </a:p>
        </p:txBody>
      </p:sp>
      <p:sp>
        <p:nvSpPr>
          <p:cNvPr id="2" name="TextBox 1"/>
          <p:cNvSpPr txBox="1"/>
          <p:nvPr/>
        </p:nvSpPr>
        <p:spPr>
          <a:xfrm>
            <a:off x="533400" y="6389132"/>
            <a:ext cx="8154155" cy="369332"/>
          </a:xfrm>
          <a:prstGeom prst="rect">
            <a:avLst/>
          </a:prstGeom>
          <a:noFill/>
        </p:spPr>
        <p:txBody>
          <a:bodyPr wrap="none" rtlCol="0">
            <a:spAutoFit/>
          </a:bodyPr>
          <a:lstStyle/>
          <a:p>
            <a:r>
              <a:rPr lang="en-US" dirty="0" smtClean="0"/>
              <a:t>Note: To show cells at higher magnification, only 16 of the 25 crosses are shown here</a:t>
            </a:r>
            <a:endParaRPr lang="en-US" dirty="0"/>
          </a:p>
        </p:txBody>
      </p:sp>
      <p:sp>
        <p:nvSpPr>
          <p:cNvPr id="7" name="Rectangle 6"/>
          <p:cNvSpPr/>
          <p:nvPr/>
        </p:nvSpPr>
        <p:spPr>
          <a:xfrm>
            <a:off x="478221" y="6389132"/>
            <a:ext cx="8458200" cy="369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535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0"/>
            <a:ext cx="8610600" cy="1295400"/>
          </a:xfrm>
        </p:spPr>
        <p:txBody>
          <a:bodyPr>
            <a:normAutofit/>
          </a:bodyPr>
          <a:lstStyle/>
          <a:p>
            <a:pPr algn="l"/>
            <a:r>
              <a:rPr lang="en-US" dirty="0"/>
              <a:t>3</a:t>
            </a:r>
            <a:r>
              <a:rPr lang="en-US" dirty="0" smtClean="0"/>
              <a:t>. Cell Volume Density Example Data </a:t>
            </a:r>
            <a:endParaRPr lang="en-US" dirty="0"/>
          </a:p>
        </p:txBody>
      </p:sp>
      <p:grpSp>
        <p:nvGrpSpPr>
          <p:cNvPr id="34" name="Group 33"/>
          <p:cNvGrpSpPr/>
          <p:nvPr/>
        </p:nvGrpSpPr>
        <p:grpSpPr>
          <a:xfrm>
            <a:off x="1676400" y="1295400"/>
            <a:ext cx="3657600" cy="3054886"/>
            <a:chOff x="1447800" y="1809234"/>
            <a:chExt cx="3657600" cy="3054886"/>
          </a:xfrm>
        </p:grpSpPr>
        <p:sp>
          <p:nvSpPr>
            <p:cNvPr id="5" name="TextBox 4"/>
            <p:cNvSpPr txBox="1"/>
            <p:nvPr/>
          </p:nvSpPr>
          <p:spPr>
            <a:xfrm>
              <a:off x="1524000" y="1816100"/>
              <a:ext cx="1828800" cy="369332"/>
            </a:xfrm>
            <a:prstGeom prst="rect">
              <a:avLst/>
            </a:prstGeom>
            <a:noFill/>
          </p:spPr>
          <p:txBody>
            <a:bodyPr wrap="square" rtlCol="0">
              <a:spAutoFit/>
            </a:bodyPr>
            <a:lstStyle/>
            <a:p>
              <a:r>
                <a:rPr lang="en-US" dirty="0" smtClean="0"/>
                <a:t>Healthy Blood</a:t>
              </a:r>
              <a:endParaRPr lang="en-US" dirty="0"/>
            </a:p>
          </p:txBody>
        </p:sp>
        <p:sp>
          <p:nvSpPr>
            <p:cNvPr id="6" name="TextBox 5"/>
            <p:cNvSpPr txBox="1"/>
            <p:nvPr/>
          </p:nvSpPr>
          <p:spPr>
            <a:xfrm>
              <a:off x="3276600" y="1809234"/>
              <a:ext cx="1828800" cy="369332"/>
            </a:xfrm>
            <a:prstGeom prst="rect">
              <a:avLst/>
            </a:prstGeom>
            <a:noFill/>
          </p:spPr>
          <p:txBody>
            <a:bodyPr wrap="square" rtlCol="0">
              <a:spAutoFit/>
            </a:bodyPr>
            <a:lstStyle/>
            <a:p>
              <a:r>
                <a:rPr lang="en-US" dirty="0" smtClean="0"/>
                <a:t>Unhealthy Blood</a:t>
              </a:r>
              <a:endParaRPr lang="en-US" dirty="0"/>
            </a:p>
          </p:txBody>
        </p:sp>
        <p:cxnSp>
          <p:nvCxnSpPr>
            <p:cNvPr id="7" name="Straight Connector 6"/>
            <p:cNvCxnSpPr/>
            <p:nvPr/>
          </p:nvCxnSpPr>
          <p:spPr>
            <a:xfrm>
              <a:off x="1447800" y="2210832"/>
              <a:ext cx="35814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447800" y="2541032"/>
              <a:ext cx="35814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62100" y="2171700"/>
              <a:ext cx="609600" cy="369332"/>
            </a:xfrm>
            <a:prstGeom prst="rect">
              <a:avLst/>
            </a:prstGeom>
            <a:noFill/>
          </p:spPr>
          <p:txBody>
            <a:bodyPr wrap="square" rtlCol="0">
              <a:spAutoFit/>
            </a:bodyPr>
            <a:lstStyle/>
            <a:p>
              <a:r>
                <a:rPr lang="en-US" dirty="0" smtClean="0"/>
                <a:t>RBC </a:t>
              </a:r>
              <a:endParaRPr lang="en-US" dirty="0"/>
            </a:p>
          </p:txBody>
        </p:sp>
        <p:sp>
          <p:nvSpPr>
            <p:cNvPr id="10" name="TextBox 9"/>
            <p:cNvSpPr txBox="1"/>
            <p:nvPr/>
          </p:nvSpPr>
          <p:spPr>
            <a:xfrm>
              <a:off x="3429000" y="2185432"/>
              <a:ext cx="609600" cy="369332"/>
            </a:xfrm>
            <a:prstGeom prst="rect">
              <a:avLst/>
            </a:prstGeom>
            <a:noFill/>
          </p:spPr>
          <p:txBody>
            <a:bodyPr wrap="square" rtlCol="0">
              <a:spAutoFit/>
            </a:bodyPr>
            <a:lstStyle/>
            <a:p>
              <a:r>
                <a:rPr lang="en-US" dirty="0" smtClean="0"/>
                <a:t>RBC </a:t>
              </a:r>
              <a:endParaRPr lang="en-US" dirty="0"/>
            </a:p>
          </p:txBody>
        </p:sp>
        <p:sp>
          <p:nvSpPr>
            <p:cNvPr id="11" name="TextBox 10"/>
            <p:cNvSpPr txBox="1"/>
            <p:nvPr/>
          </p:nvSpPr>
          <p:spPr>
            <a:xfrm>
              <a:off x="2362200" y="2171700"/>
              <a:ext cx="685800" cy="369332"/>
            </a:xfrm>
            <a:prstGeom prst="rect">
              <a:avLst/>
            </a:prstGeom>
            <a:noFill/>
          </p:spPr>
          <p:txBody>
            <a:bodyPr wrap="square" rtlCol="0">
              <a:spAutoFit/>
            </a:bodyPr>
            <a:lstStyle/>
            <a:p>
              <a:r>
                <a:rPr lang="en-US" dirty="0"/>
                <a:t>W</a:t>
              </a:r>
              <a:r>
                <a:rPr lang="en-US" dirty="0" smtClean="0"/>
                <a:t>BC </a:t>
              </a:r>
              <a:endParaRPr lang="en-US" dirty="0"/>
            </a:p>
          </p:txBody>
        </p:sp>
        <p:sp>
          <p:nvSpPr>
            <p:cNvPr id="12" name="TextBox 11"/>
            <p:cNvSpPr txBox="1"/>
            <p:nvPr/>
          </p:nvSpPr>
          <p:spPr>
            <a:xfrm>
              <a:off x="4267200" y="2178566"/>
              <a:ext cx="685800" cy="369332"/>
            </a:xfrm>
            <a:prstGeom prst="rect">
              <a:avLst/>
            </a:prstGeom>
            <a:noFill/>
          </p:spPr>
          <p:txBody>
            <a:bodyPr wrap="square" rtlCol="0">
              <a:spAutoFit/>
            </a:bodyPr>
            <a:lstStyle/>
            <a:p>
              <a:r>
                <a:rPr lang="en-US" dirty="0"/>
                <a:t>W</a:t>
              </a:r>
              <a:r>
                <a:rPr lang="en-US" dirty="0" smtClean="0"/>
                <a:t>BC </a:t>
              </a:r>
              <a:endParaRPr lang="en-US" dirty="0"/>
            </a:p>
          </p:txBody>
        </p:sp>
        <p:cxnSp>
          <p:nvCxnSpPr>
            <p:cNvPr id="13" name="Straight Connector 12"/>
            <p:cNvCxnSpPr/>
            <p:nvPr/>
          </p:nvCxnSpPr>
          <p:spPr>
            <a:xfrm>
              <a:off x="3200400" y="2198132"/>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00200" y="2555796"/>
              <a:ext cx="609600" cy="2308324"/>
            </a:xfrm>
            <a:prstGeom prst="rect">
              <a:avLst/>
            </a:prstGeom>
            <a:noFill/>
          </p:spPr>
          <p:txBody>
            <a:bodyPr wrap="square" rtlCol="0">
              <a:spAutoFit/>
            </a:bodyPr>
            <a:lstStyle/>
            <a:p>
              <a:r>
                <a:rPr lang="en-US" dirty="0" smtClean="0"/>
                <a:t>14</a:t>
              </a:r>
            </a:p>
            <a:p>
              <a:r>
                <a:rPr lang="en-US" dirty="0" smtClean="0"/>
                <a:t>16</a:t>
              </a:r>
            </a:p>
            <a:p>
              <a:r>
                <a:rPr lang="en-US" dirty="0" smtClean="0"/>
                <a:t>20</a:t>
              </a:r>
            </a:p>
            <a:p>
              <a:r>
                <a:rPr lang="en-US" dirty="0" smtClean="0"/>
                <a:t>20</a:t>
              </a:r>
            </a:p>
            <a:p>
              <a:r>
                <a:rPr lang="en-US" dirty="0" smtClean="0"/>
                <a:t>20</a:t>
              </a:r>
            </a:p>
            <a:p>
              <a:r>
                <a:rPr lang="en-US" dirty="0" smtClean="0"/>
                <a:t>…</a:t>
              </a:r>
            </a:p>
            <a:p>
              <a:r>
                <a:rPr lang="en-US" dirty="0" smtClean="0"/>
                <a:t>...</a:t>
              </a:r>
            </a:p>
            <a:p>
              <a:r>
                <a:rPr lang="en-US" dirty="0" smtClean="0"/>
                <a:t>18</a:t>
              </a:r>
            </a:p>
          </p:txBody>
        </p:sp>
        <p:sp>
          <p:nvSpPr>
            <p:cNvPr id="15" name="TextBox 14"/>
            <p:cNvSpPr txBox="1"/>
            <p:nvPr/>
          </p:nvSpPr>
          <p:spPr>
            <a:xfrm>
              <a:off x="2463800" y="2555796"/>
              <a:ext cx="609600" cy="2308324"/>
            </a:xfrm>
            <a:prstGeom prst="rect">
              <a:avLst/>
            </a:prstGeom>
            <a:noFill/>
          </p:spPr>
          <p:txBody>
            <a:bodyPr wrap="square" rtlCol="0">
              <a:spAutoFit/>
            </a:bodyPr>
            <a:lstStyle/>
            <a:p>
              <a:r>
                <a:rPr lang="en-US" dirty="0"/>
                <a:t>0</a:t>
              </a:r>
              <a:endParaRPr lang="en-US" dirty="0" smtClean="0"/>
            </a:p>
            <a:p>
              <a:r>
                <a:rPr lang="en-US" dirty="0" smtClean="0"/>
                <a:t>0</a:t>
              </a:r>
            </a:p>
            <a:p>
              <a:r>
                <a:rPr lang="en-US" dirty="0" smtClean="0"/>
                <a:t>0</a:t>
              </a:r>
            </a:p>
            <a:p>
              <a:r>
                <a:rPr lang="en-US" dirty="0" smtClean="0"/>
                <a:t>0</a:t>
              </a:r>
            </a:p>
            <a:p>
              <a:r>
                <a:rPr lang="en-US" dirty="0" smtClean="0"/>
                <a:t>1</a:t>
              </a:r>
            </a:p>
            <a:p>
              <a:r>
                <a:rPr lang="en-US" dirty="0" smtClean="0"/>
                <a:t>…</a:t>
              </a:r>
            </a:p>
            <a:p>
              <a:r>
                <a:rPr lang="en-US" dirty="0" smtClean="0"/>
                <a:t>...</a:t>
              </a:r>
            </a:p>
            <a:p>
              <a:r>
                <a:rPr lang="en-US" dirty="0"/>
                <a:t>0</a:t>
              </a:r>
              <a:endParaRPr lang="en-US" dirty="0" smtClean="0"/>
            </a:p>
          </p:txBody>
        </p:sp>
        <p:sp>
          <p:nvSpPr>
            <p:cNvPr id="16" name="TextBox 15"/>
            <p:cNvSpPr txBox="1"/>
            <p:nvPr/>
          </p:nvSpPr>
          <p:spPr>
            <a:xfrm>
              <a:off x="3581400" y="2555796"/>
              <a:ext cx="609600" cy="2308324"/>
            </a:xfrm>
            <a:prstGeom prst="rect">
              <a:avLst/>
            </a:prstGeom>
            <a:noFill/>
          </p:spPr>
          <p:txBody>
            <a:bodyPr wrap="square" rtlCol="0">
              <a:spAutoFit/>
            </a:bodyPr>
            <a:lstStyle/>
            <a:p>
              <a:r>
                <a:rPr lang="en-US" dirty="0" smtClean="0"/>
                <a:t>10</a:t>
              </a:r>
            </a:p>
            <a:p>
              <a:r>
                <a:rPr lang="en-US" dirty="0" smtClean="0"/>
                <a:t>7</a:t>
              </a:r>
            </a:p>
            <a:p>
              <a:r>
                <a:rPr lang="en-US" dirty="0" smtClean="0"/>
                <a:t>10</a:t>
              </a:r>
            </a:p>
            <a:p>
              <a:r>
                <a:rPr lang="en-US" dirty="0"/>
                <a:t>8</a:t>
              </a:r>
              <a:endParaRPr lang="en-US" dirty="0" smtClean="0"/>
            </a:p>
            <a:p>
              <a:r>
                <a:rPr lang="en-US" dirty="0" smtClean="0"/>
                <a:t>10</a:t>
              </a:r>
            </a:p>
            <a:p>
              <a:r>
                <a:rPr lang="en-US" dirty="0" smtClean="0"/>
                <a:t>…</a:t>
              </a:r>
            </a:p>
            <a:p>
              <a:r>
                <a:rPr lang="en-US" dirty="0" smtClean="0"/>
                <a:t>...</a:t>
              </a:r>
            </a:p>
            <a:p>
              <a:r>
                <a:rPr lang="en-US" dirty="0"/>
                <a:t>5</a:t>
              </a:r>
              <a:endParaRPr lang="en-US" dirty="0" smtClean="0"/>
            </a:p>
          </p:txBody>
        </p:sp>
        <p:sp>
          <p:nvSpPr>
            <p:cNvPr id="17" name="TextBox 16"/>
            <p:cNvSpPr txBox="1"/>
            <p:nvPr/>
          </p:nvSpPr>
          <p:spPr>
            <a:xfrm>
              <a:off x="4343400" y="2555796"/>
              <a:ext cx="609600" cy="2308324"/>
            </a:xfrm>
            <a:prstGeom prst="rect">
              <a:avLst/>
            </a:prstGeom>
            <a:noFill/>
          </p:spPr>
          <p:txBody>
            <a:bodyPr wrap="square" rtlCol="0">
              <a:spAutoFit/>
            </a:bodyPr>
            <a:lstStyle/>
            <a:p>
              <a:r>
                <a:rPr lang="en-US" dirty="0" smtClean="0"/>
                <a:t>9</a:t>
              </a:r>
            </a:p>
            <a:p>
              <a:r>
                <a:rPr lang="en-US" dirty="0"/>
                <a:t>8</a:t>
              </a:r>
              <a:endParaRPr lang="en-US" dirty="0" smtClean="0"/>
            </a:p>
            <a:p>
              <a:r>
                <a:rPr lang="en-US" dirty="0" smtClean="0"/>
                <a:t>4</a:t>
              </a:r>
            </a:p>
            <a:p>
              <a:r>
                <a:rPr lang="en-US" dirty="0" smtClean="0"/>
                <a:t>12</a:t>
              </a:r>
            </a:p>
            <a:p>
              <a:r>
                <a:rPr lang="en-US" dirty="0" smtClean="0"/>
                <a:t>5</a:t>
              </a:r>
            </a:p>
            <a:p>
              <a:r>
                <a:rPr lang="en-US" dirty="0" smtClean="0"/>
                <a:t>…</a:t>
              </a:r>
            </a:p>
            <a:p>
              <a:r>
                <a:rPr lang="en-US" dirty="0" smtClean="0"/>
                <a:t>...</a:t>
              </a:r>
            </a:p>
            <a:p>
              <a:r>
                <a:rPr lang="en-US" dirty="0" smtClean="0"/>
                <a:t>5</a:t>
              </a:r>
            </a:p>
          </p:txBody>
        </p:sp>
      </p:grpSp>
      <p:sp>
        <p:nvSpPr>
          <p:cNvPr id="18" name="TextBox 17"/>
          <p:cNvSpPr txBox="1"/>
          <p:nvPr/>
        </p:nvSpPr>
        <p:spPr>
          <a:xfrm>
            <a:off x="228600" y="4312312"/>
            <a:ext cx="1219200" cy="369332"/>
          </a:xfrm>
          <a:prstGeom prst="rect">
            <a:avLst/>
          </a:prstGeom>
          <a:noFill/>
        </p:spPr>
        <p:txBody>
          <a:bodyPr wrap="square" rtlCol="0">
            <a:spAutoFit/>
          </a:bodyPr>
          <a:lstStyle/>
          <a:p>
            <a:r>
              <a:rPr lang="en-US" dirty="0" smtClean="0"/>
              <a:t>Total Hits</a:t>
            </a:r>
            <a:endParaRPr lang="en-US" dirty="0"/>
          </a:p>
        </p:txBody>
      </p:sp>
      <p:grpSp>
        <p:nvGrpSpPr>
          <p:cNvPr id="2" name="Group 1"/>
          <p:cNvGrpSpPr/>
          <p:nvPr/>
        </p:nvGrpSpPr>
        <p:grpSpPr>
          <a:xfrm>
            <a:off x="1676400" y="4267200"/>
            <a:ext cx="3467100" cy="414444"/>
            <a:chOff x="1676400" y="4699865"/>
            <a:chExt cx="3467100" cy="414444"/>
          </a:xfrm>
        </p:grpSpPr>
        <p:grpSp>
          <p:nvGrpSpPr>
            <p:cNvPr id="33" name="Group 32"/>
            <p:cNvGrpSpPr/>
            <p:nvPr/>
          </p:nvGrpSpPr>
          <p:grpSpPr>
            <a:xfrm>
              <a:off x="1676400" y="4724400"/>
              <a:ext cx="3467100" cy="389909"/>
              <a:chOff x="1447800" y="5043011"/>
              <a:chExt cx="3467100" cy="389909"/>
            </a:xfrm>
          </p:grpSpPr>
          <p:grpSp>
            <p:nvGrpSpPr>
              <p:cNvPr id="31" name="Group 30"/>
              <p:cNvGrpSpPr/>
              <p:nvPr/>
            </p:nvGrpSpPr>
            <p:grpSpPr>
              <a:xfrm>
                <a:off x="1524000" y="5043011"/>
                <a:ext cx="3390900" cy="370443"/>
                <a:chOff x="1524000" y="5043011"/>
                <a:chExt cx="3390900" cy="370443"/>
              </a:xfrm>
            </p:grpSpPr>
            <p:sp>
              <p:nvSpPr>
                <p:cNvPr id="26" name="TextBox 25"/>
                <p:cNvSpPr txBox="1"/>
                <p:nvPr/>
              </p:nvSpPr>
              <p:spPr>
                <a:xfrm>
                  <a:off x="1524000" y="5043011"/>
                  <a:ext cx="647700" cy="369332"/>
                </a:xfrm>
                <a:prstGeom prst="rect">
                  <a:avLst/>
                </a:prstGeom>
                <a:noFill/>
              </p:spPr>
              <p:txBody>
                <a:bodyPr wrap="square" rtlCol="0">
                  <a:spAutoFit/>
                </a:bodyPr>
                <a:lstStyle/>
                <a:p>
                  <a:r>
                    <a:rPr lang="en-US" b="1" dirty="0" smtClean="0"/>
                    <a:t>274</a:t>
                  </a:r>
                  <a:endParaRPr lang="en-US" b="1" dirty="0"/>
                </a:p>
              </p:txBody>
            </p:sp>
            <p:sp>
              <p:nvSpPr>
                <p:cNvPr id="27" name="TextBox 26"/>
                <p:cNvSpPr txBox="1"/>
                <p:nvPr/>
              </p:nvSpPr>
              <p:spPr>
                <a:xfrm>
                  <a:off x="2463800" y="5043011"/>
                  <a:ext cx="647700" cy="369332"/>
                </a:xfrm>
                <a:prstGeom prst="rect">
                  <a:avLst/>
                </a:prstGeom>
                <a:noFill/>
              </p:spPr>
              <p:txBody>
                <a:bodyPr wrap="square" rtlCol="0">
                  <a:spAutoFit/>
                </a:bodyPr>
                <a:lstStyle/>
                <a:p>
                  <a:r>
                    <a:rPr lang="en-US" b="1" dirty="0" smtClean="0"/>
                    <a:t>1</a:t>
                  </a:r>
                  <a:endParaRPr lang="en-US" b="1" dirty="0"/>
                </a:p>
              </p:txBody>
            </p:sp>
            <p:sp>
              <p:nvSpPr>
                <p:cNvPr id="28" name="TextBox 27"/>
                <p:cNvSpPr txBox="1"/>
                <p:nvPr/>
              </p:nvSpPr>
              <p:spPr>
                <a:xfrm>
                  <a:off x="3429000" y="5043011"/>
                  <a:ext cx="647700" cy="369332"/>
                </a:xfrm>
                <a:prstGeom prst="rect">
                  <a:avLst/>
                </a:prstGeom>
                <a:noFill/>
              </p:spPr>
              <p:txBody>
                <a:bodyPr wrap="square" rtlCol="0">
                  <a:spAutoFit/>
                </a:bodyPr>
                <a:lstStyle/>
                <a:p>
                  <a:r>
                    <a:rPr lang="en-US" b="1" dirty="0" smtClean="0"/>
                    <a:t>133</a:t>
                  </a:r>
                  <a:endParaRPr lang="en-US" b="1" dirty="0"/>
                </a:p>
              </p:txBody>
            </p:sp>
            <p:sp>
              <p:nvSpPr>
                <p:cNvPr id="29" name="TextBox 28"/>
                <p:cNvSpPr txBox="1"/>
                <p:nvPr/>
              </p:nvSpPr>
              <p:spPr>
                <a:xfrm>
                  <a:off x="4267200" y="5044122"/>
                  <a:ext cx="647700" cy="369332"/>
                </a:xfrm>
                <a:prstGeom prst="rect">
                  <a:avLst/>
                </a:prstGeom>
                <a:noFill/>
              </p:spPr>
              <p:txBody>
                <a:bodyPr wrap="square" rtlCol="0">
                  <a:spAutoFit/>
                </a:bodyPr>
                <a:lstStyle/>
                <a:p>
                  <a:r>
                    <a:rPr lang="en-US" b="1" dirty="0" smtClean="0"/>
                    <a:t>92</a:t>
                  </a:r>
                  <a:endParaRPr lang="en-US" b="1" dirty="0"/>
                </a:p>
              </p:txBody>
            </p:sp>
          </p:grpSp>
          <p:sp>
            <p:nvSpPr>
              <p:cNvPr id="32" name="Rectangle 31"/>
              <p:cNvSpPr/>
              <p:nvPr/>
            </p:nvSpPr>
            <p:spPr>
              <a:xfrm>
                <a:off x="1447800" y="5043011"/>
                <a:ext cx="1447800" cy="389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a:off x="3581318" y="4699865"/>
              <a:ext cx="1447800" cy="389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p:cNvSpPr txBox="1"/>
          <p:nvPr/>
        </p:nvSpPr>
        <p:spPr>
          <a:xfrm>
            <a:off x="280232" y="5017385"/>
            <a:ext cx="1853368" cy="923330"/>
          </a:xfrm>
          <a:prstGeom prst="rect">
            <a:avLst/>
          </a:prstGeom>
          <a:noFill/>
        </p:spPr>
        <p:txBody>
          <a:bodyPr wrap="square" rtlCol="0">
            <a:spAutoFit/>
          </a:bodyPr>
          <a:lstStyle/>
          <a:p>
            <a:r>
              <a:rPr lang="en-US" dirty="0" smtClean="0"/>
              <a:t>Ratio of cells</a:t>
            </a:r>
          </a:p>
          <a:p>
            <a:r>
              <a:rPr lang="en-US" dirty="0" smtClean="0"/>
              <a:t>Magnitude of </a:t>
            </a:r>
          </a:p>
          <a:p>
            <a:r>
              <a:rPr lang="en-US" dirty="0" smtClean="0"/>
              <a:t>difference</a:t>
            </a:r>
            <a:endParaRPr lang="en-US" dirty="0"/>
          </a:p>
        </p:txBody>
      </p:sp>
      <p:grpSp>
        <p:nvGrpSpPr>
          <p:cNvPr id="42" name="Group 41"/>
          <p:cNvGrpSpPr/>
          <p:nvPr/>
        </p:nvGrpSpPr>
        <p:grpSpPr>
          <a:xfrm>
            <a:off x="1828800" y="5101574"/>
            <a:ext cx="5278211" cy="754953"/>
            <a:chOff x="1447800" y="5181509"/>
            <a:chExt cx="4194910" cy="646331"/>
          </a:xfrm>
        </p:grpSpPr>
        <p:sp>
          <p:nvSpPr>
            <p:cNvPr id="43" name="TextBox 42"/>
            <p:cNvSpPr txBox="1"/>
            <p:nvPr/>
          </p:nvSpPr>
          <p:spPr>
            <a:xfrm>
              <a:off x="1495821" y="5214407"/>
              <a:ext cx="1657350" cy="316193"/>
            </a:xfrm>
            <a:prstGeom prst="rect">
              <a:avLst/>
            </a:prstGeom>
            <a:noFill/>
          </p:spPr>
          <p:txBody>
            <a:bodyPr wrap="square" rtlCol="0">
              <a:spAutoFit/>
            </a:bodyPr>
            <a:lstStyle/>
            <a:p>
              <a:r>
                <a:rPr lang="en-US" b="1" dirty="0" smtClean="0"/>
                <a:t>1</a:t>
              </a:r>
              <a:r>
                <a:rPr lang="en-US" b="1" dirty="0"/>
                <a:t>/ 274</a:t>
              </a:r>
            </a:p>
          </p:txBody>
        </p:sp>
        <p:sp>
          <p:nvSpPr>
            <p:cNvPr id="44" name="TextBox 43"/>
            <p:cNvSpPr txBox="1"/>
            <p:nvPr/>
          </p:nvSpPr>
          <p:spPr>
            <a:xfrm>
              <a:off x="2028173" y="5198733"/>
              <a:ext cx="1066800" cy="316193"/>
            </a:xfrm>
            <a:prstGeom prst="rect">
              <a:avLst/>
            </a:prstGeom>
            <a:noFill/>
          </p:spPr>
          <p:txBody>
            <a:bodyPr wrap="square" rtlCol="0">
              <a:spAutoFit/>
            </a:bodyPr>
            <a:lstStyle/>
            <a:p>
              <a:r>
                <a:rPr lang="en-US" b="1" dirty="0" smtClean="0"/>
                <a:t>= .004</a:t>
              </a:r>
              <a:endParaRPr lang="en-US" b="1" dirty="0"/>
            </a:p>
          </p:txBody>
        </p:sp>
        <p:sp>
          <p:nvSpPr>
            <p:cNvPr id="46" name="TextBox 45"/>
            <p:cNvSpPr txBox="1"/>
            <p:nvPr/>
          </p:nvSpPr>
          <p:spPr>
            <a:xfrm>
              <a:off x="2901257" y="5214407"/>
              <a:ext cx="2741453" cy="316193"/>
            </a:xfrm>
            <a:prstGeom prst="rect">
              <a:avLst/>
            </a:prstGeom>
            <a:noFill/>
          </p:spPr>
          <p:txBody>
            <a:bodyPr wrap="square" rtlCol="0">
              <a:spAutoFit/>
            </a:bodyPr>
            <a:lstStyle/>
            <a:p>
              <a:r>
                <a:rPr lang="en-US" b="1" dirty="0" smtClean="0"/>
                <a:t>92/133 = .692</a:t>
              </a:r>
              <a:endParaRPr lang="en-US" b="1" dirty="0"/>
            </a:p>
          </p:txBody>
        </p:sp>
        <p:sp>
          <p:nvSpPr>
            <p:cNvPr id="47" name="Rectangle 46"/>
            <p:cNvSpPr/>
            <p:nvPr/>
          </p:nvSpPr>
          <p:spPr>
            <a:xfrm>
              <a:off x="1447800" y="5181509"/>
              <a:ext cx="3467100" cy="6463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1947645" y="5468145"/>
            <a:ext cx="2202847" cy="369332"/>
          </a:xfrm>
          <a:prstGeom prst="rect">
            <a:avLst/>
          </a:prstGeom>
          <a:noFill/>
        </p:spPr>
        <p:txBody>
          <a:bodyPr wrap="none" rtlCol="0">
            <a:spAutoFit/>
          </a:bodyPr>
          <a:lstStyle/>
          <a:p>
            <a:r>
              <a:rPr lang="en-US" b="1" dirty="0" smtClean="0"/>
              <a:t>692/.004 = 189 times</a:t>
            </a:r>
            <a:endParaRPr lang="en-US" b="1" dirty="0"/>
          </a:p>
        </p:txBody>
      </p:sp>
      <p:sp>
        <p:nvSpPr>
          <p:cNvPr id="48" name="Rectangle 47"/>
          <p:cNvSpPr/>
          <p:nvPr/>
        </p:nvSpPr>
        <p:spPr>
          <a:xfrm>
            <a:off x="228600" y="6071950"/>
            <a:ext cx="8534400" cy="369332"/>
          </a:xfrm>
          <a:prstGeom prst="rect">
            <a:avLst/>
          </a:prstGeom>
        </p:spPr>
        <p:txBody>
          <a:bodyPr wrap="square">
            <a:spAutoFit/>
          </a:bodyPr>
          <a:lstStyle/>
          <a:p>
            <a:r>
              <a:rPr lang="en-US" b="1" dirty="0"/>
              <a:t>Conclusion </a:t>
            </a:r>
            <a:r>
              <a:rPr lang="en-US" dirty="0"/>
              <a:t>: white blood cells  </a:t>
            </a:r>
            <a:r>
              <a:rPr lang="en-US" dirty="0" smtClean="0"/>
              <a:t>occupy  189 times more  volume in </a:t>
            </a:r>
            <a:r>
              <a:rPr lang="en-US" dirty="0"/>
              <a:t>the abnormal </a:t>
            </a:r>
            <a:r>
              <a:rPr lang="en-US" dirty="0" smtClean="0"/>
              <a:t>blood.</a:t>
            </a:r>
            <a:endParaRPr lang="en-US" dirty="0"/>
          </a:p>
        </p:txBody>
      </p:sp>
      <p:sp>
        <p:nvSpPr>
          <p:cNvPr id="54" name="Rectangle 53"/>
          <p:cNvSpPr/>
          <p:nvPr/>
        </p:nvSpPr>
        <p:spPr>
          <a:xfrm>
            <a:off x="133350" y="5946200"/>
            <a:ext cx="8477250" cy="7549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tretch/>
        </p:blipFill>
        <p:spPr bwMode="auto">
          <a:xfrm>
            <a:off x="5552395" y="2222623"/>
            <a:ext cx="3553505" cy="2707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614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228600"/>
            <a:ext cx="8610600" cy="1295400"/>
          </a:xfrm>
        </p:spPr>
        <p:txBody>
          <a:bodyPr>
            <a:normAutofit fontScale="90000"/>
          </a:bodyPr>
          <a:lstStyle/>
          <a:p>
            <a:pPr algn="l"/>
            <a:r>
              <a:rPr lang="en-US" dirty="0"/>
              <a:t>3</a:t>
            </a:r>
            <a:r>
              <a:rPr lang="en-US" dirty="0" smtClean="0"/>
              <a:t>. Cell Volume Density Example Data:</a:t>
            </a:r>
            <a:br>
              <a:rPr lang="en-US" dirty="0" smtClean="0"/>
            </a:br>
            <a:r>
              <a:rPr lang="en-US" sz="3600" dirty="0" smtClean="0"/>
              <a:t>percentage of whole occupied by each component</a:t>
            </a:r>
            <a:endParaRPr lang="en-US" sz="3600" dirty="0"/>
          </a:p>
        </p:txBody>
      </p:sp>
      <p:sp>
        <p:nvSpPr>
          <p:cNvPr id="18" name="TextBox 17"/>
          <p:cNvSpPr txBox="1"/>
          <p:nvPr/>
        </p:nvSpPr>
        <p:spPr>
          <a:xfrm>
            <a:off x="247650" y="2221468"/>
            <a:ext cx="1219200" cy="369332"/>
          </a:xfrm>
          <a:prstGeom prst="rect">
            <a:avLst/>
          </a:prstGeom>
          <a:noFill/>
        </p:spPr>
        <p:txBody>
          <a:bodyPr wrap="square" rtlCol="0">
            <a:spAutoFit/>
          </a:bodyPr>
          <a:lstStyle/>
          <a:p>
            <a:r>
              <a:rPr lang="en-US" dirty="0" smtClean="0"/>
              <a:t>Total Hits</a:t>
            </a:r>
            <a:endParaRPr lang="en-US" dirty="0"/>
          </a:p>
        </p:txBody>
      </p:sp>
      <p:sp>
        <p:nvSpPr>
          <p:cNvPr id="25" name="TextBox 24"/>
          <p:cNvSpPr txBox="1"/>
          <p:nvPr/>
        </p:nvSpPr>
        <p:spPr>
          <a:xfrm>
            <a:off x="247650" y="3352800"/>
            <a:ext cx="1371600" cy="646331"/>
          </a:xfrm>
          <a:prstGeom prst="rect">
            <a:avLst/>
          </a:prstGeom>
          <a:noFill/>
        </p:spPr>
        <p:txBody>
          <a:bodyPr wrap="square" rtlCol="0">
            <a:spAutoFit/>
          </a:bodyPr>
          <a:lstStyle/>
          <a:p>
            <a:r>
              <a:rPr lang="en-US" dirty="0" smtClean="0"/>
              <a:t>Total </a:t>
            </a:r>
            <a:r>
              <a:rPr lang="en-US" dirty="0"/>
              <a:t>C</a:t>
            </a:r>
            <a:r>
              <a:rPr lang="en-US" dirty="0" smtClean="0"/>
              <a:t>ells Counted</a:t>
            </a:r>
            <a:endParaRPr lang="en-US" dirty="0"/>
          </a:p>
        </p:txBody>
      </p:sp>
      <p:sp>
        <p:nvSpPr>
          <p:cNvPr id="30" name="TextBox 29"/>
          <p:cNvSpPr txBox="1"/>
          <p:nvPr/>
        </p:nvSpPr>
        <p:spPr>
          <a:xfrm>
            <a:off x="1695450" y="3451830"/>
            <a:ext cx="5238750" cy="369332"/>
          </a:xfrm>
          <a:prstGeom prst="rect">
            <a:avLst/>
          </a:prstGeom>
          <a:noFill/>
        </p:spPr>
        <p:txBody>
          <a:bodyPr wrap="square" rtlCol="0">
            <a:spAutoFit/>
          </a:bodyPr>
          <a:lstStyle/>
          <a:p>
            <a:r>
              <a:rPr lang="en-US" dirty="0" smtClean="0"/>
              <a:t>274 + 1 = </a:t>
            </a:r>
            <a:r>
              <a:rPr lang="en-US" b="1" dirty="0" smtClean="0"/>
              <a:t>275</a:t>
            </a:r>
            <a:r>
              <a:rPr lang="en-US" dirty="0" smtClean="0"/>
              <a:t>	133 + 92 = </a:t>
            </a:r>
            <a:r>
              <a:rPr lang="en-US" b="1" dirty="0" smtClean="0"/>
              <a:t>225</a:t>
            </a:r>
            <a:endParaRPr lang="en-US" b="1" dirty="0"/>
          </a:p>
        </p:txBody>
      </p:sp>
      <p:sp>
        <p:nvSpPr>
          <p:cNvPr id="35" name="TextBox 34"/>
          <p:cNvSpPr txBox="1"/>
          <p:nvPr/>
        </p:nvSpPr>
        <p:spPr>
          <a:xfrm>
            <a:off x="323850" y="5020270"/>
            <a:ext cx="1371600" cy="923330"/>
          </a:xfrm>
          <a:prstGeom prst="rect">
            <a:avLst/>
          </a:prstGeom>
          <a:noFill/>
        </p:spPr>
        <p:txBody>
          <a:bodyPr wrap="square" rtlCol="0">
            <a:spAutoFit/>
          </a:bodyPr>
          <a:lstStyle/>
          <a:p>
            <a:r>
              <a:rPr lang="en-US" dirty="0" smtClean="0"/>
              <a:t>Volume Density of Cells</a:t>
            </a:r>
            <a:endParaRPr lang="en-US" dirty="0"/>
          </a:p>
        </p:txBody>
      </p:sp>
      <p:grpSp>
        <p:nvGrpSpPr>
          <p:cNvPr id="59" name="Group 58"/>
          <p:cNvGrpSpPr/>
          <p:nvPr/>
        </p:nvGrpSpPr>
        <p:grpSpPr>
          <a:xfrm>
            <a:off x="1466850" y="4923303"/>
            <a:ext cx="1339850" cy="725953"/>
            <a:chOff x="1701800" y="5897433"/>
            <a:chExt cx="1339850" cy="725953"/>
          </a:xfrm>
        </p:grpSpPr>
        <p:grpSp>
          <p:nvGrpSpPr>
            <p:cNvPr id="57" name="Group 56"/>
            <p:cNvGrpSpPr/>
            <p:nvPr/>
          </p:nvGrpSpPr>
          <p:grpSpPr>
            <a:xfrm>
              <a:off x="1701800" y="5897433"/>
              <a:ext cx="647700" cy="725953"/>
              <a:chOff x="1701800" y="5897433"/>
              <a:chExt cx="647700" cy="725953"/>
            </a:xfrm>
          </p:grpSpPr>
          <p:sp>
            <p:nvSpPr>
              <p:cNvPr id="37" name="TextBox 36"/>
              <p:cNvSpPr txBox="1"/>
              <p:nvPr/>
            </p:nvSpPr>
            <p:spPr>
              <a:xfrm>
                <a:off x="1701800" y="5897433"/>
                <a:ext cx="647700" cy="369332"/>
              </a:xfrm>
              <a:prstGeom prst="rect">
                <a:avLst/>
              </a:prstGeom>
              <a:noFill/>
            </p:spPr>
            <p:txBody>
              <a:bodyPr wrap="square" rtlCol="0">
                <a:spAutoFit/>
              </a:bodyPr>
              <a:lstStyle/>
              <a:p>
                <a:r>
                  <a:rPr lang="en-US" dirty="0" smtClean="0"/>
                  <a:t>274</a:t>
                </a:r>
                <a:endParaRPr lang="en-US" dirty="0"/>
              </a:p>
            </p:txBody>
          </p:sp>
          <p:grpSp>
            <p:nvGrpSpPr>
              <p:cNvPr id="51" name="Group 50"/>
              <p:cNvGrpSpPr/>
              <p:nvPr/>
            </p:nvGrpSpPr>
            <p:grpSpPr>
              <a:xfrm>
                <a:off x="1701800" y="6254054"/>
                <a:ext cx="647700" cy="369332"/>
                <a:chOff x="5486400" y="6101654"/>
                <a:chExt cx="647700" cy="369332"/>
              </a:xfrm>
            </p:grpSpPr>
            <p:sp>
              <p:nvSpPr>
                <p:cNvPr id="52" name="TextBox 51"/>
                <p:cNvSpPr txBox="1"/>
                <p:nvPr/>
              </p:nvSpPr>
              <p:spPr>
                <a:xfrm>
                  <a:off x="5486400" y="6101654"/>
                  <a:ext cx="647700" cy="369332"/>
                </a:xfrm>
                <a:prstGeom prst="rect">
                  <a:avLst/>
                </a:prstGeom>
                <a:noFill/>
              </p:spPr>
              <p:txBody>
                <a:bodyPr wrap="square" rtlCol="0">
                  <a:spAutoFit/>
                </a:bodyPr>
                <a:lstStyle/>
                <a:p>
                  <a:r>
                    <a:rPr lang="en-US" dirty="0"/>
                    <a:t>2</a:t>
                  </a:r>
                  <a:r>
                    <a:rPr lang="en-US" dirty="0" smtClean="0"/>
                    <a:t>75</a:t>
                  </a:r>
                  <a:endParaRPr lang="en-US" dirty="0"/>
                </a:p>
              </p:txBody>
            </p:sp>
            <p:cxnSp>
              <p:nvCxnSpPr>
                <p:cNvPr id="53" name="Straight Connector 52"/>
                <p:cNvCxnSpPr/>
                <p:nvPr/>
              </p:nvCxnSpPr>
              <p:spPr>
                <a:xfrm>
                  <a:off x="5486400" y="6101654"/>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8" name="TextBox 57"/>
            <p:cNvSpPr txBox="1"/>
            <p:nvPr/>
          </p:nvSpPr>
          <p:spPr>
            <a:xfrm>
              <a:off x="2127250" y="6044769"/>
              <a:ext cx="914400" cy="369332"/>
            </a:xfrm>
            <a:prstGeom prst="rect">
              <a:avLst/>
            </a:prstGeom>
            <a:noFill/>
          </p:spPr>
          <p:txBody>
            <a:bodyPr wrap="square" rtlCol="0">
              <a:spAutoFit/>
            </a:bodyPr>
            <a:lstStyle/>
            <a:p>
              <a:r>
                <a:rPr lang="en-US" dirty="0" smtClean="0"/>
                <a:t>x 100 = </a:t>
              </a:r>
              <a:endParaRPr lang="en-US" dirty="0"/>
            </a:p>
          </p:txBody>
        </p:sp>
      </p:grpSp>
      <p:grpSp>
        <p:nvGrpSpPr>
          <p:cNvPr id="65" name="Group 64"/>
          <p:cNvGrpSpPr/>
          <p:nvPr/>
        </p:nvGrpSpPr>
        <p:grpSpPr>
          <a:xfrm>
            <a:off x="3351379" y="5415582"/>
            <a:ext cx="1308100" cy="725953"/>
            <a:chOff x="2978150" y="5863978"/>
            <a:chExt cx="1308100" cy="725953"/>
          </a:xfrm>
        </p:grpSpPr>
        <p:grpSp>
          <p:nvGrpSpPr>
            <p:cNvPr id="56" name="Group 55"/>
            <p:cNvGrpSpPr/>
            <p:nvPr/>
          </p:nvGrpSpPr>
          <p:grpSpPr>
            <a:xfrm>
              <a:off x="2978150" y="5863978"/>
              <a:ext cx="723900" cy="725953"/>
              <a:chOff x="2565400" y="5897433"/>
              <a:chExt cx="723900" cy="725953"/>
            </a:xfrm>
          </p:grpSpPr>
          <p:sp>
            <p:nvSpPr>
              <p:cNvPr id="38" name="TextBox 37"/>
              <p:cNvSpPr txBox="1"/>
              <p:nvPr/>
            </p:nvSpPr>
            <p:spPr>
              <a:xfrm>
                <a:off x="2641600" y="5897433"/>
                <a:ext cx="647700" cy="369332"/>
              </a:xfrm>
              <a:prstGeom prst="rect">
                <a:avLst/>
              </a:prstGeom>
              <a:noFill/>
            </p:spPr>
            <p:txBody>
              <a:bodyPr wrap="square" rtlCol="0">
                <a:spAutoFit/>
              </a:bodyPr>
              <a:lstStyle/>
              <a:p>
                <a:r>
                  <a:rPr lang="en-US" dirty="0" smtClean="0"/>
                  <a:t>1</a:t>
                </a:r>
                <a:endParaRPr lang="en-US" dirty="0"/>
              </a:p>
            </p:txBody>
          </p:sp>
          <p:grpSp>
            <p:nvGrpSpPr>
              <p:cNvPr id="48" name="Group 47"/>
              <p:cNvGrpSpPr/>
              <p:nvPr/>
            </p:nvGrpSpPr>
            <p:grpSpPr>
              <a:xfrm>
                <a:off x="2565400" y="6254054"/>
                <a:ext cx="647700" cy="369332"/>
                <a:chOff x="5486400" y="6101654"/>
                <a:chExt cx="647700" cy="369332"/>
              </a:xfrm>
            </p:grpSpPr>
            <p:sp>
              <p:nvSpPr>
                <p:cNvPr id="49" name="TextBox 48"/>
                <p:cNvSpPr txBox="1"/>
                <p:nvPr/>
              </p:nvSpPr>
              <p:spPr>
                <a:xfrm>
                  <a:off x="5486400" y="6101654"/>
                  <a:ext cx="647700" cy="369332"/>
                </a:xfrm>
                <a:prstGeom prst="rect">
                  <a:avLst/>
                </a:prstGeom>
                <a:noFill/>
              </p:spPr>
              <p:txBody>
                <a:bodyPr wrap="square" rtlCol="0">
                  <a:spAutoFit/>
                </a:bodyPr>
                <a:lstStyle/>
                <a:p>
                  <a:r>
                    <a:rPr lang="en-US" dirty="0"/>
                    <a:t>2</a:t>
                  </a:r>
                  <a:r>
                    <a:rPr lang="en-US" dirty="0" smtClean="0"/>
                    <a:t>75</a:t>
                  </a:r>
                  <a:endParaRPr lang="en-US" dirty="0"/>
                </a:p>
              </p:txBody>
            </p:sp>
            <p:cxnSp>
              <p:nvCxnSpPr>
                <p:cNvPr id="50" name="Straight Connector 49"/>
                <p:cNvCxnSpPr/>
                <p:nvPr/>
              </p:nvCxnSpPr>
              <p:spPr>
                <a:xfrm>
                  <a:off x="5486400" y="6101654"/>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0" name="TextBox 59"/>
            <p:cNvSpPr txBox="1"/>
            <p:nvPr/>
          </p:nvSpPr>
          <p:spPr>
            <a:xfrm>
              <a:off x="3371850" y="6017670"/>
              <a:ext cx="914400" cy="369332"/>
            </a:xfrm>
            <a:prstGeom prst="rect">
              <a:avLst/>
            </a:prstGeom>
            <a:noFill/>
          </p:spPr>
          <p:txBody>
            <a:bodyPr wrap="square" rtlCol="0">
              <a:spAutoFit/>
            </a:bodyPr>
            <a:lstStyle/>
            <a:p>
              <a:r>
                <a:rPr lang="en-US" dirty="0" smtClean="0"/>
                <a:t>x 100 = </a:t>
              </a:r>
              <a:endParaRPr lang="en-US" dirty="0"/>
            </a:p>
          </p:txBody>
        </p:sp>
      </p:grpSp>
      <p:grpSp>
        <p:nvGrpSpPr>
          <p:cNvPr id="64" name="Group 63"/>
          <p:cNvGrpSpPr/>
          <p:nvPr/>
        </p:nvGrpSpPr>
        <p:grpSpPr>
          <a:xfrm>
            <a:off x="5353050" y="4980117"/>
            <a:ext cx="1333500" cy="725953"/>
            <a:chOff x="3740150" y="5859333"/>
            <a:chExt cx="1333500" cy="725953"/>
          </a:xfrm>
        </p:grpSpPr>
        <p:grpSp>
          <p:nvGrpSpPr>
            <p:cNvPr id="55" name="Group 54"/>
            <p:cNvGrpSpPr/>
            <p:nvPr/>
          </p:nvGrpSpPr>
          <p:grpSpPr>
            <a:xfrm>
              <a:off x="3740150" y="5859333"/>
              <a:ext cx="647700" cy="725953"/>
              <a:chOff x="3606800" y="5897433"/>
              <a:chExt cx="647700" cy="725953"/>
            </a:xfrm>
          </p:grpSpPr>
          <p:sp>
            <p:nvSpPr>
              <p:cNvPr id="39" name="TextBox 38"/>
              <p:cNvSpPr txBox="1"/>
              <p:nvPr/>
            </p:nvSpPr>
            <p:spPr>
              <a:xfrm>
                <a:off x="3606800" y="5897433"/>
                <a:ext cx="647700" cy="369332"/>
              </a:xfrm>
              <a:prstGeom prst="rect">
                <a:avLst/>
              </a:prstGeom>
              <a:noFill/>
            </p:spPr>
            <p:txBody>
              <a:bodyPr wrap="square" rtlCol="0">
                <a:spAutoFit/>
              </a:bodyPr>
              <a:lstStyle/>
              <a:p>
                <a:r>
                  <a:rPr lang="en-US" dirty="0" smtClean="0"/>
                  <a:t>133</a:t>
                </a:r>
                <a:endParaRPr lang="en-US" dirty="0"/>
              </a:p>
            </p:txBody>
          </p:sp>
          <p:grpSp>
            <p:nvGrpSpPr>
              <p:cNvPr id="45" name="Group 44"/>
              <p:cNvGrpSpPr/>
              <p:nvPr/>
            </p:nvGrpSpPr>
            <p:grpSpPr>
              <a:xfrm>
                <a:off x="3606800" y="6254054"/>
                <a:ext cx="647700" cy="369332"/>
                <a:chOff x="5486400" y="6101654"/>
                <a:chExt cx="647700" cy="369332"/>
              </a:xfrm>
            </p:grpSpPr>
            <p:sp>
              <p:nvSpPr>
                <p:cNvPr id="46" name="TextBox 45"/>
                <p:cNvSpPr txBox="1"/>
                <p:nvPr/>
              </p:nvSpPr>
              <p:spPr>
                <a:xfrm>
                  <a:off x="5486400" y="6101654"/>
                  <a:ext cx="647700" cy="369332"/>
                </a:xfrm>
                <a:prstGeom prst="rect">
                  <a:avLst/>
                </a:prstGeom>
                <a:noFill/>
              </p:spPr>
              <p:txBody>
                <a:bodyPr wrap="square" rtlCol="0">
                  <a:spAutoFit/>
                </a:bodyPr>
                <a:lstStyle/>
                <a:p>
                  <a:r>
                    <a:rPr lang="en-US" dirty="0" smtClean="0"/>
                    <a:t>225</a:t>
                  </a:r>
                  <a:endParaRPr lang="en-US" dirty="0"/>
                </a:p>
              </p:txBody>
            </p:sp>
            <p:cxnSp>
              <p:nvCxnSpPr>
                <p:cNvPr id="47" name="Straight Connector 46"/>
                <p:cNvCxnSpPr/>
                <p:nvPr/>
              </p:nvCxnSpPr>
              <p:spPr>
                <a:xfrm>
                  <a:off x="5486400" y="6101654"/>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1" name="TextBox 60"/>
            <p:cNvSpPr txBox="1"/>
            <p:nvPr/>
          </p:nvSpPr>
          <p:spPr>
            <a:xfrm>
              <a:off x="4159250" y="6018746"/>
              <a:ext cx="914400" cy="369332"/>
            </a:xfrm>
            <a:prstGeom prst="rect">
              <a:avLst/>
            </a:prstGeom>
            <a:noFill/>
          </p:spPr>
          <p:txBody>
            <a:bodyPr wrap="square" rtlCol="0">
              <a:spAutoFit/>
            </a:bodyPr>
            <a:lstStyle/>
            <a:p>
              <a:r>
                <a:rPr lang="en-US" dirty="0" smtClean="0"/>
                <a:t>x 100 = </a:t>
              </a:r>
              <a:endParaRPr lang="en-US" dirty="0"/>
            </a:p>
          </p:txBody>
        </p:sp>
      </p:grpSp>
      <p:grpSp>
        <p:nvGrpSpPr>
          <p:cNvPr id="63" name="Group 62"/>
          <p:cNvGrpSpPr/>
          <p:nvPr/>
        </p:nvGrpSpPr>
        <p:grpSpPr>
          <a:xfrm>
            <a:off x="7118060" y="5546393"/>
            <a:ext cx="1390705" cy="725862"/>
            <a:chOff x="4724400" y="5882445"/>
            <a:chExt cx="1390705" cy="725862"/>
          </a:xfrm>
        </p:grpSpPr>
        <p:grpSp>
          <p:nvGrpSpPr>
            <p:cNvPr id="54" name="Group 53"/>
            <p:cNvGrpSpPr/>
            <p:nvPr/>
          </p:nvGrpSpPr>
          <p:grpSpPr>
            <a:xfrm>
              <a:off x="4724400" y="5882445"/>
              <a:ext cx="685800" cy="725862"/>
              <a:chOff x="4495800" y="5898544"/>
              <a:chExt cx="685800" cy="725862"/>
            </a:xfrm>
          </p:grpSpPr>
          <p:sp>
            <p:nvSpPr>
              <p:cNvPr id="40" name="TextBox 39"/>
              <p:cNvSpPr txBox="1"/>
              <p:nvPr/>
            </p:nvSpPr>
            <p:spPr>
              <a:xfrm>
                <a:off x="4533900" y="5898544"/>
                <a:ext cx="647700" cy="369332"/>
              </a:xfrm>
              <a:prstGeom prst="rect">
                <a:avLst/>
              </a:prstGeom>
              <a:noFill/>
            </p:spPr>
            <p:txBody>
              <a:bodyPr wrap="square" rtlCol="0">
                <a:spAutoFit/>
              </a:bodyPr>
              <a:lstStyle/>
              <a:p>
                <a:r>
                  <a:rPr lang="en-US" dirty="0" smtClean="0"/>
                  <a:t>92</a:t>
                </a:r>
                <a:endParaRPr lang="en-US" dirty="0"/>
              </a:p>
            </p:txBody>
          </p:sp>
          <p:grpSp>
            <p:nvGrpSpPr>
              <p:cNvPr id="44" name="Group 43"/>
              <p:cNvGrpSpPr/>
              <p:nvPr/>
            </p:nvGrpSpPr>
            <p:grpSpPr>
              <a:xfrm>
                <a:off x="4495800" y="6255074"/>
                <a:ext cx="647700" cy="369332"/>
                <a:chOff x="5448300" y="6084298"/>
                <a:chExt cx="647700" cy="369332"/>
              </a:xfrm>
            </p:grpSpPr>
            <p:sp>
              <p:nvSpPr>
                <p:cNvPr id="41" name="TextBox 40"/>
                <p:cNvSpPr txBox="1"/>
                <p:nvPr/>
              </p:nvSpPr>
              <p:spPr>
                <a:xfrm>
                  <a:off x="5448300" y="6084298"/>
                  <a:ext cx="647700" cy="369332"/>
                </a:xfrm>
                <a:prstGeom prst="rect">
                  <a:avLst/>
                </a:prstGeom>
                <a:noFill/>
              </p:spPr>
              <p:txBody>
                <a:bodyPr wrap="square" rtlCol="0">
                  <a:spAutoFit/>
                </a:bodyPr>
                <a:lstStyle/>
                <a:p>
                  <a:r>
                    <a:rPr lang="en-US" dirty="0" smtClean="0"/>
                    <a:t>225</a:t>
                  </a:r>
                  <a:endParaRPr lang="en-US" dirty="0"/>
                </a:p>
              </p:txBody>
            </p:sp>
            <p:cxnSp>
              <p:nvCxnSpPr>
                <p:cNvPr id="43" name="Straight Connector 42"/>
                <p:cNvCxnSpPr/>
                <p:nvPr/>
              </p:nvCxnSpPr>
              <p:spPr>
                <a:xfrm>
                  <a:off x="5486400" y="6101654"/>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2" name="TextBox 61"/>
            <p:cNvSpPr txBox="1"/>
            <p:nvPr/>
          </p:nvSpPr>
          <p:spPr>
            <a:xfrm>
              <a:off x="5200705" y="6080215"/>
              <a:ext cx="914400" cy="369332"/>
            </a:xfrm>
            <a:prstGeom prst="rect">
              <a:avLst/>
            </a:prstGeom>
            <a:noFill/>
          </p:spPr>
          <p:txBody>
            <a:bodyPr wrap="square" rtlCol="0">
              <a:spAutoFit/>
            </a:bodyPr>
            <a:lstStyle/>
            <a:p>
              <a:r>
                <a:rPr lang="en-US" dirty="0" smtClean="0"/>
                <a:t>x 100 = </a:t>
              </a:r>
              <a:endParaRPr lang="en-US" dirty="0"/>
            </a:p>
          </p:txBody>
        </p:sp>
      </p:grpSp>
      <p:grpSp>
        <p:nvGrpSpPr>
          <p:cNvPr id="68" name="Group 67"/>
          <p:cNvGrpSpPr/>
          <p:nvPr/>
        </p:nvGrpSpPr>
        <p:grpSpPr>
          <a:xfrm>
            <a:off x="2683510" y="5096446"/>
            <a:ext cx="736600" cy="382541"/>
            <a:chOff x="2512060" y="6387920"/>
            <a:chExt cx="736600" cy="382541"/>
          </a:xfrm>
        </p:grpSpPr>
        <p:sp>
          <p:nvSpPr>
            <p:cNvPr id="66" name="TextBox 65"/>
            <p:cNvSpPr txBox="1"/>
            <p:nvPr/>
          </p:nvSpPr>
          <p:spPr>
            <a:xfrm>
              <a:off x="2512060" y="6393252"/>
              <a:ext cx="736600" cy="369332"/>
            </a:xfrm>
            <a:prstGeom prst="rect">
              <a:avLst/>
            </a:prstGeom>
            <a:noFill/>
          </p:spPr>
          <p:txBody>
            <a:bodyPr wrap="square" rtlCol="0">
              <a:spAutoFit/>
            </a:bodyPr>
            <a:lstStyle/>
            <a:p>
              <a:r>
                <a:rPr lang="en-US" b="1" dirty="0" smtClean="0"/>
                <a:t>99%</a:t>
              </a:r>
              <a:endParaRPr lang="en-US" b="1" dirty="0"/>
            </a:p>
          </p:txBody>
        </p:sp>
        <p:sp>
          <p:nvSpPr>
            <p:cNvPr id="67" name="Rectangle 66"/>
            <p:cNvSpPr/>
            <p:nvPr/>
          </p:nvSpPr>
          <p:spPr>
            <a:xfrm>
              <a:off x="2514600" y="6387920"/>
              <a:ext cx="533400"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4504682" y="5594917"/>
            <a:ext cx="917681" cy="374663"/>
            <a:chOff x="2498290" y="6387921"/>
            <a:chExt cx="736600" cy="374663"/>
          </a:xfrm>
        </p:grpSpPr>
        <p:sp>
          <p:nvSpPr>
            <p:cNvPr id="70" name="TextBox 69"/>
            <p:cNvSpPr txBox="1"/>
            <p:nvPr/>
          </p:nvSpPr>
          <p:spPr>
            <a:xfrm>
              <a:off x="2498290" y="6393252"/>
              <a:ext cx="736600" cy="369332"/>
            </a:xfrm>
            <a:prstGeom prst="rect">
              <a:avLst/>
            </a:prstGeom>
            <a:noFill/>
          </p:spPr>
          <p:txBody>
            <a:bodyPr wrap="square" rtlCol="0">
              <a:spAutoFit/>
            </a:bodyPr>
            <a:lstStyle/>
            <a:p>
              <a:r>
                <a:rPr lang="en-US" b="1" dirty="0" smtClean="0"/>
                <a:t>0.003%</a:t>
              </a:r>
              <a:endParaRPr lang="en-US" b="1" dirty="0"/>
            </a:p>
          </p:txBody>
        </p:sp>
        <p:sp>
          <p:nvSpPr>
            <p:cNvPr id="71" name="Rectangle 70"/>
            <p:cNvSpPr/>
            <p:nvPr/>
          </p:nvSpPr>
          <p:spPr>
            <a:xfrm>
              <a:off x="2514600" y="6387921"/>
              <a:ext cx="670254" cy="3487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6562674" y="5082908"/>
            <a:ext cx="917681" cy="382541"/>
            <a:chOff x="2502367" y="6387920"/>
            <a:chExt cx="736600" cy="382541"/>
          </a:xfrm>
        </p:grpSpPr>
        <p:sp>
          <p:nvSpPr>
            <p:cNvPr id="73" name="TextBox 72"/>
            <p:cNvSpPr txBox="1"/>
            <p:nvPr/>
          </p:nvSpPr>
          <p:spPr>
            <a:xfrm>
              <a:off x="2502367" y="6401129"/>
              <a:ext cx="736600" cy="369332"/>
            </a:xfrm>
            <a:prstGeom prst="rect">
              <a:avLst/>
            </a:prstGeom>
            <a:noFill/>
          </p:spPr>
          <p:txBody>
            <a:bodyPr wrap="square" rtlCol="0">
              <a:spAutoFit/>
            </a:bodyPr>
            <a:lstStyle/>
            <a:p>
              <a:r>
                <a:rPr lang="en-US" b="1" dirty="0" smtClean="0"/>
                <a:t>59%</a:t>
              </a:r>
              <a:endParaRPr lang="en-US" b="1" dirty="0"/>
            </a:p>
          </p:txBody>
        </p:sp>
        <p:sp>
          <p:nvSpPr>
            <p:cNvPr id="74" name="Rectangle 73"/>
            <p:cNvSpPr/>
            <p:nvPr/>
          </p:nvSpPr>
          <p:spPr>
            <a:xfrm>
              <a:off x="2514600" y="6387920"/>
              <a:ext cx="395017"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8473967" y="5736996"/>
            <a:ext cx="917681" cy="382541"/>
            <a:chOff x="2499266" y="6387920"/>
            <a:chExt cx="736600" cy="382541"/>
          </a:xfrm>
        </p:grpSpPr>
        <p:sp>
          <p:nvSpPr>
            <p:cNvPr id="76" name="TextBox 75"/>
            <p:cNvSpPr txBox="1"/>
            <p:nvPr/>
          </p:nvSpPr>
          <p:spPr>
            <a:xfrm>
              <a:off x="2499266" y="6401129"/>
              <a:ext cx="736600" cy="369332"/>
            </a:xfrm>
            <a:prstGeom prst="rect">
              <a:avLst/>
            </a:prstGeom>
            <a:noFill/>
          </p:spPr>
          <p:txBody>
            <a:bodyPr wrap="square" rtlCol="0">
              <a:spAutoFit/>
            </a:bodyPr>
            <a:lstStyle/>
            <a:p>
              <a:r>
                <a:rPr lang="en-US" b="1" dirty="0" smtClean="0"/>
                <a:t>40%</a:t>
              </a:r>
              <a:endParaRPr lang="en-US" b="1" dirty="0"/>
            </a:p>
          </p:txBody>
        </p:sp>
        <p:sp>
          <p:nvSpPr>
            <p:cNvPr id="77" name="Rectangle 76"/>
            <p:cNvSpPr/>
            <p:nvPr/>
          </p:nvSpPr>
          <p:spPr>
            <a:xfrm>
              <a:off x="2514600" y="6387920"/>
              <a:ext cx="415447"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1714500" y="2191713"/>
            <a:ext cx="3467100" cy="399087"/>
            <a:chOff x="1714500" y="1819622"/>
            <a:chExt cx="3467100" cy="399087"/>
          </a:xfrm>
        </p:grpSpPr>
        <p:grpSp>
          <p:nvGrpSpPr>
            <p:cNvPr id="33" name="Group 32"/>
            <p:cNvGrpSpPr/>
            <p:nvPr/>
          </p:nvGrpSpPr>
          <p:grpSpPr>
            <a:xfrm>
              <a:off x="1714500" y="1828800"/>
              <a:ext cx="3467100" cy="389909"/>
              <a:chOff x="1447800" y="5043011"/>
              <a:chExt cx="3467100" cy="389909"/>
            </a:xfrm>
          </p:grpSpPr>
          <p:grpSp>
            <p:nvGrpSpPr>
              <p:cNvPr id="31" name="Group 30"/>
              <p:cNvGrpSpPr/>
              <p:nvPr/>
            </p:nvGrpSpPr>
            <p:grpSpPr>
              <a:xfrm>
                <a:off x="1524000" y="5043011"/>
                <a:ext cx="3390900" cy="370443"/>
                <a:chOff x="1524000" y="5043011"/>
                <a:chExt cx="3390900" cy="370443"/>
              </a:xfrm>
            </p:grpSpPr>
            <p:sp>
              <p:nvSpPr>
                <p:cNvPr id="26" name="TextBox 25"/>
                <p:cNvSpPr txBox="1"/>
                <p:nvPr/>
              </p:nvSpPr>
              <p:spPr>
                <a:xfrm>
                  <a:off x="1524000" y="5043011"/>
                  <a:ext cx="647700" cy="369332"/>
                </a:xfrm>
                <a:prstGeom prst="rect">
                  <a:avLst/>
                </a:prstGeom>
                <a:noFill/>
              </p:spPr>
              <p:txBody>
                <a:bodyPr wrap="square" rtlCol="0">
                  <a:spAutoFit/>
                </a:bodyPr>
                <a:lstStyle/>
                <a:p>
                  <a:r>
                    <a:rPr lang="en-US" b="1" dirty="0" smtClean="0"/>
                    <a:t>274</a:t>
                  </a:r>
                  <a:endParaRPr lang="en-US" b="1" dirty="0"/>
                </a:p>
              </p:txBody>
            </p:sp>
            <p:sp>
              <p:nvSpPr>
                <p:cNvPr id="27" name="TextBox 26"/>
                <p:cNvSpPr txBox="1"/>
                <p:nvPr/>
              </p:nvSpPr>
              <p:spPr>
                <a:xfrm>
                  <a:off x="2463800" y="5043011"/>
                  <a:ext cx="647700" cy="369332"/>
                </a:xfrm>
                <a:prstGeom prst="rect">
                  <a:avLst/>
                </a:prstGeom>
                <a:noFill/>
              </p:spPr>
              <p:txBody>
                <a:bodyPr wrap="square" rtlCol="0">
                  <a:spAutoFit/>
                </a:bodyPr>
                <a:lstStyle/>
                <a:p>
                  <a:r>
                    <a:rPr lang="en-US" b="1" dirty="0" smtClean="0"/>
                    <a:t>1</a:t>
                  </a:r>
                  <a:endParaRPr lang="en-US" b="1" dirty="0"/>
                </a:p>
              </p:txBody>
            </p:sp>
            <p:sp>
              <p:nvSpPr>
                <p:cNvPr id="28" name="TextBox 27"/>
                <p:cNvSpPr txBox="1"/>
                <p:nvPr/>
              </p:nvSpPr>
              <p:spPr>
                <a:xfrm>
                  <a:off x="3429000" y="5043011"/>
                  <a:ext cx="647700" cy="369332"/>
                </a:xfrm>
                <a:prstGeom prst="rect">
                  <a:avLst/>
                </a:prstGeom>
                <a:noFill/>
              </p:spPr>
              <p:txBody>
                <a:bodyPr wrap="square" rtlCol="0">
                  <a:spAutoFit/>
                </a:bodyPr>
                <a:lstStyle/>
                <a:p>
                  <a:r>
                    <a:rPr lang="en-US" b="1" dirty="0" smtClean="0"/>
                    <a:t>133</a:t>
                  </a:r>
                  <a:endParaRPr lang="en-US" b="1" dirty="0"/>
                </a:p>
              </p:txBody>
            </p:sp>
            <p:sp>
              <p:nvSpPr>
                <p:cNvPr id="29" name="TextBox 28"/>
                <p:cNvSpPr txBox="1"/>
                <p:nvPr/>
              </p:nvSpPr>
              <p:spPr>
                <a:xfrm>
                  <a:off x="4267200" y="5044122"/>
                  <a:ext cx="647700" cy="369332"/>
                </a:xfrm>
                <a:prstGeom prst="rect">
                  <a:avLst/>
                </a:prstGeom>
                <a:noFill/>
              </p:spPr>
              <p:txBody>
                <a:bodyPr wrap="square" rtlCol="0">
                  <a:spAutoFit/>
                </a:bodyPr>
                <a:lstStyle/>
                <a:p>
                  <a:r>
                    <a:rPr lang="en-US" b="1" dirty="0" smtClean="0"/>
                    <a:t>92</a:t>
                  </a:r>
                  <a:endParaRPr lang="en-US" b="1" dirty="0"/>
                </a:p>
              </p:txBody>
            </p:sp>
          </p:grpSp>
          <p:sp>
            <p:nvSpPr>
              <p:cNvPr id="32" name="Rectangle 31"/>
              <p:cNvSpPr/>
              <p:nvPr/>
            </p:nvSpPr>
            <p:spPr>
              <a:xfrm>
                <a:off x="1447800" y="5043011"/>
                <a:ext cx="1504950" cy="389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Rectangle 128"/>
            <p:cNvSpPr/>
            <p:nvPr/>
          </p:nvSpPr>
          <p:spPr>
            <a:xfrm>
              <a:off x="3657600" y="1819622"/>
              <a:ext cx="1504950" cy="389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TextBox 130"/>
          <p:cNvSpPr txBox="1"/>
          <p:nvPr/>
        </p:nvSpPr>
        <p:spPr>
          <a:xfrm>
            <a:off x="1733550" y="1815515"/>
            <a:ext cx="1828800" cy="369332"/>
          </a:xfrm>
          <a:prstGeom prst="rect">
            <a:avLst/>
          </a:prstGeom>
          <a:noFill/>
        </p:spPr>
        <p:txBody>
          <a:bodyPr wrap="square" rtlCol="0">
            <a:spAutoFit/>
          </a:bodyPr>
          <a:lstStyle/>
          <a:p>
            <a:r>
              <a:rPr lang="en-US" dirty="0" smtClean="0"/>
              <a:t>Healthy Blood</a:t>
            </a:r>
            <a:endParaRPr lang="en-US" dirty="0"/>
          </a:p>
        </p:txBody>
      </p:sp>
      <p:sp>
        <p:nvSpPr>
          <p:cNvPr id="132" name="TextBox 131"/>
          <p:cNvSpPr txBox="1"/>
          <p:nvPr/>
        </p:nvSpPr>
        <p:spPr>
          <a:xfrm>
            <a:off x="3586586" y="1815515"/>
            <a:ext cx="1828800" cy="369332"/>
          </a:xfrm>
          <a:prstGeom prst="rect">
            <a:avLst/>
          </a:prstGeom>
          <a:noFill/>
        </p:spPr>
        <p:txBody>
          <a:bodyPr wrap="square" rtlCol="0">
            <a:spAutoFit/>
          </a:bodyPr>
          <a:lstStyle/>
          <a:p>
            <a:r>
              <a:rPr lang="en-US" dirty="0" smtClean="0"/>
              <a:t>Unhealthy Blood</a:t>
            </a:r>
            <a:endParaRPr lang="en-US" dirty="0"/>
          </a:p>
        </p:txBody>
      </p:sp>
      <p:sp>
        <p:nvSpPr>
          <p:cNvPr id="78" name="TextBox 77"/>
          <p:cNvSpPr txBox="1"/>
          <p:nvPr/>
        </p:nvSpPr>
        <p:spPr>
          <a:xfrm>
            <a:off x="2305050" y="4351804"/>
            <a:ext cx="1828800" cy="369332"/>
          </a:xfrm>
          <a:prstGeom prst="rect">
            <a:avLst/>
          </a:prstGeom>
          <a:noFill/>
        </p:spPr>
        <p:txBody>
          <a:bodyPr wrap="square" rtlCol="0">
            <a:spAutoFit/>
          </a:bodyPr>
          <a:lstStyle/>
          <a:p>
            <a:r>
              <a:rPr lang="en-US" dirty="0" smtClean="0"/>
              <a:t>Healthy Blood</a:t>
            </a:r>
            <a:endParaRPr lang="en-US" dirty="0"/>
          </a:p>
        </p:txBody>
      </p:sp>
      <p:sp>
        <p:nvSpPr>
          <p:cNvPr id="79" name="TextBox 78"/>
          <p:cNvSpPr txBox="1"/>
          <p:nvPr/>
        </p:nvSpPr>
        <p:spPr>
          <a:xfrm>
            <a:off x="6203660" y="4337196"/>
            <a:ext cx="1828800" cy="369332"/>
          </a:xfrm>
          <a:prstGeom prst="rect">
            <a:avLst/>
          </a:prstGeom>
          <a:noFill/>
        </p:spPr>
        <p:txBody>
          <a:bodyPr wrap="square" rtlCol="0">
            <a:spAutoFit/>
          </a:bodyPr>
          <a:lstStyle/>
          <a:p>
            <a:r>
              <a:rPr lang="en-US" dirty="0" smtClean="0"/>
              <a:t>Unhealthy Blood</a:t>
            </a:r>
            <a:endParaRPr lang="en-US" dirty="0"/>
          </a:p>
        </p:txBody>
      </p:sp>
      <p:sp>
        <p:nvSpPr>
          <p:cNvPr id="80" name="TextBox 79"/>
          <p:cNvSpPr txBox="1"/>
          <p:nvPr/>
        </p:nvSpPr>
        <p:spPr>
          <a:xfrm>
            <a:off x="1447610" y="4641861"/>
            <a:ext cx="609600" cy="369332"/>
          </a:xfrm>
          <a:prstGeom prst="rect">
            <a:avLst/>
          </a:prstGeom>
          <a:noFill/>
        </p:spPr>
        <p:txBody>
          <a:bodyPr wrap="square" rtlCol="0">
            <a:spAutoFit/>
          </a:bodyPr>
          <a:lstStyle/>
          <a:p>
            <a:r>
              <a:rPr lang="en-US" dirty="0" smtClean="0"/>
              <a:t>RBC </a:t>
            </a:r>
            <a:endParaRPr lang="en-US" dirty="0"/>
          </a:p>
        </p:txBody>
      </p:sp>
      <p:sp>
        <p:nvSpPr>
          <p:cNvPr id="81" name="TextBox 80"/>
          <p:cNvSpPr txBox="1"/>
          <p:nvPr/>
        </p:nvSpPr>
        <p:spPr>
          <a:xfrm>
            <a:off x="5372100" y="4679150"/>
            <a:ext cx="609600" cy="369332"/>
          </a:xfrm>
          <a:prstGeom prst="rect">
            <a:avLst/>
          </a:prstGeom>
          <a:noFill/>
        </p:spPr>
        <p:txBody>
          <a:bodyPr wrap="square" rtlCol="0">
            <a:spAutoFit/>
          </a:bodyPr>
          <a:lstStyle/>
          <a:p>
            <a:r>
              <a:rPr lang="en-US" dirty="0" smtClean="0"/>
              <a:t>RBC </a:t>
            </a:r>
            <a:endParaRPr lang="en-US" dirty="0"/>
          </a:p>
        </p:txBody>
      </p:sp>
      <p:sp>
        <p:nvSpPr>
          <p:cNvPr id="82" name="TextBox 81"/>
          <p:cNvSpPr txBox="1"/>
          <p:nvPr/>
        </p:nvSpPr>
        <p:spPr>
          <a:xfrm>
            <a:off x="3299631" y="5139530"/>
            <a:ext cx="685800" cy="369332"/>
          </a:xfrm>
          <a:prstGeom prst="rect">
            <a:avLst/>
          </a:prstGeom>
          <a:noFill/>
        </p:spPr>
        <p:txBody>
          <a:bodyPr wrap="square" rtlCol="0">
            <a:spAutoFit/>
          </a:bodyPr>
          <a:lstStyle/>
          <a:p>
            <a:r>
              <a:rPr lang="en-US" dirty="0"/>
              <a:t>W</a:t>
            </a:r>
            <a:r>
              <a:rPr lang="en-US" dirty="0" smtClean="0"/>
              <a:t>BC </a:t>
            </a:r>
            <a:endParaRPr lang="en-US" dirty="0"/>
          </a:p>
        </p:txBody>
      </p:sp>
      <p:sp>
        <p:nvSpPr>
          <p:cNvPr id="83" name="TextBox 82"/>
          <p:cNvSpPr txBox="1"/>
          <p:nvPr/>
        </p:nvSpPr>
        <p:spPr>
          <a:xfrm>
            <a:off x="7118060" y="5230916"/>
            <a:ext cx="685800" cy="369332"/>
          </a:xfrm>
          <a:prstGeom prst="rect">
            <a:avLst/>
          </a:prstGeom>
          <a:noFill/>
        </p:spPr>
        <p:txBody>
          <a:bodyPr wrap="square" rtlCol="0">
            <a:spAutoFit/>
          </a:bodyPr>
          <a:lstStyle/>
          <a:p>
            <a:r>
              <a:rPr lang="en-US" dirty="0"/>
              <a:t>W</a:t>
            </a:r>
            <a:r>
              <a:rPr lang="en-US" dirty="0" smtClean="0"/>
              <a:t>BC </a:t>
            </a:r>
            <a:endParaRPr lang="en-US" dirty="0"/>
          </a:p>
        </p:txBody>
      </p:sp>
      <p:sp>
        <p:nvSpPr>
          <p:cNvPr id="84" name="TextBox 83"/>
          <p:cNvSpPr txBox="1"/>
          <p:nvPr/>
        </p:nvSpPr>
        <p:spPr>
          <a:xfrm>
            <a:off x="2583787" y="2607523"/>
            <a:ext cx="685800" cy="369332"/>
          </a:xfrm>
          <a:prstGeom prst="rect">
            <a:avLst/>
          </a:prstGeom>
          <a:noFill/>
        </p:spPr>
        <p:txBody>
          <a:bodyPr wrap="square" rtlCol="0">
            <a:spAutoFit/>
          </a:bodyPr>
          <a:lstStyle/>
          <a:p>
            <a:r>
              <a:rPr lang="en-US" dirty="0"/>
              <a:t>W</a:t>
            </a:r>
            <a:r>
              <a:rPr lang="en-US" dirty="0" smtClean="0"/>
              <a:t>BC </a:t>
            </a:r>
            <a:endParaRPr lang="en-US" dirty="0"/>
          </a:p>
        </p:txBody>
      </p:sp>
      <p:sp>
        <p:nvSpPr>
          <p:cNvPr id="85" name="TextBox 84"/>
          <p:cNvSpPr txBox="1"/>
          <p:nvPr/>
        </p:nvSpPr>
        <p:spPr>
          <a:xfrm>
            <a:off x="4460354" y="2637893"/>
            <a:ext cx="685800" cy="369332"/>
          </a:xfrm>
          <a:prstGeom prst="rect">
            <a:avLst/>
          </a:prstGeom>
          <a:noFill/>
        </p:spPr>
        <p:txBody>
          <a:bodyPr wrap="square" rtlCol="0">
            <a:spAutoFit/>
          </a:bodyPr>
          <a:lstStyle/>
          <a:p>
            <a:r>
              <a:rPr lang="en-US" dirty="0"/>
              <a:t>W</a:t>
            </a:r>
            <a:r>
              <a:rPr lang="en-US" dirty="0" smtClean="0"/>
              <a:t>BC </a:t>
            </a:r>
            <a:endParaRPr lang="en-US" dirty="0"/>
          </a:p>
        </p:txBody>
      </p:sp>
      <p:sp>
        <p:nvSpPr>
          <p:cNvPr id="86" name="TextBox 85"/>
          <p:cNvSpPr txBox="1"/>
          <p:nvPr/>
        </p:nvSpPr>
        <p:spPr>
          <a:xfrm>
            <a:off x="1828800" y="2641790"/>
            <a:ext cx="609600" cy="369332"/>
          </a:xfrm>
          <a:prstGeom prst="rect">
            <a:avLst/>
          </a:prstGeom>
          <a:noFill/>
        </p:spPr>
        <p:txBody>
          <a:bodyPr wrap="square" rtlCol="0">
            <a:spAutoFit/>
          </a:bodyPr>
          <a:lstStyle/>
          <a:p>
            <a:r>
              <a:rPr lang="en-US" dirty="0" smtClean="0"/>
              <a:t>RBC </a:t>
            </a:r>
            <a:endParaRPr lang="en-US" dirty="0"/>
          </a:p>
        </p:txBody>
      </p:sp>
      <p:sp>
        <p:nvSpPr>
          <p:cNvPr id="87" name="TextBox 86"/>
          <p:cNvSpPr txBox="1"/>
          <p:nvPr/>
        </p:nvSpPr>
        <p:spPr>
          <a:xfrm>
            <a:off x="3680631" y="2637893"/>
            <a:ext cx="609600" cy="369332"/>
          </a:xfrm>
          <a:prstGeom prst="rect">
            <a:avLst/>
          </a:prstGeom>
          <a:noFill/>
        </p:spPr>
        <p:txBody>
          <a:bodyPr wrap="square" rtlCol="0">
            <a:spAutoFit/>
          </a:bodyPr>
          <a:lstStyle/>
          <a:p>
            <a:r>
              <a:rPr lang="en-US" dirty="0" smtClean="0"/>
              <a:t>RBC </a:t>
            </a:r>
            <a:endParaRPr lang="en-US" dirty="0"/>
          </a:p>
        </p:txBody>
      </p:sp>
    </p:spTree>
    <p:extLst>
      <p:ext uri="{BB962C8B-B14F-4D97-AF65-F5344CB8AC3E}">
        <p14:creationId xmlns:p14="http://schemas.microsoft.com/office/powerpoint/2010/main" val="267510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609600"/>
            <a:ext cx="8915400" cy="1295400"/>
          </a:xfrm>
        </p:spPr>
        <p:txBody>
          <a:bodyPr>
            <a:normAutofit fontScale="90000"/>
          </a:bodyPr>
          <a:lstStyle/>
          <a:p>
            <a:pPr algn="l"/>
            <a:r>
              <a:rPr lang="en-US" sz="4000" dirty="0" smtClean="0"/>
              <a:t>Do </a:t>
            </a:r>
            <a:r>
              <a:rPr lang="en-US" sz="4000" dirty="0"/>
              <a:t>analyses from both the cell count (boxes) and volume density (crosses) </a:t>
            </a:r>
            <a:r>
              <a:rPr lang="en-US" sz="4000" dirty="0" smtClean="0"/>
              <a:t>conclude </a:t>
            </a:r>
            <a:r>
              <a:rPr lang="en-US" sz="4000" dirty="0"/>
              <a:t>similar results (magnitude of difference</a:t>
            </a:r>
            <a:r>
              <a:rPr lang="en-US" sz="4000" dirty="0" smtClean="0"/>
              <a:t>)?</a:t>
            </a:r>
            <a:r>
              <a:rPr lang="en-US" sz="4000" dirty="0"/>
              <a:t/>
            </a:r>
            <a:br>
              <a:rPr lang="en-US" sz="4000" dirty="0"/>
            </a:br>
            <a:r>
              <a:rPr lang="en-US" sz="4000" dirty="0" smtClean="0"/>
              <a:t>--------------------------------------------------------------</a:t>
            </a:r>
            <a:endParaRPr lang="en-US" sz="4000" dirty="0"/>
          </a:p>
        </p:txBody>
      </p:sp>
      <p:sp>
        <p:nvSpPr>
          <p:cNvPr id="3" name="TextBox 2"/>
          <p:cNvSpPr txBox="1"/>
          <p:nvPr/>
        </p:nvSpPr>
        <p:spPr>
          <a:xfrm>
            <a:off x="381000" y="5715000"/>
            <a:ext cx="8610601" cy="1200329"/>
          </a:xfrm>
          <a:prstGeom prst="rect">
            <a:avLst/>
          </a:prstGeom>
          <a:noFill/>
        </p:spPr>
        <p:txBody>
          <a:bodyPr wrap="square" rtlCol="0">
            <a:spAutoFit/>
          </a:bodyPr>
          <a:lstStyle/>
          <a:p>
            <a:r>
              <a:rPr lang="en-US" b="1" dirty="0" smtClean="0"/>
              <a:t>Conclusions</a:t>
            </a:r>
            <a:r>
              <a:rPr lang="en-US" dirty="0" smtClean="0"/>
              <a:t>: both methods indicated a larger ratio of white blood cells in abnormal blood; however, the  greater magnitude of difference estimated by volume density indicates that the size of individual white blood cells were larger in the abnormal blood</a:t>
            </a:r>
            <a:r>
              <a:rPr lang="en-US" b="1" dirty="0" smtClean="0"/>
              <a:t>.</a:t>
            </a:r>
          </a:p>
          <a:p>
            <a:endParaRPr lang="en-US" b="1" dirty="0"/>
          </a:p>
        </p:txBody>
      </p:sp>
      <p:sp>
        <p:nvSpPr>
          <p:cNvPr id="88" name="Rectangle 87"/>
          <p:cNvSpPr/>
          <p:nvPr/>
        </p:nvSpPr>
        <p:spPr>
          <a:xfrm>
            <a:off x="381000" y="5724484"/>
            <a:ext cx="8458200" cy="9811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tretch/>
        </p:blipFill>
        <p:spPr bwMode="auto">
          <a:xfrm>
            <a:off x="685800" y="2238690"/>
            <a:ext cx="4572000" cy="1548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
          <a:stretch/>
        </p:blipFill>
        <p:spPr bwMode="auto">
          <a:xfrm>
            <a:off x="733921" y="3787572"/>
            <a:ext cx="4676279" cy="1851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tretch/>
        </p:blipFill>
        <p:spPr bwMode="auto">
          <a:xfrm>
            <a:off x="6857642" y="2200590"/>
            <a:ext cx="1981557" cy="1685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b="6"/>
          <a:stretch/>
        </p:blipFill>
        <p:spPr bwMode="auto">
          <a:xfrm>
            <a:off x="6857642" y="3962400"/>
            <a:ext cx="1972698" cy="1725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828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3. (Cont’d) Tissue Volume Density </a:t>
            </a:r>
            <a:endParaRPr lang="en-US" dirty="0"/>
          </a:p>
        </p:txBody>
      </p:sp>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6380" b="93099" l="684" r="94727">
                        <a14:foregroundMark x1="75586" y1="52474" x2="84570" y2="34245"/>
                        <a14:foregroundMark x1="79004" y1="22656" x2="76172" y2="22266"/>
                        <a14:foregroundMark x1="86035" y1="21615" x2="82422" y2="21615"/>
                        <a14:foregroundMark x1="87305" y1="20964" x2="87305" y2="20964"/>
                        <a14:foregroundMark x1="20117" y1="66406" x2="20508" y2="20052"/>
                        <a14:foregroundMark x1="20313" y1="19010" x2="43652" y2="18229"/>
                        <a14:foregroundMark x1="19238" y1="39193" x2="19238" y2="26823"/>
                        <a14:foregroundMark x1="19238" y1="27474" x2="19336" y2="17969"/>
                      </a14:backgroundRemoval>
                    </a14:imgEffect>
                  </a14:imgLayer>
                </a14:imgProps>
              </a:ext>
              <a:ext uri="{28A0092B-C50C-407E-A947-70E740481C1C}">
                <a14:useLocalDpi xmlns:a14="http://schemas.microsoft.com/office/drawing/2010/main" val="0"/>
              </a:ext>
            </a:extLst>
          </a:blip>
          <a:srcRect l="16763" t="12613" r="30596" b="24379"/>
          <a:stretch/>
        </p:blipFill>
        <p:spPr>
          <a:xfrm>
            <a:off x="4359640" y="3571668"/>
            <a:ext cx="3793760" cy="3194337"/>
          </a:xfrm>
          <a:prstGeom prst="rect">
            <a:avLst/>
          </a:prstGeom>
        </p:spPr>
      </p:pic>
      <p:sp>
        <p:nvSpPr>
          <p:cNvPr id="7" name="TextBox 6"/>
          <p:cNvSpPr txBox="1"/>
          <p:nvPr/>
        </p:nvSpPr>
        <p:spPr>
          <a:xfrm>
            <a:off x="590548" y="1358138"/>
            <a:ext cx="8248652" cy="2031325"/>
          </a:xfrm>
          <a:prstGeom prst="rect">
            <a:avLst/>
          </a:prstGeom>
          <a:noFill/>
        </p:spPr>
        <p:txBody>
          <a:bodyPr wrap="square" rtlCol="0">
            <a:spAutoFit/>
          </a:bodyPr>
          <a:lstStyle/>
          <a:p>
            <a:pPr marL="457200" indent="-457200">
              <a:spcAft>
                <a:spcPts val="1800"/>
              </a:spcAft>
              <a:buFont typeface="+mj-lt"/>
              <a:buAutoNum type="alphaUcPeriod"/>
            </a:pPr>
            <a:r>
              <a:rPr lang="en-US" sz="2400" dirty="0" smtClean="0"/>
              <a:t>Print out the Plus Counter on a transparency sheet. </a:t>
            </a:r>
          </a:p>
          <a:p>
            <a:pPr marL="457200" indent="-457200">
              <a:spcAft>
                <a:spcPts val="1800"/>
              </a:spcAft>
              <a:buFont typeface="+mj-lt"/>
              <a:buAutoNum type="alphaUcPeriod"/>
            </a:pPr>
            <a:r>
              <a:rPr lang="en-US" sz="2400" dirty="0" smtClean="0"/>
              <a:t>Open the human testes online image to 10x magnification.</a:t>
            </a:r>
          </a:p>
          <a:p>
            <a:pPr marL="457200" indent="-457200">
              <a:spcAft>
                <a:spcPts val="1800"/>
              </a:spcAft>
              <a:buFont typeface="+mj-lt"/>
              <a:buAutoNum type="alphaUcPeriod"/>
            </a:pPr>
            <a:r>
              <a:rPr lang="en-US" sz="2400" dirty="0" smtClean="0"/>
              <a:t>Hold the Plus Counter transparency over the computer screen. Tape it in place if need be. </a:t>
            </a:r>
          </a:p>
        </p:txBody>
      </p:sp>
      <p:sp>
        <p:nvSpPr>
          <p:cNvPr id="50" name="Rectangle 49"/>
          <p:cNvSpPr/>
          <p:nvPr/>
        </p:nvSpPr>
        <p:spPr>
          <a:xfrm>
            <a:off x="8053851" y="6180892"/>
            <a:ext cx="1090149" cy="615553"/>
          </a:xfrm>
          <a:prstGeom prst="rect">
            <a:avLst/>
          </a:prstGeom>
        </p:spPr>
        <p:txBody>
          <a:bodyPr wrap="square">
            <a:spAutoFit/>
          </a:bodyPr>
          <a:lstStyle/>
          <a:p>
            <a:pPr algn="ctr"/>
            <a:r>
              <a:rPr lang="en-US" sz="1600" dirty="0">
                <a:hlinkClick r:id="rId4" action="ppaction://hlinksldjump"/>
              </a:rPr>
              <a:t>Return to </a:t>
            </a:r>
          </a:p>
          <a:p>
            <a:pPr algn="ctr"/>
            <a:r>
              <a:rPr lang="en-US" dirty="0">
                <a:hlinkClick r:id="rId4" action="ppaction://hlinksldjump"/>
              </a:rPr>
              <a:t>Toolkit</a:t>
            </a:r>
            <a:endParaRPr lang="en-US" dirty="0"/>
          </a:p>
        </p:txBody>
      </p:sp>
      <p:pic>
        <p:nvPicPr>
          <p:cNvPr id="8" name="Picture 7"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4400" y="3938737"/>
            <a:ext cx="3179278" cy="2421567"/>
          </a:xfrm>
          <a:prstGeom prst="rect">
            <a:avLst/>
          </a:prstGeom>
        </p:spPr>
      </p:pic>
      <p:grpSp>
        <p:nvGrpSpPr>
          <p:cNvPr id="49" name="Group 48"/>
          <p:cNvGrpSpPr/>
          <p:nvPr/>
        </p:nvGrpSpPr>
        <p:grpSpPr>
          <a:xfrm>
            <a:off x="460293" y="3810000"/>
            <a:ext cx="3266608" cy="2550305"/>
            <a:chOff x="5650469" y="1305077"/>
            <a:chExt cx="3266608" cy="2550305"/>
          </a:xfrm>
        </p:grpSpPr>
        <p:grpSp>
          <p:nvGrpSpPr>
            <p:cNvPr id="9" name="Group 8"/>
            <p:cNvGrpSpPr/>
            <p:nvPr/>
          </p:nvGrpSpPr>
          <p:grpSpPr>
            <a:xfrm>
              <a:off x="5650469" y="1305077"/>
              <a:ext cx="3266608" cy="2550305"/>
              <a:chOff x="5650469" y="3822491"/>
              <a:chExt cx="3266608" cy="2550305"/>
            </a:xfrm>
          </p:grpSpPr>
          <p:sp>
            <p:nvSpPr>
              <p:cNvPr id="12" name="Rectangle 11"/>
              <p:cNvSpPr/>
              <p:nvPr/>
            </p:nvSpPr>
            <p:spPr>
              <a:xfrm>
                <a:off x="5650469" y="3951229"/>
                <a:ext cx="3266608" cy="2421567"/>
              </a:xfrm>
              <a:prstGeom prst="rect">
                <a:avLst/>
              </a:prstGeom>
              <a:solidFill>
                <a:schemeClr val="bg1">
                  <a:alpha val="4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Wave 10"/>
              <p:cNvSpPr/>
              <p:nvPr/>
            </p:nvSpPr>
            <p:spPr>
              <a:xfrm>
                <a:off x="7018580" y="3822491"/>
                <a:ext cx="457200" cy="322467"/>
              </a:xfrm>
              <a:prstGeom prst="wave">
                <a:avLst/>
              </a:prstGeom>
              <a:solidFill>
                <a:schemeClr val="accent5">
                  <a:lumMod val="40000"/>
                  <a:lumOff val="6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Cross 23"/>
            <p:cNvSpPr/>
            <p:nvPr/>
          </p:nvSpPr>
          <p:spPr>
            <a:xfrm>
              <a:off x="5867400"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ross 24"/>
            <p:cNvSpPr/>
            <p:nvPr/>
          </p:nvSpPr>
          <p:spPr>
            <a:xfrm>
              <a:off x="5868761"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ross 25"/>
            <p:cNvSpPr/>
            <p:nvPr/>
          </p:nvSpPr>
          <p:spPr>
            <a:xfrm>
              <a:off x="5863318"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ross 26"/>
            <p:cNvSpPr/>
            <p:nvPr/>
          </p:nvSpPr>
          <p:spPr>
            <a:xfrm>
              <a:off x="5863318"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ross 27"/>
            <p:cNvSpPr/>
            <p:nvPr/>
          </p:nvSpPr>
          <p:spPr>
            <a:xfrm>
              <a:off x="5867400"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ross 28"/>
            <p:cNvSpPr/>
            <p:nvPr/>
          </p:nvSpPr>
          <p:spPr>
            <a:xfrm>
              <a:off x="6551839"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ross 29"/>
            <p:cNvSpPr/>
            <p:nvPr/>
          </p:nvSpPr>
          <p:spPr>
            <a:xfrm>
              <a:off x="6553200"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ross 30"/>
            <p:cNvSpPr/>
            <p:nvPr/>
          </p:nvSpPr>
          <p:spPr>
            <a:xfrm>
              <a:off x="6547757"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ross 31"/>
            <p:cNvSpPr/>
            <p:nvPr/>
          </p:nvSpPr>
          <p:spPr>
            <a:xfrm>
              <a:off x="6547757"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ross 32"/>
            <p:cNvSpPr/>
            <p:nvPr/>
          </p:nvSpPr>
          <p:spPr>
            <a:xfrm>
              <a:off x="6551839"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ross 33"/>
            <p:cNvSpPr/>
            <p:nvPr/>
          </p:nvSpPr>
          <p:spPr>
            <a:xfrm>
              <a:off x="7229520"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ross 34"/>
            <p:cNvSpPr/>
            <p:nvPr/>
          </p:nvSpPr>
          <p:spPr>
            <a:xfrm>
              <a:off x="7230881"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ross 35"/>
            <p:cNvSpPr/>
            <p:nvPr/>
          </p:nvSpPr>
          <p:spPr>
            <a:xfrm>
              <a:off x="7225438"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ross 36"/>
            <p:cNvSpPr/>
            <p:nvPr/>
          </p:nvSpPr>
          <p:spPr>
            <a:xfrm>
              <a:off x="7225438"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ross 37"/>
            <p:cNvSpPr/>
            <p:nvPr/>
          </p:nvSpPr>
          <p:spPr>
            <a:xfrm>
              <a:off x="7229520"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ross 38"/>
            <p:cNvSpPr/>
            <p:nvPr/>
          </p:nvSpPr>
          <p:spPr>
            <a:xfrm>
              <a:off x="7789181" y="1528763"/>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ross 39"/>
            <p:cNvSpPr/>
            <p:nvPr/>
          </p:nvSpPr>
          <p:spPr>
            <a:xfrm>
              <a:off x="7790542" y="1961497"/>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ross 40"/>
            <p:cNvSpPr/>
            <p:nvPr/>
          </p:nvSpPr>
          <p:spPr>
            <a:xfrm>
              <a:off x="7785099" y="245456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ross 41"/>
            <p:cNvSpPr/>
            <p:nvPr/>
          </p:nvSpPr>
          <p:spPr>
            <a:xfrm>
              <a:off x="7785099" y="2904965"/>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ross 42"/>
            <p:cNvSpPr/>
            <p:nvPr/>
          </p:nvSpPr>
          <p:spPr>
            <a:xfrm>
              <a:off x="7789181" y="3385931"/>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ross 43"/>
            <p:cNvSpPr/>
            <p:nvPr/>
          </p:nvSpPr>
          <p:spPr>
            <a:xfrm>
              <a:off x="8380639" y="1528763"/>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ross 44"/>
            <p:cNvSpPr/>
            <p:nvPr/>
          </p:nvSpPr>
          <p:spPr>
            <a:xfrm>
              <a:off x="8382000" y="1961497"/>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ross 45"/>
            <p:cNvSpPr/>
            <p:nvPr/>
          </p:nvSpPr>
          <p:spPr>
            <a:xfrm>
              <a:off x="8376557" y="245456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ross 46"/>
            <p:cNvSpPr/>
            <p:nvPr/>
          </p:nvSpPr>
          <p:spPr>
            <a:xfrm>
              <a:off x="8376557" y="2904965"/>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ross 47"/>
            <p:cNvSpPr/>
            <p:nvPr/>
          </p:nvSpPr>
          <p:spPr>
            <a:xfrm>
              <a:off x="8380639" y="3385931"/>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9253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33333E-6 -3.7037E-6 L 0.45625 0.00186 " pathEditMode="relative" rAng="0" ptsTypes="AA">
                                      <p:cBhvr>
                                        <p:cTn id="6" dur="2000" fill="hold"/>
                                        <p:tgtEl>
                                          <p:spTgt spid="49"/>
                                        </p:tgtEl>
                                        <p:attrNameLst>
                                          <p:attrName>ppt_x</p:attrName>
                                          <p:attrName>ppt_y</p:attrName>
                                        </p:attrNameLst>
                                      </p:cBhvr>
                                      <p:rCtr x="22813"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tretch/>
        </p:blipFill>
        <p:spPr bwMode="auto">
          <a:xfrm rot="5400000">
            <a:off x="6299179" y="2040515"/>
            <a:ext cx="3513736" cy="2175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476250" y="-76200"/>
            <a:ext cx="8229600" cy="1143000"/>
          </a:xfrm>
        </p:spPr>
        <p:txBody>
          <a:bodyPr/>
          <a:lstStyle/>
          <a:p>
            <a:pPr algn="l"/>
            <a:r>
              <a:rPr lang="en-US" dirty="0"/>
              <a:t>3</a:t>
            </a:r>
            <a:r>
              <a:rPr lang="en-US" dirty="0" smtClean="0"/>
              <a:t>. Tissue Volume Density </a:t>
            </a:r>
            <a:endParaRPr lang="en-US" dirty="0"/>
          </a:p>
        </p:txBody>
      </p:sp>
      <p:sp>
        <p:nvSpPr>
          <p:cNvPr id="6" name="Rectangle 5"/>
          <p:cNvSpPr/>
          <p:nvPr/>
        </p:nvSpPr>
        <p:spPr>
          <a:xfrm>
            <a:off x="457200" y="729317"/>
            <a:ext cx="6819900" cy="5970865"/>
          </a:xfrm>
          <a:prstGeom prst="rect">
            <a:avLst/>
          </a:prstGeom>
        </p:spPr>
        <p:txBody>
          <a:bodyPr wrap="square">
            <a:spAutoFit/>
          </a:bodyPr>
          <a:lstStyle/>
          <a:p>
            <a:pPr marL="457200" indent="-457200">
              <a:buFont typeface="+mj-lt"/>
              <a:buAutoNum type="alphaUcPeriod"/>
            </a:pPr>
            <a:r>
              <a:rPr lang="en-US" sz="200" dirty="0">
                <a:solidFill>
                  <a:schemeClr val="bg1"/>
                </a:solidFill>
              </a:rPr>
              <a:t>Print out the Plus Counter on a transparency sheet. </a:t>
            </a:r>
          </a:p>
          <a:p>
            <a:pPr marL="457200" indent="-457200">
              <a:buFont typeface="+mj-lt"/>
              <a:buAutoNum type="alphaUcPeriod"/>
            </a:pPr>
            <a:r>
              <a:rPr lang="en-US" sz="200" dirty="0">
                <a:solidFill>
                  <a:schemeClr val="bg1"/>
                </a:solidFill>
              </a:rPr>
              <a:t>Set the magnification to 80x. </a:t>
            </a:r>
          </a:p>
          <a:p>
            <a:pPr marL="457200" indent="-457200">
              <a:buFont typeface="+mj-lt"/>
              <a:buAutoNum type="alphaUcPeriod"/>
            </a:pPr>
            <a:r>
              <a:rPr lang="en-US" sz="200" dirty="0">
                <a:solidFill>
                  <a:schemeClr val="bg1"/>
                </a:solidFill>
              </a:rPr>
              <a:t>Hold the Plus Counter transparency over the computer screen. Tape it in place if need be. </a:t>
            </a:r>
          </a:p>
          <a:p>
            <a:pPr marL="457200" indent="-457200">
              <a:spcAft>
                <a:spcPts val="1200"/>
              </a:spcAft>
              <a:buFont typeface="+mj-lt"/>
              <a:buAutoNum type="alphaUcPeriod"/>
            </a:pPr>
            <a:r>
              <a:rPr lang="en-US" sz="2400" dirty="0"/>
              <a:t>Count the number of </a:t>
            </a:r>
            <a:r>
              <a:rPr lang="en-US" sz="2400" dirty="0" smtClean="0"/>
              <a:t>structures under </a:t>
            </a:r>
            <a:r>
              <a:rPr lang="en-US" sz="2400" dirty="0"/>
              <a:t>the center of each cross (one “hit” is scored for each cross). </a:t>
            </a:r>
          </a:p>
          <a:p>
            <a:pPr marL="457200" indent="-457200">
              <a:spcAft>
                <a:spcPts val="1200"/>
              </a:spcAft>
              <a:buFont typeface="+mj-lt"/>
              <a:buAutoNum type="alphaUcPeriod"/>
            </a:pPr>
            <a:r>
              <a:rPr lang="en-US" sz="2400" dirty="0" smtClean="0"/>
              <a:t>Structure will be either: Seminiferous Tubules,         Boundary Tissue of Seminiferous Tubules,      </a:t>
            </a:r>
            <a:r>
              <a:rPr lang="en-US" sz="2400" dirty="0" err="1" smtClean="0"/>
              <a:t>Leydig</a:t>
            </a:r>
            <a:r>
              <a:rPr lang="en-US" sz="2400" dirty="0" smtClean="0"/>
              <a:t> Cells, or                    Blood Vessels.</a:t>
            </a:r>
          </a:p>
          <a:p>
            <a:pPr marL="457200" indent="-457200">
              <a:spcAft>
                <a:spcPts val="1200"/>
              </a:spcAft>
              <a:buFont typeface="+mj-lt"/>
              <a:buAutoNum type="alphaUcPeriod"/>
            </a:pPr>
            <a:r>
              <a:rPr lang="en-US" sz="2400" dirty="0" smtClean="0"/>
              <a:t>Record </a:t>
            </a:r>
            <a:r>
              <a:rPr lang="en-US" sz="2400" dirty="0"/>
              <a:t>the numbers in the worksheet and </a:t>
            </a:r>
            <a:r>
              <a:rPr lang="en-US" sz="2400" dirty="0" smtClean="0"/>
              <a:t>add   </a:t>
            </a:r>
            <a:r>
              <a:rPr lang="en-US" sz="2400" dirty="0"/>
              <a:t>up totals. </a:t>
            </a:r>
            <a:endParaRPr lang="en-US" sz="2400" dirty="0" smtClean="0"/>
          </a:p>
          <a:p>
            <a:pPr marL="457200" indent="-457200">
              <a:spcAft>
                <a:spcPts val="1200"/>
              </a:spcAft>
              <a:buFont typeface="+mj-lt"/>
              <a:buAutoNum type="alphaUcPeriod"/>
            </a:pPr>
            <a:r>
              <a:rPr lang="en-US" sz="2400" dirty="0" smtClean="0"/>
              <a:t>Move </a:t>
            </a:r>
            <a:r>
              <a:rPr lang="en-US" sz="2400" dirty="0"/>
              <a:t>to a new area and </a:t>
            </a:r>
            <a:r>
              <a:rPr lang="en-US" sz="2400" dirty="0" smtClean="0"/>
              <a:t>repeat hit count 4 or more times</a:t>
            </a:r>
            <a:r>
              <a:rPr lang="en-US" sz="2400" dirty="0"/>
              <a:t>. </a:t>
            </a:r>
            <a:endParaRPr lang="en-US" sz="2400" dirty="0" smtClean="0"/>
          </a:p>
          <a:p>
            <a:pPr marL="457200" indent="-457200">
              <a:spcAft>
                <a:spcPts val="1200"/>
              </a:spcAft>
              <a:buFont typeface="+mj-lt"/>
              <a:buAutoNum type="alphaUcPeriod"/>
            </a:pPr>
            <a:r>
              <a:rPr lang="en-US" sz="2400" dirty="0" smtClean="0"/>
              <a:t>Add </a:t>
            </a:r>
            <a:r>
              <a:rPr lang="en-US" sz="2400" dirty="0"/>
              <a:t>up </a:t>
            </a:r>
            <a:r>
              <a:rPr lang="en-US" sz="2400" dirty="0" smtClean="0"/>
              <a:t>the total hits </a:t>
            </a:r>
            <a:r>
              <a:rPr lang="en-US" sz="2400" dirty="0"/>
              <a:t>that land on </a:t>
            </a:r>
            <a:r>
              <a:rPr lang="en-US" sz="2400" dirty="0" smtClean="0"/>
              <a:t>each structure from </a:t>
            </a:r>
            <a:r>
              <a:rPr lang="en-US" sz="2400" dirty="0"/>
              <a:t>all repeated counts, divide by the </a:t>
            </a:r>
            <a:r>
              <a:rPr lang="en-US" sz="2400" dirty="0" smtClean="0"/>
              <a:t>number </a:t>
            </a:r>
            <a:r>
              <a:rPr lang="en-US" sz="2400" dirty="0"/>
              <a:t>of possible “hits” (e.g., 5 repeats X 25 </a:t>
            </a:r>
            <a:r>
              <a:rPr lang="en-US" sz="2400" dirty="0" smtClean="0"/>
              <a:t>pluses per sheet </a:t>
            </a:r>
            <a:r>
              <a:rPr lang="en-US" sz="2400" dirty="0"/>
              <a:t>= 125), and multiply that value by 100 to </a:t>
            </a:r>
            <a:r>
              <a:rPr lang="en-US" sz="2400" dirty="0" smtClean="0"/>
              <a:t>calculate tissue volume density.</a:t>
            </a:r>
          </a:p>
        </p:txBody>
      </p:sp>
      <p:cxnSp>
        <p:nvCxnSpPr>
          <p:cNvPr id="7" name="Straight Arrow Connector 6"/>
          <p:cNvCxnSpPr/>
          <p:nvPr/>
        </p:nvCxnSpPr>
        <p:spPr>
          <a:xfrm flipV="1">
            <a:off x="6629400" y="1638300"/>
            <a:ext cx="1905000" cy="1905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V="1">
            <a:off x="6248400" y="1828800"/>
            <a:ext cx="2024659" cy="457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2133600" y="2895600"/>
            <a:ext cx="5715000" cy="1295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V="1">
            <a:off x="6057900" y="2500497"/>
            <a:ext cx="1638300" cy="1498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15574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Toolkit Contents</a:t>
            </a:r>
            <a:endParaRPr lang="en-US" dirty="0"/>
          </a:p>
        </p:txBody>
      </p:sp>
      <p:sp>
        <p:nvSpPr>
          <p:cNvPr id="3" name="Content Placeholder 2"/>
          <p:cNvSpPr>
            <a:spLocks noGrp="1"/>
          </p:cNvSpPr>
          <p:nvPr>
            <p:ph idx="1"/>
          </p:nvPr>
        </p:nvSpPr>
        <p:spPr>
          <a:xfrm>
            <a:off x="533400" y="1600200"/>
            <a:ext cx="8229600" cy="4830763"/>
          </a:xfrm>
        </p:spPr>
        <p:txBody>
          <a:bodyPr>
            <a:normAutofit lnSpcReduction="10000"/>
          </a:bodyPr>
          <a:lstStyle/>
          <a:p>
            <a:pPr marL="514350" indent="-514350">
              <a:lnSpc>
                <a:spcPct val="150000"/>
              </a:lnSpc>
              <a:buFont typeface="+mj-lt"/>
              <a:buAutoNum type="arabicPeriod"/>
            </a:pPr>
            <a:r>
              <a:rPr lang="en-US" dirty="0" smtClean="0">
                <a:hlinkClick r:id="rId2" action="ppaction://hlinksldjump"/>
              </a:rPr>
              <a:t>Operating Online Microscope Images</a:t>
            </a:r>
            <a:endParaRPr lang="en-US" dirty="0" smtClean="0"/>
          </a:p>
          <a:p>
            <a:pPr marL="514350" indent="-514350">
              <a:lnSpc>
                <a:spcPct val="150000"/>
              </a:lnSpc>
              <a:buFont typeface="+mj-lt"/>
              <a:buAutoNum type="arabicPeriod"/>
            </a:pPr>
            <a:r>
              <a:rPr lang="en-US" dirty="0" smtClean="0">
                <a:hlinkClick r:id="rId3" action="ppaction://hlinksldjump"/>
              </a:rPr>
              <a:t>Cell Count</a:t>
            </a:r>
            <a:endParaRPr lang="en-US" dirty="0" smtClean="0"/>
          </a:p>
          <a:p>
            <a:pPr marL="514350" indent="-514350">
              <a:lnSpc>
                <a:spcPct val="150000"/>
              </a:lnSpc>
              <a:buFont typeface="+mj-lt"/>
              <a:buAutoNum type="arabicPeriod"/>
            </a:pPr>
            <a:r>
              <a:rPr lang="en-US" dirty="0" smtClean="0">
                <a:hlinkClick r:id="rId4" action="ppaction://hlinksldjump"/>
              </a:rPr>
              <a:t>Cell/Tissue Volume </a:t>
            </a:r>
            <a:r>
              <a:rPr lang="en-US" dirty="0">
                <a:hlinkClick r:id="rId4" action="ppaction://hlinksldjump"/>
              </a:rPr>
              <a:t>D</a:t>
            </a:r>
            <a:r>
              <a:rPr lang="en-US" dirty="0" smtClean="0">
                <a:hlinkClick r:id="rId4" action="ppaction://hlinksldjump"/>
              </a:rPr>
              <a:t>ensity</a:t>
            </a:r>
            <a:endParaRPr lang="en-US" dirty="0" smtClean="0"/>
          </a:p>
          <a:p>
            <a:pPr marL="514350" indent="-514350">
              <a:lnSpc>
                <a:spcPct val="150000"/>
              </a:lnSpc>
              <a:buFont typeface="+mj-lt"/>
              <a:buAutoNum type="arabicPeriod"/>
            </a:pPr>
            <a:r>
              <a:rPr lang="en-US" dirty="0" smtClean="0">
                <a:hlinkClick r:id="" action="ppaction://noaction"/>
              </a:rPr>
              <a:t>Percentages of Cells</a:t>
            </a:r>
            <a:endParaRPr lang="en-US" dirty="0" smtClean="0"/>
          </a:p>
          <a:p>
            <a:pPr marL="514350" indent="-514350">
              <a:lnSpc>
                <a:spcPct val="150000"/>
              </a:lnSpc>
              <a:buFont typeface="+mj-lt"/>
              <a:buAutoNum type="arabicPeriod"/>
            </a:pPr>
            <a:r>
              <a:rPr lang="en-US" dirty="0" smtClean="0">
                <a:hlinkClick r:id="rId5" action="ppaction://hlinksldjump"/>
              </a:rPr>
              <a:t>Diameter of Cells </a:t>
            </a:r>
            <a:endParaRPr lang="en-US" dirty="0" smtClean="0"/>
          </a:p>
          <a:p>
            <a:pPr marL="514350" indent="-514350">
              <a:lnSpc>
                <a:spcPct val="150000"/>
              </a:lnSpc>
              <a:buFont typeface="+mj-lt"/>
              <a:buAutoNum type="arabicPeriod"/>
            </a:pPr>
            <a:r>
              <a:rPr lang="en-US" dirty="0" smtClean="0">
                <a:hlinkClick r:id="rId6" action="ppaction://hlinksldjump"/>
              </a:rPr>
              <a:t>Organelle Volume Density</a:t>
            </a:r>
            <a:endParaRPr lang="en-US" dirty="0"/>
          </a:p>
        </p:txBody>
      </p:sp>
    </p:spTree>
    <p:extLst>
      <p:ext uri="{BB962C8B-B14F-4D97-AF65-F5344CB8AC3E}">
        <p14:creationId xmlns:p14="http://schemas.microsoft.com/office/powerpoint/2010/main" val="32781136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43600" y="6248400"/>
            <a:ext cx="2895600" cy="461665"/>
          </a:xfrm>
          <a:prstGeom prst="rect">
            <a:avLst/>
          </a:prstGeom>
        </p:spPr>
        <p:txBody>
          <a:bodyPr wrap="square">
            <a:spAutoFit/>
          </a:bodyPr>
          <a:lstStyle/>
          <a:p>
            <a:r>
              <a:rPr lang="en-US" sz="2400" dirty="0" smtClean="0">
                <a:hlinkClick r:id="rId3"/>
              </a:rPr>
              <a:t>Human Testes Image</a:t>
            </a:r>
            <a:endParaRPr lang="en-US" sz="2400" dirty="0"/>
          </a:p>
        </p:txBody>
      </p:sp>
      <p:sp>
        <p:nvSpPr>
          <p:cNvPr id="5" name="TextBox 4"/>
          <p:cNvSpPr txBox="1"/>
          <p:nvPr/>
        </p:nvSpPr>
        <p:spPr>
          <a:xfrm>
            <a:off x="758436" y="228600"/>
            <a:ext cx="7823745" cy="646331"/>
          </a:xfrm>
          <a:prstGeom prst="rect">
            <a:avLst/>
          </a:prstGeom>
          <a:noFill/>
        </p:spPr>
        <p:txBody>
          <a:bodyPr wrap="none" rtlCol="0">
            <a:spAutoFit/>
          </a:bodyPr>
          <a:lstStyle/>
          <a:p>
            <a:pPr algn="ctr"/>
            <a:r>
              <a:rPr lang="en-US" dirty="0" smtClean="0"/>
              <a:t>Human Testes (number of hits on structures)</a:t>
            </a:r>
          </a:p>
          <a:p>
            <a:r>
              <a:rPr lang="en-US" dirty="0" smtClean="0"/>
              <a:t>21 Seminiferous Tubules, 2  Boundary Tissue, 2 </a:t>
            </a:r>
            <a:r>
              <a:rPr lang="en-US" dirty="0" err="1" smtClean="0"/>
              <a:t>Leydig</a:t>
            </a:r>
            <a:r>
              <a:rPr lang="en-US" dirty="0" smtClean="0"/>
              <a:t> Cells, and 1 Blood Vessel</a:t>
            </a:r>
            <a:endParaRPr lang="en-US" dirty="0"/>
          </a:p>
        </p:txBody>
      </p:sp>
      <p:sp>
        <p:nvSpPr>
          <p:cNvPr id="2" name="Content Placeholder 1"/>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76"/>
          <a:stretch/>
        </p:blipFill>
        <p:spPr bwMode="auto">
          <a:xfrm>
            <a:off x="0" y="1066800"/>
            <a:ext cx="9144000" cy="5129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58218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228600"/>
            <a:ext cx="8610600" cy="1295400"/>
          </a:xfrm>
        </p:spPr>
        <p:txBody>
          <a:bodyPr>
            <a:normAutofit fontScale="90000"/>
          </a:bodyPr>
          <a:lstStyle/>
          <a:p>
            <a:pPr algn="l"/>
            <a:r>
              <a:rPr lang="en-US" dirty="0"/>
              <a:t>3</a:t>
            </a:r>
            <a:r>
              <a:rPr lang="en-US" dirty="0" smtClean="0"/>
              <a:t>. Tissue Volume Density Example Data </a:t>
            </a:r>
            <a:endParaRPr lang="en-US" dirty="0"/>
          </a:p>
        </p:txBody>
      </p:sp>
      <p:sp>
        <p:nvSpPr>
          <p:cNvPr id="18" name="TextBox 17"/>
          <p:cNvSpPr txBox="1"/>
          <p:nvPr/>
        </p:nvSpPr>
        <p:spPr>
          <a:xfrm>
            <a:off x="85107" y="4190979"/>
            <a:ext cx="1219200" cy="369332"/>
          </a:xfrm>
          <a:prstGeom prst="rect">
            <a:avLst/>
          </a:prstGeom>
          <a:noFill/>
        </p:spPr>
        <p:txBody>
          <a:bodyPr wrap="square" rtlCol="0">
            <a:spAutoFit/>
          </a:bodyPr>
          <a:lstStyle/>
          <a:p>
            <a:r>
              <a:rPr lang="en-US" dirty="0" smtClean="0"/>
              <a:t>Total Hits</a:t>
            </a:r>
            <a:endParaRPr lang="en-US" dirty="0"/>
          </a:p>
        </p:txBody>
      </p:sp>
      <p:grpSp>
        <p:nvGrpSpPr>
          <p:cNvPr id="33" name="Group 32"/>
          <p:cNvGrpSpPr/>
          <p:nvPr/>
        </p:nvGrpSpPr>
        <p:grpSpPr>
          <a:xfrm>
            <a:off x="1143000" y="4686211"/>
            <a:ext cx="647700" cy="389909"/>
            <a:chOff x="1419635" y="5043011"/>
            <a:chExt cx="647700" cy="389909"/>
          </a:xfrm>
        </p:grpSpPr>
        <p:sp>
          <p:nvSpPr>
            <p:cNvPr id="26" name="TextBox 25"/>
            <p:cNvSpPr txBox="1"/>
            <p:nvPr/>
          </p:nvSpPr>
          <p:spPr>
            <a:xfrm>
              <a:off x="1419635" y="5043011"/>
              <a:ext cx="647700" cy="369332"/>
            </a:xfrm>
            <a:prstGeom prst="rect">
              <a:avLst/>
            </a:prstGeom>
            <a:noFill/>
          </p:spPr>
          <p:txBody>
            <a:bodyPr wrap="square" rtlCol="0">
              <a:spAutoFit/>
            </a:bodyPr>
            <a:lstStyle/>
            <a:p>
              <a:r>
                <a:rPr lang="en-US" b="1" dirty="0" smtClean="0"/>
                <a:t>104</a:t>
              </a:r>
              <a:endParaRPr lang="en-US" b="1" dirty="0"/>
            </a:p>
          </p:txBody>
        </p:sp>
        <p:sp>
          <p:nvSpPr>
            <p:cNvPr id="32" name="Rectangle 31"/>
            <p:cNvSpPr/>
            <p:nvPr/>
          </p:nvSpPr>
          <p:spPr>
            <a:xfrm>
              <a:off x="1447800" y="5043011"/>
              <a:ext cx="535470" cy="389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838200" y="1523999"/>
            <a:ext cx="7084979" cy="2512537"/>
            <a:chOff x="838200" y="1523999"/>
            <a:chExt cx="7084979" cy="2512537"/>
          </a:xfrm>
        </p:grpSpPr>
        <p:grpSp>
          <p:nvGrpSpPr>
            <p:cNvPr id="34" name="Group 33"/>
            <p:cNvGrpSpPr/>
            <p:nvPr/>
          </p:nvGrpSpPr>
          <p:grpSpPr>
            <a:xfrm>
              <a:off x="838200" y="1523999"/>
              <a:ext cx="7084979" cy="2512537"/>
              <a:chOff x="1447800" y="2171699"/>
              <a:chExt cx="3581400" cy="2512537"/>
            </a:xfrm>
          </p:grpSpPr>
          <p:cxnSp>
            <p:nvCxnSpPr>
              <p:cNvPr id="7" name="Straight Connector 6"/>
              <p:cNvCxnSpPr/>
              <p:nvPr/>
            </p:nvCxnSpPr>
            <p:spPr>
              <a:xfrm>
                <a:off x="1447800" y="2210832"/>
                <a:ext cx="35814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447800" y="2876034"/>
                <a:ext cx="35814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47800" y="2171700"/>
                <a:ext cx="723900" cy="646331"/>
              </a:xfrm>
              <a:prstGeom prst="rect">
                <a:avLst/>
              </a:prstGeom>
              <a:noFill/>
            </p:spPr>
            <p:txBody>
              <a:bodyPr wrap="square" rtlCol="0">
                <a:spAutoFit/>
              </a:bodyPr>
              <a:lstStyle/>
              <a:p>
                <a:r>
                  <a:rPr lang="en-US" dirty="0" smtClean="0"/>
                  <a:t>Seminiferous Tubules</a:t>
                </a:r>
                <a:endParaRPr lang="en-US" dirty="0"/>
              </a:p>
            </p:txBody>
          </p:sp>
          <p:sp>
            <p:nvSpPr>
              <p:cNvPr id="10" name="TextBox 9"/>
              <p:cNvSpPr txBox="1"/>
              <p:nvPr/>
            </p:nvSpPr>
            <p:spPr>
              <a:xfrm>
                <a:off x="2372244" y="2185432"/>
                <a:ext cx="609600" cy="646331"/>
              </a:xfrm>
              <a:prstGeom prst="rect">
                <a:avLst/>
              </a:prstGeom>
              <a:noFill/>
            </p:spPr>
            <p:txBody>
              <a:bodyPr wrap="square" rtlCol="0">
                <a:spAutoFit/>
              </a:bodyPr>
              <a:lstStyle/>
              <a:p>
                <a:r>
                  <a:rPr lang="en-US" dirty="0" smtClean="0"/>
                  <a:t>Boundary Tissue</a:t>
                </a:r>
                <a:endParaRPr lang="en-US" dirty="0"/>
              </a:p>
            </p:txBody>
          </p:sp>
          <p:sp>
            <p:nvSpPr>
              <p:cNvPr id="11" name="TextBox 10"/>
              <p:cNvSpPr txBox="1"/>
              <p:nvPr/>
            </p:nvSpPr>
            <p:spPr>
              <a:xfrm>
                <a:off x="3432894" y="2171699"/>
                <a:ext cx="472224" cy="646331"/>
              </a:xfrm>
              <a:prstGeom prst="rect">
                <a:avLst/>
              </a:prstGeom>
              <a:noFill/>
            </p:spPr>
            <p:txBody>
              <a:bodyPr wrap="square" rtlCol="0">
                <a:spAutoFit/>
              </a:bodyPr>
              <a:lstStyle/>
              <a:p>
                <a:r>
                  <a:rPr lang="en-US" dirty="0" smtClean="0"/>
                  <a:t>Leydig Cells</a:t>
                </a:r>
                <a:endParaRPr lang="en-US" dirty="0"/>
              </a:p>
            </p:txBody>
          </p:sp>
          <p:sp>
            <p:nvSpPr>
              <p:cNvPr id="12" name="TextBox 11"/>
              <p:cNvSpPr txBox="1"/>
              <p:nvPr/>
            </p:nvSpPr>
            <p:spPr>
              <a:xfrm>
                <a:off x="4267200" y="2178566"/>
                <a:ext cx="685800" cy="369332"/>
              </a:xfrm>
              <a:prstGeom prst="rect">
                <a:avLst/>
              </a:prstGeom>
              <a:noFill/>
            </p:spPr>
            <p:txBody>
              <a:bodyPr wrap="square" rtlCol="0">
                <a:spAutoFit/>
              </a:bodyPr>
              <a:lstStyle/>
              <a:p>
                <a:r>
                  <a:rPr lang="en-US" dirty="0" smtClean="0"/>
                  <a:t>Blood Vessels</a:t>
                </a:r>
                <a:endParaRPr lang="en-US" dirty="0"/>
              </a:p>
            </p:txBody>
          </p:sp>
          <p:cxnSp>
            <p:nvCxnSpPr>
              <p:cNvPr id="13" name="Straight Connector 12"/>
              <p:cNvCxnSpPr/>
              <p:nvPr/>
            </p:nvCxnSpPr>
            <p:spPr>
              <a:xfrm>
                <a:off x="3200400" y="2198132"/>
                <a:ext cx="0" cy="220910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00200" y="2929910"/>
                <a:ext cx="609600" cy="1477328"/>
              </a:xfrm>
              <a:prstGeom prst="rect">
                <a:avLst/>
              </a:prstGeom>
              <a:noFill/>
            </p:spPr>
            <p:txBody>
              <a:bodyPr wrap="square" rtlCol="0">
                <a:spAutoFit/>
              </a:bodyPr>
              <a:lstStyle/>
              <a:p>
                <a:r>
                  <a:rPr lang="en-US" dirty="0" smtClean="0"/>
                  <a:t>21</a:t>
                </a:r>
              </a:p>
              <a:p>
                <a:r>
                  <a:rPr lang="en-US" dirty="0" smtClean="0"/>
                  <a:t>21</a:t>
                </a:r>
              </a:p>
              <a:p>
                <a:r>
                  <a:rPr lang="en-US" dirty="0"/>
                  <a:t>2</a:t>
                </a:r>
                <a:r>
                  <a:rPr lang="en-US" dirty="0" smtClean="0"/>
                  <a:t>0</a:t>
                </a:r>
              </a:p>
              <a:p>
                <a:r>
                  <a:rPr lang="en-US" dirty="0" smtClean="0"/>
                  <a:t>21</a:t>
                </a:r>
              </a:p>
              <a:p>
                <a:r>
                  <a:rPr lang="en-US" dirty="0" smtClean="0"/>
                  <a:t>21</a:t>
                </a:r>
              </a:p>
            </p:txBody>
          </p:sp>
          <p:sp>
            <p:nvSpPr>
              <p:cNvPr id="15" name="TextBox 14"/>
              <p:cNvSpPr txBox="1"/>
              <p:nvPr/>
            </p:nvSpPr>
            <p:spPr>
              <a:xfrm>
                <a:off x="3534494" y="2929910"/>
                <a:ext cx="609600" cy="1754326"/>
              </a:xfrm>
              <a:prstGeom prst="rect">
                <a:avLst/>
              </a:prstGeom>
              <a:noFill/>
            </p:spPr>
            <p:txBody>
              <a:bodyPr wrap="square" rtlCol="0">
                <a:spAutoFit/>
              </a:bodyPr>
              <a:lstStyle/>
              <a:p>
                <a:r>
                  <a:rPr lang="en-US" dirty="0" smtClean="0"/>
                  <a:t>3</a:t>
                </a:r>
              </a:p>
              <a:p>
                <a:r>
                  <a:rPr lang="en-US" dirty="0" smtClean="0"/>
                  <a:t>2</a:t>
                </a:r>
              </a:p>
              <a:p>
                <a:r>
                  <a:rPr lang="en-US" dirty="0" smtClean="0"/>
                  <a:t>3</a:t>
                </a:r>
              </a:p>
              <a:p>
                <a:r>
                  <a:rPr lang="en-US" dirty="0" smtClean="0"/>
                  <a:t>2</a:t>
                </a:r>
              </a:p>
              <a:p>
                <a:r>
                  <a:rPr lang="en-US" dirty="0"/>
                  <a:t>3</a:t>
                </a:r>
                <a:endParaRPr lang="en-US" dirty="0" smtClean="0"/>
              </a:p>
              <a:p>
                <a:endParaRPr lang="en-US" dirty="0" smtClean="0"/>
              </a:p>
            </p:txBody>
          </p:sp>
          <p:sp>
            <p:nvSpPr>
              <p:cNvPr id="16" name="TextBox 15"/>
              <p:cNvSpPr txBox="1"/>
              <p:nvPr/>
            </p:nvSpPr>
            <p:spPr>
              <a:xfrm>
                <a:off x="2524637" y="2929910"/>
                <a:ext cx="609600" cy="1754326"/>
              </a:xfrm>
              <a:prstGeom prst="rect">
                <a:avLst/>
              </a:prstGeom>
              <a:noFill/>
            </p:spPr>
            <p:txBody>
              <a:bodyPr wrap="square" rtlCol="0">
                <a:spAutoFit/>
              </a:bodyPr>
              <a:lstStyle/>
              <a:p>
                <a:r>
                  <a:rPr lang="en-US" dirty="0" smtClean="0"/>
                  <a:t>3</a:t>
                </a:r>
              </a:p>
              <a:p>
                <a:r>
                  <a:rPr lang="en-US" dirty="0" smtClean="0"/>
                  <a:t>3</a:t>
                </a:r>
              </a:p>
              <a:p>
                <a:r>
                  <a:rPr lang="en-US" dirty="0" smtClean="0"/>
                  <a:t>2</a:t>
                </a:r>
              </a:p>
              <a:p>
                <a:r>
                  <a:rPr lang="en-US" dirty="0" smtClean="0"/>
                  <a:t>3</a:t>
                </a:r>
              </a:p>
              <a:p>
                <a:r>
                  <a:rPr lang="en-US" dirty="0" smtClean="0"/>
                  <a:t>3</a:t>
                </a:r>
              </a:p>
              <a:p>
                <a:endParaRPr lang="en-US" dirty="0" smtClean="0"/>
              </a:p>
            </p:txBody>
          </p:sp>
          <p:sp>
            <p:nvSpPr>
              <p:cNvPr id="17" name="TextBox 16"/>
              <p:cNvSpPr txBox="1"/>
              <p:nvPr/>
            </p:nvSpPr>
            <p:spPr>
              <a:xfrm>
                <a:off x="4343400" y="2929910"/>
                <a:ext cx="609600" cy="1477328"/>
              </a:xfrm>
              <a:prstGeom prst="rect">
                <a:avLst/>
              </a:prstGeom>
              <a:noFill/>
            </p:spPr>
            <p:txBody>
              <a:bodyPr wrap="square" rtlCol="0">
                <a:spAutoFit/>
              </a:bodyPr>
              <a:lstStyle/>
              <a:p>
                <a:r>
                  <a:rPr lang="en-US" dirty="0" smtClean="0"/>
                  <a:t>0</a:t>
                </a:r>
              </a:p>
              <a:p>
                <a:r>
                  <a:rPr lang="en-US" dirty="0" smtClean="0"/>
                  <a:t>0</a:t>
                </a:r>
              </a:p>
              <a:p>
                <a:r>
                  <a:rPr lang="en-US" dirty="0" smtClean="0"/>
                  <a:t>0</a:t>
                </a:r>
              </a:p>
              <a:p>
                <a:r>
                  <a:rPr lang="en-US" dirty="0" smtClean="0"/>
                  <a:t>1</a:t>
                </a:r>
              </a:p>
              <a:p>
                <a:r>
                  <a:rPr lang="en-US" dirty="0"/>
                  <a:t>0</a:t>
                </a:r>
                <a:endParaRPr lang="en-US" dirty="0" smtClean="0"/>
              </a:p>
            </p:txBody>
          </p:sp>
        </p:grpSp>
        <p:cxnSp>
          <p:nvCxnSpPr>
            <p:cNvPr id="30" name="Straight Connector 29"/>
            <p:cNvCxnSpPr/>
            <p:nvPr/>
          </p:nvCxnSpPr>
          <p:spPr>
            <a:xfrm>
              <a:off x="5991725" y="1563132"/>
              <a:ext cx="0" cy="219640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416757" y="1563132"/>
              <a:ext cx="0" cy="219640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2968475" y="4696501"/>
            <a:ext cx="723900" cy="389909"/>
            <a:chOff x="1447800" y="5043011"/>
            <a:chExt cx="723900" cy="389909"/>
          </a:xfrm>
        </p:grpSpPr>
        <p:sp>
          <p:nvSpPr>
            <p:cNvPr id="37" name="TextBox 36"/>
            <p:cNvSpPr txBox="1"/>
            <p:nvPr/>
          </p:nvSpPr>
          <p:spPr>
            <a:xfrm>
              <a:off x="1524000" y="5043011"/>
              <a:ext cx="647700" cy="369332"/>
            </a:xfrm>
            <a:prstGeom prst="rect">
              <a:avLst/>
            </a:prstGeom>
            <a:noFill/>
          </p:spPr>
          <p:txBody>
            <a:bodyPr wrap="square" rtlCol="0">
              <a:spAutoFit/>
            </a:bodyPr>
            <a:lstStyle/>
            <a:p>
              <a:r>
                <a:rPr lang="en-US" b="1" dirty="0" smtClean="0"/>
                <a:t>14</a:t>
              </a:r>
              <a:endParaRPr lang="en-US" b="1" dirty="0"/>
            </a:p>
          </p:txBody>
        </p:sp>
        <p:sp>
          <p:nvSpPr>
            <p:cNvPr id="38" name="Rectangle 37"/>
            <p:cNvSpPr/>
            <p:nvPr/>
          </p:nvSpPr>
          <p:spPr>
            <a:xfrm>
              <a:off x="1447800" y="5043011"/>
              <a:ext cx="596049" cy="389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6566481" y="4663227"/>
            <a:ext cx="723900" cy="389909"/>
            <a:chOff x="1447800" y="5043011"/>
            <a:chExt cx="723900" cy="389909"/>
          </a:xfrm>
        </p:grpSpPr>
        <p:sp>
          <p:nvSpPr>
            <p:cNvPr id="40" name="TextBox 39"/>
            <p:cNvSpPr txBox="1"/>
            <p:nvPr/>
          </p:nvSpPr>
          <p:spPr>
            <a:xfrm>
              <a:off x="1524000" y="5043011"/>
              <a:ext cx="647700" cy="369332"/>
            </a:xfrm>
            <a:prstGeom prst="rect">
              <a:avLst/>
            </a:prstGeom>
            <a:noFill/>
          </p:spPr>
          <p:txBody>
            <a:bodyPr wrap="square" rtlCol="0">
              <a:spAutoFit/>
            </a:bodyPr>
            <a:lstStyle/>
            <a:p>
              <a:r>
                <a:rPr lang="en-US" b="1" dirty="0" smtClean="0"/>
                <a:t>1</a:t>
              </a:r>
              <a:endParaRPr lang="en-US" b="1" dirty="0"/>
            </a:p>
          </p:txBody>
        </p:sp>
        <p:sp>
          <p:nvSpPr>
            <p:cNvPr id="41" name="Rectangle 40"/>
            <p:cNvSpPr/>
            <p:nvPr/>
          </p:nvSpPr>
          <p:spPr>
            <a:xfrm>
              <a:off x="1447800" y="5043011"/>
              <a:ext cx="516542" cy="389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4845323" y="4696500"/>
            <a:ext cx="723900" cy="389909"/>
            <a:chOff x="1447800" y="5043011"/>
            <a:chExt cx="723900" cy="389909"/>
          </a:xfrm>
        </p:grpSpPr>
        <p:sp>
          <p:nvSpPr>
            <p:cNvPr id="43" name="TextBox 42"/>
            <p:cNvSpPr txBox="1"/>
            <p:nvPr/>
          </p:nvSpPr>
          <p:spPr>
            <a:xfrm>
              <a:off x="1524000" y="5043011"/>
              <a:ext cx="647700" cy="369332"/>
            </a:xfrm>
            <a:prstGeom prst="rect">
              <a:avLst/>
            </a:prstGeom>
            <a:noFill/>
          </p:spPr>
          <p:txBody>
            <a:bodyPr wrap="square" rtlCol="0">
              <a:spAutoFit/>
            </a:bodyPr>
            <a:lstStyle/>
            <a:p>
              <a:r>
                <a:rPr lang="en-US" b="1" dirty="0" smtClean="0"/>
                <a:t>13</a:t>
              </a:r>
              <a:endParaRPr lang="en-US" b="1" dirty="0"/>
            </a:p>
          </p:txBody>
        </p:sp>
        <p:sp>
          <p:nvSpPr>
            <p:cNvPr id="44" name="Rectangle 43"/>
            <p:cNvSpPr/>
            <p:nvPr/>
          </p:nvSpPr>
          <p:spPr>
            <a:xfrm>
              <a:off x="1447800" y="5043011"/>
              <a:ext cx="581700" cy="389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10450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228600"/>
            <a:ext cx="9296400" cy="1295400"/>
          </a:xfrm>
        </p:spPr>
        <p:txBody>
          <a:bodyPr>
            <a:normAutofit fontScale="90000"/>
          </a:bodyPr>
          <a:lstStyle/>
          <a:p>
            <a:pPr algn="l"/>
            <a:r>
              <a:rPr lang="en-US" dirty="0"/>
              <a:t>3</a:t>
            </a:r>
            <a:r>
              <a:rPr lang="en-US" dirty="0" smtClean="0"/>
              <a:t>. Tissue Volume Density Example Data:</a:t>
            </a:r>
            <a:br>
              <a:rPr lang="en-US" dirty="0" smtClean="0"/>
            </a:br>
            <a:r>
              <a:rPr lang="en-US" dirty="0"/>
              <a:t> </a:t>
            </a:r>
            <a:r>
              <a:rPr lang="en-US" sz="3600" dirty="0"/>
              <a:t>percentage of whole occupied by each component</a:t>
            </a:r>
          </a:p>
        </p:txBody>
      </p:sp>
      <p:sp>
        <p:nvSpPr>
          <p:cNvPr id="78" name="TextBox 77"/>
          <p:cNvSpPr txBox="1"/>
          <p:nvPr/>
        </p:nvSpPr>
        <p:spPr>
          <a:xfrm>
            <a:off x="343793" y="2246532"/>
            <a:ext cx="1219200" cy="369332"/>
          </a:xfrm>
          <a:prstGeom prst="rect">
            <a:avLst/>
          </a:prstGeom>
          <a:noFill/>
        </p:spPr>
        <p:txBody>
          <a:bodyPr wrap="square" rtlCol="0">
            <a:spAutoFit/>
          </a:bodyPr>
          <a:lstStyle/>
          <a:p>
            <a:r>
              <a:rPr lang="en-US" dirty="0" smtClean="0"/>
              <a:t>Total Hits</a:t>
            </a:r>
            <a:endParaRPr lang="en-US" dirty="0"/>
          </a:p>
        </p:txBody>
      </p:sp>
      <p:sp>
        <p:nvSpPr>
          <p:cNvPr id="79" name="TextBox 78"/>
          <p:cNvSpPr txBox="1"/>
          <p:nvPr/>
        </p:nvSpPr>
        <p:spPr>
          <a:xfrm>
            <a:off x="304800" y="3352800"/>
            <a:ext cx="1371600" cy="369332"/>
          </a:xfrm>
          <a:prstGeom prst="rect">
            <a:avLst/>
          </a:prstGeom>
          <a:noFill/>
        </p:spPr>
        <p:txBody>
          <a:bodyPr wrap="square" rtlCol="0">
            <a:spAutoFit/>
          </a:bodyPr>
          <a:lstStyle/>
          <a:p>
            <a:r>
              <a:rPr lang="en-US" dirty="0" smtClean="0"/>
              <a:t>Possible Hits</a:t>
            </a:r>
            <a:endParaRPr lang="en-US" dirty="0"/>
          </a:p>
        </p:txBody>
      </p:sp>
      <p:sp>
        <p:nvSpPr>
          <p:cNvPr id="80" name="TextBox 79"/>
          <p:cNvSpPr txBox="1"/>
          <p:nvPr/>
        </p:nvSpPr>
        <p:spPr>
          <a:xfrm>
            <a:off x="1924050" y="3352800"/>
            <a:ext cx="5238750" cy="369332"/>
          </a:xfrm>
          <a:prstGeom prst="rect">
            <a:avLst/>
          </a:prstGeom>
          <a:noFill/>
        </p:spPr>
        <p:txBody>
          <a:bodyPr wrap="square" rtlCol="0">
            <a:spAutoFit/>
          </a:bodyPr>
          <a:lstStyle/>
          <a:p>
            <a:r>
              <a:rPr lang="en-US" dirty="0" smtClean="0"/>
              <a:t>5 counts x 25 pluses per sheet = </a:t>
            </a:r>
            <a:r>
              <a:rPr lang="en-US" b="1" dirty="0" smtClean="0"/>
              <a:t>125 </a:t>
            </a:r>
            <a:endParaRPr lang="en-US" b="1" dirty="0"/>
          </a:p>
        </p:txBody>
      </p:sp>
      <p:sp>
        <p:nvSpPr>
          <p:cNvPr id="88" name="TextBox 87"/>
          <p:cNvSpPr txBox="1"/>
          <p:nvPr/>
        </p:nvSpPr>
        <p:spPr>
          <a:xfrm>
            <a:off x="323850" y="4612062"/>
            <a:ext cx="1371600" cy="923330"/>
          </a:xfrm>
          <a:prstGeom prst="rect">
            <a:avLst/>
          </a:prstGeom>
          <a:noFill/>
        </p:spPr>
        <p:txBody>
          <a:bodyPr wrap="square" rtlCol="0">
            <a:spAutoFit/>
          </a:bodyPr>
          <a:lstStyle/>
          <a:p>
            <a:r>
              <a:rPr lang="en-US" dirty="0" smtClean="0"/>
              <a:t>Volume Density      of Tissue</a:t>
            </a:r>
            <a:endParaRPr lang="en-US" dirty="0"/>
          </a:p>
        </p:txBody>
      </p:sp>
      <p:grpSp>
        <p:nvGrpSpPr>
          <p:cNvPr id="89" name="Group 88"/>
          <p:cNvGrpSpPr/>
          <p:nvPr/>
        </p:nvGrpSpPr>
        <p:grpSpPr>
          <a:xfrm>
            <a:off x="1295400" y="4515095"/>
            <a:ext cx="1339850" cy="725953"/>
            <a:chOff x="1701800" y="5897433"/>
            <a:chExt cx="1339850" cy="725953"/>
          </a:xfrm>
        </p:grpSpPr>
        <p:grpSp>
          <p:nvGrpSpPr>
            <p:cNvPr id="90" name="Group 89"/>
            <p:cNvGrpSpPr/>
            <p:nvPr/>
          </p:nvGrpSpPr>
          <p:grpSpPr>
            <a:xfrm>
              <a:off x="1701800" y="5897433"/>
              <a:ext cx="666750" cy="725953"/>
              <a:chOff x="1701800" y="5897433"/>
              <a:chExt cx="666750" cy="725953"/>
            </a:xfrm>
          </p:grpSpPr>
          <p:sp>
            <p:nvSpPr>
              <p:cNvPr id="92" name="TextBox 91"/>
              <p:cNvSpPr txBox="1"/>
              <p:nvPr/>
            </p:nvSpPr>
            <p:spPr>
              <a:xfrm>
                <a:off x="1701800" y="5897433"/>
                <a:ext cx="647700" cy="369332"/>
              </a:xfrm>
              <a:prstGeom prst="rect">
                <a:avLst/>
              </a:prstGeom>
              <a:noFill/>
            </p:spPr>
            <p:txBody>
              <a:bodyPr wrap="square" rtlCol="0">
                <a:spAutoFit/>
              </a:bodyPr>
              <a:lstStyle/>
              <a:p>
                <a:r>
                  <a:rPr lang="en-US" dirty="0" smtClean="0"/>
                  <a:t>104</a:t>
                </a:r>
                <a:endParaRPr lang="en-US" dirty="0"/>
              </a:p>
            </p:txBody>
          </p:sp>
          <p:grpSp>
            <p:nvGrpSpPr>
              <p:cNvPr id="93" name="Group 92"/>
              <p:cNvGrpSpPr/>
              <p:nvPr/>
            </p:nvGrpSpPr>
            <p:grpSpPr>
              <a:xfrm>
                <a:off x="1701800" y="6254054"/>
                <a:ext cx="666750" cy="369332"/>
                <a:chOff x="5486400" y="6101654"/>
                <a:chExt cx="666750" cy="369332"/>
              </a:xfrm>
            </p:grpSpPr>
            <p:sp>
              <p:nvSpPr>
                <p:cNvPr id="94" name="TextBox 93"/>
                <p:cNvSpPr txBox="1"/>
                <p:nvPr/>
              </p:nvSpPr>
              <p:spPr>
                <a:xfrm>
                  <a:off x="5505450" y="6101654"/>
                  <a:ext cx="647700" cy="369332"/>
                </a:xfrm>
                <a:prstGeom prst="rect">
                  <a:avLst/>
                </a:prstGeom>
                <a:noFill/>
              </p:spPr>
              <p:txBody>
                <a:bodyPr wrap="square" rtlCol="0">
                  <a:spAutoFit/>
                </a:bodyPr>
                <a:lstStyle/>
                <a:p>
                  <a:r>
                    <a:rPr lang="en-US" dirty="0" smtClean="0"/>
                    <a:t>125</a:t>
                  </a:r>
                  <a:endParaRPr lang="en-US" dirty="0"/>
                </a:p>
              </p:txBody>
            </p:sp>
            <p:cxnSp>
              <p:nvCxnSpPr>
                <p:cNvPr id="95" name="Straight Connector 94"/>
                <p:cNvCxnSpPr/>
                <p:nvPr/>
              </p:nvCxnSpPr>
              <p:spPr>
                <a:xfrm>
                  <a:off x="5486400" y="6101654"/>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91" name="TextBox 90"/>
            <p:cNvSpPr txBox="1"/>
            <p:nvPr/>
          </p:nvSpPr>
          <p:spPr>
            <a:xfrm>
              <a:off x="2127250" y="6044769"/>
              <a:ext cx="914400" cy="369332"/>
            </a:xfrm>
            <a:prstGeom prst="rect">
              <a:avLst/>
            </a:prstGeom>
            <a:noFill/>
          </p:spPr>
          <p:txBody>
            <a:bodyPr wrap="square" rtlCol="0">
              <a:spAutoFit/>
            </a:bodyPr>
            <a:lstStyle/>
            <a:p>
              <a:r>
                <a:rPr lang="en-US" dirty="0" smtClean="0"/>
                <a:t>x 100 = </a:t>
              </a:r>
              <a:endParaRPr lang="en-US" dirty="0"/>
            </a:p>
          </p:txBody>
        </p:sp>
      </p:grpSp>
      <p:grpSp>
        <p:nvGrpSpPr>
          <p:cNvPr id="96" name="Group 95"/>
          <p:cNvGrpSpPr/>
          <p:nvPr/>
        </p:nvGrpSpPr>
        <p:grpSpPr>
          <a:xfrm>
            <a:off x="3099964" y="5141447"/>
            <a:ext cx="1333500" cy="725953"/>
            <a:chOff x="2978150" y="5863978"/>
            <a:chExt cx="1333500" cy="725953"/>
          </a:xfrm>
        </p:grpSpPr>
        <p:grpSp>
          <p:nvGrpSpPr>
            <p:cNvPr id="97" name="Group 96"/>
            <p:cNvGrpSpPr/>
            <p:nvPr/>
          </p:nvGrpSpPr>
          <p:grpSpPr>
            <a:xfrm>
              <a:off x="2978150" y="5863978"/>
              <a:ext cx="723900" cy="725953"/>
              <a:chOff x="2565400" y="5897433"/>
              <a:chExt cx="723900" cy="725953"/>
            </a:xfrm>
          </p:grpSpPr>
          <p:sp>
            <p:nvSpPr>
              <p:cNvPr id="99" name="TextBox 98"/>
              <p:cNvSpPr txBox="1"/>
              <p:nvPr/>
            </p:nvSpPr>
            <p:spPr>
              <a:xfrm>
                <a:off x="2641600" y="5897433"/>
                <a:ext cx="647700" cy="369332"/>
              </a:xfrm>
              <a:prstGeom prst="rect">
                <a:avLst/>
              </a:prstGeom>
              <a:noFill/>
            </p:spPr>
            <p:txBody>
              <a:bodyPr wrap="square" rtlCol="0">
                <a:spAutoFit/>
              </a:bodyPr>
              <a:lstStyle/>
              <a:p>
                <a:r>
                  <a:rPr lang="en-US" dirty="0" smtClean="0"/>
                  <a:t>14</a:t>
                </a:r>
                <a:endParaRPr lang="en-US" dirty="0"/>
              </a:p>
            </p:txBody>
          </p:sp>
          <p:grpSp>
            <p:nvGrpSpPr>
              <p:cNvPr id="100" name="Group 99"/>
              <p:cNvGrpSpPr/>
              <p:nvPr/>
            </p:nvGrpSpPr>
            <p:grpSpPr>
              <a:xfrm>
                <a:off x="2565400" y="6254054"/>
                <a:ext cx="647700" cy="369332"/>
                <a:chOff x="5486400" y="6101654"/>
                <a:chExt cx="647700" cy="369332"/>
              </a:xfrm>
            </p:grpSpPr>
            <p:sp>
              <p:nvSpPr>
                <p:cNvPr id="101" name="TextBox 100"/>
                <p:cNvSpPr txBox="1"/>
                <p:nvPr/>
              </p:nvSpPr>
              <p:spPr>
                <a:xfrm>
                  <a:off x="5486400" y="6101654"/>
                  <a:ext cx="647700" cy="369332"/>
                </a:xfrm>
                <a:prstGeom prst="rect">
                  <a:avLst/>
                </a:prstGeom>
                <a:noFill/>
              </p:spPr>
              <p:txBody>
                <a:bodyPr wrap="square" rtlCol="0">
                  <a:spAutoFit/>
                </a:bodyPr>
                <a:lstStyle/>
                <a:p>
                  <a:r>
                    <a:rPr lang="en-US" dirty="0" smtClean="0"/>
                    <a:t>125</a:t>
                  </a:r>
                  <a:endParaRPr lang="en-US" dirty="0"/>
                </a:p>
              </p:txBody>
            </p:sp>
            <p:cxnSp>
              <p:nvCxnSpPr>
                <p:cNvPr id="102" name="Straight Connector 101"/>
                <p:cNvCxnSpPr/>
                <p:nvPr/>
              </p:nvCxnSpPr>
              <p:spPr>
                <a:xfrm>
                  <a:off x="5602076" y="6101654"/>
                  <a:ext cx="3657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98" name="TextBox 97"/>
            <p:cNvSpPr txBox="1"/>
            <p:nvPr/>
          </p:nvSpPr>
          <p:spPr>
            <a:xfrm>
              <a:off x="3397250" y="6017670"/>
              <a:ext cx="914400" cy="369332"/>
            </a:xfrm>
            <a:prstGeom prst="rect">
              <a:avLst/>
            </a:prstGeom>
            <a:noFill/>
          </p:spPr>
          <p:txBody>
            <a:bodyPr wrap="square" rtlCol="0">
              <a:spAutoFit/>
            </a:bodyPr>
            <a:lstStyle/>
            <a:p>
              <a:r>
                <a:rPr lang="en-US" dirty="0" smtClean="0"/>
                <a:t>x 100 = </a:t>
              </a:r>
              <a:endParaRPr lang="en-US" dirty="0"/>
            </a:p>
          </p:txBody>
        </p:sp>
      </p:grpSp>
      <p:grpSp>
        <p:nvGrpSpPr>
          <p:cNvPr id="103" name="Group 102"/>
          <p:cNvGrpSpPr/>
          <p:nvPr/>
        </p:nvGrpSpPr>
        <p:grpSpPr>
          <a:xfrm>
            <a:off x="5181600" y="4571909"/>
            <a:ext cx="1333500" cy="725953"/>
            <a:chOff x="3740150" y="5859333"/>
            <a:chExt cx="1333500" cy="725953"/>
          </a:xfrm>
        </p:grpSpPr>
        <p:grpSp>
          <p:nvGrpSpPr>
            <p:cNvPr id="104" name="Group 103"/>
            <p:cNvGrpSpPr/>
            <p:nvPr/>
          </p:nvGrpSpPr>
          <p:grpSpPr>
            <a:xfrm>
              <a:off x="3740150" y="5859333"/>
              <a:ext cx="666750" cy="725953"/>
              <a:chOff x="3606800" y="5897433"/>
              <a:chExt cx="666750" cy="725953"/>
            </a:xfrm>
          </p:grpSpPr>
          <p:sp>
            <p:nvSpPr>
              <p:cNvPr id="106" name="TextBox 105"/>
              <p:cNvSpPr txBox="1"/>
              <p:nvPr/>
            </p:nvSpPr>
            <p:spPr>
              <a:xfrm>
                <a:off x="3625850" y="5897433"/>
                <a:ext cx="647700" cy="369332"/>
              </a:xfrm>
              <a:prstGeom prst="rect">
                <a:avLst/>
              </a:prstGeom>
              <a:noFill/>
            </p:spPr>
            <p:txBody>
              <a:bodyPr wrap="square" rtlCol="0">
                <a:spAutoFit/>
              </a:bodyPr>
              <a:lstStyle/>
              <a:p>
                <a:r>
                  <a:rPr lang="en-US" dirty="0" smtClean="0"/>
                  <a:t>13</a:t>
                </a:r>
                <a:endParaRPr lang="en-US" dirty="0"/>
              </a:p>
            </p:txBody>
          </p:sp>
          <p:grpSp>
            <p:nvGrpSpPr>
              <p:cNvPr id="107" name="Group 106"/>
              <p:cNvGrpSpPr/>
              <p:nvPr/>
            </p:nvGrpSpPr>
            <p:grpSpPr>
              <a:xfrm>
                <a:off x="3606800" y="6254054"/>
                <a:ext cx="647700" cy="369332"/>
                <a:chOff x="5486400" y="6101654"/>
                <a:chExt cx="647700" cy="369332"/>
              </a:xfrm>
            </p:grpSpPr>
            <p:sp>
              <p:nvSpPr>
                <p:cNvPr id="108" name="TextBox 107"/>
                <p:cNvSpPr txBox="1"/>
                <p:nvPr/>
              </p:nvSpPr>
              <p:spPr>
                <a:xfrm>
                  <a:off x="5486400" y="6101654"/>
                  <a:ext cx="647700" cy="369332"/>
                </a:xfrm>
                <a:prstGeom prst="rect">
                  <a:avLst/>
                </a:prstGeom>
                <a:noFill/>
              </p:spPr>
              <p:txBody>
                <a:bodyPr wrap="square" rtlCol="0">
                  <a:spAutoFit/>
                </a:bodyPr>
                <a:lstStyle/>
                <a:p>
                  <a:r>
                    <a:rPr lang="en-US" dirty="0" smtClean="0"/>
                    <a:t>125</a:t>
                  </a:r>
                  <a:endParaRPr lang="en-US" dirty="0"/>
                </a:p>
              </p:txBody>
            </p:sp>
            <p:cxnSp>
              <p:nvCxnSpPr>
                <p:cNvPr id="109" name="Straight Connector 108"/>
                <p:cNvCxnSpPr/>
                <p:nvPr/>
              </p:nvCxnSpPr>
              <p:spPr>
                <a:xfrm>
                  <a:off x="5486400" y="6101654"/>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05" name="TextBox 104"/>
            <p:cNvSpPr txBox="1"/>
            <p:nvPr/>
          </p:nvSpPr>
          <p:spPr>
            <a:xfrm>
              <a:off x="4159250" y="6018746"/>
              <a:ext cx="914400" cy="369332"/>
            </a:xfrm>
            <a:prstGeom prst="rect">
              <a:avLst/>
            </a:prstGeom>
            <a:noFill/>
          </p:spPr>
          <p:txBody>
            <a:bodyPr wrap="square" rtlCol="0">
              <a:spAutoFit/>
            </a:bodyPr>
            <a:lstStyle/>
            <a:p>
              <a:r>
                <a:rPr lang="en-US" dirty="0" smtClean="0"/>
                <a:t>x 100 = </a:t>
              </a:r>
              <a:endParaRPr lang="en-US" dirty="0"/>
            </a:p>
          </p:txBody>
        </p:sp>
      </p:grpSp>
      <p:grpSp>
        <p:nvGrpSpPr>
          <p:cNvPr id="110" name="Group 109"/>
          <p:cNvGrpSpPr/>
          <p:nvPr/>
        </p:nvGrpSpPr>
        <p:grpSpPr>
          <a:xfrm>
            <a:off x="6858000" y="5141538"/>
            <a:ext cx="1390705" cy="725862"/>
            <a:chOff x="4724400" y="5882445"/>
            <a:chExt cx="1390705" cy="725862"/>
          </a:xfrm>
        </p:grpSpPr>
        <p:grpSp>
          <p:nvGrpSpPr>
            <p:cNvPr id="111" name="Group 110"/>
            <p:cNvGrpSpPr/>
            <p:nvPr/>
          </p:nvGrpSpPr>
          <p:grpSpPr>
            <a:xfrm>
              <a:off x="4724400" y="5882445"/>
              <a:ext cx="800045" cy="725862"/>
              <a:chOff x="4495800" y="5898544"/>
              <a:chExt cx="800045" cy="725862"/>
            </a:xfrm>
          </p:grpSpPr>
          <p:sp>
            <p:nvSpPr>
              <p:cNvPr id="113" name="TextBox 112"/>
              <p:cNvSpPr txBox="1"/>
              <p:nvPr/>
            </p:nvSpPr>
            <p:spPr>
              <a:xfrm>
                <a:off x="4648145" y="5898544"/>
                <a:ext cx="647700" cy="369332"/>
              </a:xfrm>
              <a:prstGeom prst="rect">
                <a:avLst/>
              </a:prstGeom>
              <a:noFill/>
            </p:spPr>
            <p:txBody>
              <a:bodyPr wrap="square" rtlCol="0">
                <a:spAutoFit/>
              </a:bodyPr>
              <a:lstStyle/>
              <a:p>
                <a:r>
                  <a:rPr lang="en-US" dirty="0" smtClean="0"/>
                  <a:t>1</a:t>
                </a:r>
                <a:endParaRPr lang="en-US" dirty="0"/>
              </a:p>
            </p:txBody>
          </p:sp>
          <p:grpSp>
            <p:nvGrpSpPr>
              <p:cNvPr id="114" name="Group 113"/>
              <p:cNvGrpSpPr/>
              <p:nvPr/>
            </p:nvGrpSpPr>
            <p:grpSpPr>
              <a:xfrm>
                <a:off x="4495800" y="6255074"/>
                <a:ext cx="647700" cy="369332"/>
                <a:chOff x="5448300" y="6084298"/>
                <a:chExt cx="647700" cy="369332"/>
              </a:xfrm>
            </p:grpSpPr>
            <p:sp>
              <p:nvSpPr>
                <p:cNvPr id="115" name="TextBox 114"/>
                <p:cNvSpPr txBox="1"/>
                <p:nvPr/>
              </p:nvSpPr>
              <p:spPr>
                <a:xfrm>
                  <a:off x="5448300" y="6084298"/>
                  <a:ext cx="647700" cy="369332"/>
                </a:xfrm>
                <a:prstGeom prst="rect">
                  <a:avLst/>
                </a:prstGeom>
                <a:noFill/>
              </p:spPr>
              <p:txBody>
                <a:bodyPr wrap="square" rtlCol="0">
                  <a:spAutoFit/>
                </a:bodyPr>
                <a:lstStyle/>
                <a:p>
                  <a:r>
                    <a:rPr lang="en-US" dirty="0" smtClean="0"/>
                    <a:t>125</a:t>
                  </a:r>
                  <a:endParaRPr lang="en-US" dirty="0"/>
                </a:p>
              </p:txBody>
            </p:sp>
            <p:cxnSp>
              <p:nvCxnSpPr>
                <p:cNvPr id="116" name="Straight Connector 115"/>
                <p:cNvCxnSpPr/>
                <p:nvPr/>
              </p:nvCxnSpPr>
              <p:spPr>
                <a:xfrm>
                  <a:off x="5486400" y="6101654"/>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12" name="TextBox 111"/>
            <p:cNvSpPr txBox="1"/>
            <p:nvPr/>
          </p:nvSpPr>
          <p:spPr>
            <a:xfrm>
              <a:off x="5200705" y="6080215"/>
              <a:ext cx="914400" cy="369332"/>
            </a:xfrm>
            <a:prstGeom prst="rect">
              <a:avLst/>
            </a:prstGeom>
            <a:noFill/>
          </p:spPr>
          <p:txBody>
            <a:bodyPr wrap="square" rtlCol="0">
              <a:spAutoFit/>
            </a:bodyPr>
            <a:lstStyle/>
            <a:p>
              <a:r>
                <a:rPr lang="en-US" dirty="0" smtClean="0"/>
                <a:t>x 100 = </a:t>
              </a:r>
              <a:endParaRPr lang="en-US" dirty="0"/>
            </a:p>
          </p:txBody>
        </p:sp>
      </p:grpSp>
      <p:grpSp>
        <p:nvGrpSpPr>
          <p:cNvPr id="117" name="Group 116"/>
          <p:cNvGrpSpPr/>
          <p:nvPr/>
        </p:nvGrpSpPr>
        <p:grpSpPr>
          <a:xfrm>
            <a:off x="2512060" y="4688238"/>
            <a:ext cx="736600" cy="382541"/>
            <a:chOff x="2512060" y="6387920"/>
            <a:chExt cx="736600" cy="382541"/>
          </a:xfrm>
        </p:grpSpPr>
        <p:sp>
          <p:nvSpPr>
            <p:cNvPr id="118" name="TextBox 117"/>
            <p:cNvSpPr txBox="1"/>
            <p:nvPr/>
          </p:nvSpPr>
          <p:spPr>
            <a:xfrm>
              <a:off x="2512060" y="6393252"/>
              <a:ext cx="736600" cy="369332"/>
            </a:xfrm>
            <a:prstGeom prst="rect">
              <a:avLst/>
            </a:prstGeom>
            <a:noFill/>
          </p:spPr>
          <p:txBody>
            <a:bodyPr wrap="square" rtlCol="0">
              <a:spAutoFit/>
            </a:bodyPr>
            <a:lstStyle/>
            <a:p>
              <a:r>
                <a:rPr lang="en-US" b="1" dirty="0"/>
                <a:t>8</a:t>
              </a:r>
              <a:r>
                <a:rPr lang="en-US" b="1" dirty="0" smtClean="0"/>
                <a:t>3%</a:t>
              </a:r>
              <a:endParaRPr lang="en-US" b="1" dirty="0"/>
            </a:p>
          </p:txBody>
        </p:sp>
        <p:sp>
          <p:nvSpPr>
            <p:cNvPr id="119" name="Rectangle 118"/>
            <p:cNvSpPr/>
            <p:nvPr/>
          </p:nvSpPr>
          <p:spPr>
            <a:xfrm>
              <a:off x="2514600" y="6387920"/>
              <a:ext cx="533400"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4263919" y="5320947"/>
            <a:ext cx="917681" cy="374663"/>
            <a:chOff x="2498290" y="6387921"/>
            <a:chExt cx="736600" cy="374663"/>
          </a:xfrm>
        </p:grpSpPr>
        <p:sp>
          <p:nvSpPr>
            <p:cNvPr id="121" name="TextBox 120"/>
            <p:cNvSpPr txBox="1"/>
            <p:nvPr/>
          </p:nvSpPr>
          <p:spPr>
            <a:xfrm>
              <a:off x="2498290" y="6393252"/>
              <a:ext cx="736600" cy="369332"/>
            </a:xfrm>
            <a:prstGeom prst="rect">
              <a:avLst/>
            </a:prstGeom>
            <a:noFill/>
          </p:spPr>
          <p:txBody>
            <a:bodyPr wrap="square" rtlCol="0">
              <a:spAutoFit/>
            </a:bodyPr>
            <a:lstStyle/>
            <a:p>
              <a:r>
                <a:rPr lang="en-US" b="1" dirty="0" smtClean="0"/>
                <a:t>11%</a:t>
              </a:r>
              <a:endParaRPr lang="en-US" b="1" dirty="0"/>
            </a:p>
          </p:txBody>
        </p:sp>
        <p:sp>
          <p:nvSpPr>
            <p:cNvPr id="122" name="Rectangle 121"/>
            <p:cNvSpPr/>
            <p:nvPr/>
          </p:nvSpPr>
          <p:spPr>
            <a:xfrm>
              <a:off x="2514600" y="6387921"/>
              <a:ext cx="437783" cy="3487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6391224" y="4674700"/>
            <a:ext cx="917681" cy="382541"/>
            <a:chOff x="2502367" y="6387920"/>
            <a:chExt cx="736600" cy="382541"/>
          </a:xfrm>
        </p:grpSpPr>
        <p:sp>
          <p:nvSpPr>
            <p:cNvPr id="124" name="TextBox 123"/>
            <p:cNvSpPr txBox="1"/>
            <p:nvPr/>
          </p:nvSpPr>
          <p:spPr>
            <a:xfrm>
              <a:off x="2502367" y="6401129"/>
              <a:ext cx="736600" cy="369332"/>
            </a:xfrm>
            <a:prstGeom prst="rect">
              <a:avLst/>
            </a:prstGeom>
            <a:noFill/>
          </p:spPr>
          <p:txBody>
            <a:bodyPr wrap="square" rtlCol="0">
              <a:spAutoFit/>
            </a:bodyPr>
            <a:lstStyle/>
            <a:p>
              <a:r>
                <a:rPr lang="en-US" b="1" dirty="0" smtClean="0"/>
                <a:t>10%</a:t>
              </a:r>
              <a:endParaRPr lang="en-US" b="1" dirty="0"/>
            </a:p>
          </p:txBody>
        </p:sp>
        <p:sp>
          <p:nvSpPr>
            <p:cNvPr id="125" name="Rectangle 124"/>
            <p:cNvSpPr/>
            <p:nvPr/>
          </p:nvSpPr>
          <p:spPr>
            <a:xfrm>
              <a:off x="2514600" y="6387920"/>
              <a:ext cx="395017"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p:cNvGrpSpPr/>
          <p:nvPr/>
        </p:nvGrpSpPr>
        <p:grpSpPr>
          <a:xfrm>
            <a:off x="8153400" y="5333238"/>
            <a:ext cx="917681" cy="382541"/>
            <a:chOff x="2499266" y="6387920"/>
            <a:chExt cx="736600" cy="382541"/>
          </a:xfrm>
        </p:grpSpPr>
        <p:sp>
          <p:nvSpPr>
            <p:cNvPr id="127" name="TextBox 126"/>
            <p:cNvSpPr txBox="1"/>
            <p:nvPr/>
          </p:nvSpPr>
          <p:spPr>
            <a:xfrm>
              <a:off x="2499266" y="6401129"/>
              <a:ext cx="736600" cy="369332"/>
            </a:xfrm>
            <a:prstGeom prst="rect">
              <a:avLst/>
            </a:prstGeom>
            <a:noFill/>
          </p:spPr>
          <p:txBody>
            <a:bodyPr wrap="square" rtlCol="0">
              <a:spAutoFit/>
            </a:bodyPr>
            <a:lstStyle/>
            <a:p>
              <a:r>
                <a:rPr lang="en-US" b="1" dirty="0" smtClean="0"/>
                <a:t>0.008%</a:t>
              </a:r>
              <a:endParaRPr lang="en-US" b="1" dirty="0"/>
            </a:p>
          </p:txBody>
        </p:sp>
        <p:sp>
          <p:nvSpPr>
            <p:cNvPr id="128" name="Rectangle 127"/>
            <p:cNvSpPr/>
            <p:nvPr/>
          </p:nvSpPr>
          <p:spPr>
            <a:xfrm>
              <a:off x="2514600" y="6387920"/>
              <a:ext cx="675438"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p:cNvSpPr txBox="1"/>
          <p:nvPr/>
        </p:nvSpPr>
        <p:spPr>
          <a:xfrm>
            <a:off x="1597187" y="1600201"/>
            <a:ext cx="1559656" cy="646331"/>
          </a:xfrm>
          <a:prstGeom prst="rect">
            <a:avLst/>
          </a:prstGeom>
          <a:noFill/>
        </p:spPr>
        <p:txBody>
          <a:bodyPr wrap="square" rtlCol="0">
            <a:spAutoFit/>
          </a:bodyPr>
          <a:lstStyle/>
          <a:p>
            <a:r>
              <a:rPr lang="en-US" dirty="0" smtClean="0"/>
              <a:t>Seminiferous Tubules</a:t>
            </a:r>
            <a:endParaRPr lang="en-US" dirty="0"/>
          </a:p>
        </p:txBody>
      </p:sp>
      <p:grpSp>
        <p:nvGrpSpPr>
          <p:cNvPr id="58" name="Group 57"/>
          <p:cNvGrpSpPr/>
          <p:nvPr/>
        </p:nvGrpSpPr>
        <p:grpSpPr>
          <a:xfrm>
            <a:off x="1676400" y="2269516"/>
            <a:ext cx="676177" cy="389909"/>
            <a:chOff x="1495523" y="5043011"/>
            <a:chExt cx="676177" cy="389909"/>
          </a:xfrm>
        </p:grpSpPr>
        <p:sp>
          <p:nvSpPr>
            <p:cNvPr id="59" name="TextBox 58"/>
            <p:cNvSpPr txBox="1"/>
            <p:nvPr/>
          </p:nvSpPr>
          <p:spPr>
            <a:xfrm>
              <a:off x="1524000" y="5043011"/>
              <a:ext cx="647700" cy="369332"/>
            </a:xfrm>
            <a:prstGeom prst="rect">
              <a:avLst/>
            </a:prstGeom>
            <a:noFill/>
          </p:spPr>
          <p:txBody>
            <a:bodyPr wrap="square" rtlCol="0">
              <a:spAutoFit/>
            </a:bodyPr>
            <a:lstStyle/>
            <a:p>
              <a:r>
                <a:rPr lang="en-US" b="1" dirty="0" smtClean="0"/>
                <a:t>104</a:t>
              </a:r>
              <a:endParaRPr lang="en-US" b="1" dirty="0"/>
            </a:p>
          </p:txBody>
        </p:sp>
        <p:sp>
          <p:nvSpPr>
            <p:cNvPr id="60" name="Rectangle 59"/>
            <p:cNvSpPr/>
            <p:nvPr/>
          </p:nvSpPr>
          <p:spPr>
            <a:xfrm>
              <a:off x="1495523" y="5043011"/>
              <a:ext cx="535470" cy="389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3425987" y="2279806"/>
            <a:ext cx="723900" cy="389909"/>
            <a:chOff x="1447800" y="5043011"/>
            <a:chExt cx="723900" cy="389909"/>
          </a:xfrm>
        </p:grpSpPr>
        <p:sp>
          <p:nvSpPr>
            <p:cNvPr id="62" name="TextBox 61"/>
            <p:cNvSpPr txBox="1"/>
            <p:nvPr/>
          </p:nvSpPr>
          <p:spPr>
            <a:xfrm>
              <a:off x="1524000" y="5043011"/>
              <a:ext cx="647700" cy="369332"/>
            </a:xfrm>
            <a:prstGeom prst="rect">
              <a:avLst/>
            </a:prstGeom>
            <a:noFill/>
          </p:spPr>
          <p:txBody>
            <a:bodyPr wrap="square" rtlCol="0">
              <a:spAutoFit/>
            </a:bodyPr>
            <a:lstStyle/>
            <a:p>
              <a:r>
                <a:rPr lang="en-US" b="1" dirty="0" smtClean="0"/>
                <a:t>14</a:t>
              </a:r>
              <a:endParaRPr lang="en-US" b="1" dirty="0"/>
            </a:p>
          </p:txBody>
        </p:sp>
        <p:sp>
          <p:nvSpPr>
            <p:cNvPr id="63" name="Rectangle 62"/>
            <p:cNvSpPr/>
            <p:nvPr/>
          </p:nvSpPr>
          <p:spPr>
            <a:xfrm>
              <a:off x="1447800" y="5043011"/>
              <a:ext cx="596049" cy="389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7023993" y="2246532"/>
            <a:ext cx="723900" cy="389909"/>
            <a:chOff x="1447800" y="5043011"/>
            <a:chExt cx="723900" cy="389909"/>
          </a:xfrm>
        </p:grpSpPr>
        <p:sp>
          <p:nvSpPr>
            <p:cNvPr id="65" name="TextBox 64"/>
            <p:cNvSpPr txBox="1"/>
            <p:nvPr/>
          </p:nvSpPr>
          <p:spPr>
            <a:xfrm>
              <a:off x="1524000" y="5043011"/>
              <a:ext cx="647700" cy="369332"/>
            </a:xfrm>
            <a:prstGeom prst="rect">
              <a:avLst/>
            </a:prstGeom>
            <a:noFill/>
          </p:spPr>
          <p:txBody>
            <a:bodyPr wrap="square" rtlCol="0">
              <a:spAutoFit/>
            </a:bodyPr>
            <a:lstStyle/>
            <a:p>
              <a:r>
                <a:rPr lang="en-US" b="1" dirty="0" smtClean="0"/>
                <a:t>1</a:t>
              </a:r>
              <a:endParaRPr lang="en-US" b="1" dirty="0"/>
            </a:p>
          </p:txBody>
        </p:sp>
        <p:sp>
          <p:nvSpPr>
            <p:cNvPr id="66" name="Rectangle 65"/>
            <p:cNvSpPr/>
            <p:nvPr/>
          </p:nvSpPr>
          <p:spPr>
            <a:xfrm>
              <a:off x="1447800" y="5043011"/>
              <a:ext cx="516542" cy="389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5302835" y="2279805"/>
            <a:ext cx="723900" cy="389909"/>
            <a:chOff x="1447800" y="5043011"/>
            <a:chExt cx="723900" cy="389909"/>
          </a:xfrm>
        </p:grpSpPr>
        <p:sp>
          <p:nvSpPr>
            <p:cNvPr id="68" name="TextBox 67"/>
            <p:cNvSpPr txBox="1"/>
            <p:nvPr/>
          </p:nvSpPr>
          <p:spPr>
            <a:xfrm>
              <a:off x="1524000" y="5043011"/>
              <a:ext cx="647700" cy="369332"/>
            </a:xfrm>
            <a:prstGeom prst="rect">
              <a:avLst/>
            </a:prstGeom>
            <a:noFill/>
          </p:spPr>
          <p:txBody>
            <a:bodyPr wrap="square" rtlCol="0">
              <a:spAutoFit/>
            </a:bodyPr>
            <a:lstStyle/>
            <a:p>
              <a:r>
                <a:rPr lang="en-US" b="1" dirty="0" smtClean="0"/>
                <a:t>13</a:t>
              </a:r>
              <a:endParaRPr lang="en-US" b="1" dirty="0"/>
            </a:p>
          </p:txBody>
        </p:sp>
        <p:sp>
          <p:nvSpPr>
            <p:cNvPr id="69" name="Rectangle 68"/>
            <p:cNvSpPr/>
            <p:nvPr/>
          </p:nvSpPr>
          <p:spPr>
            <a:xfrm>
              <a:off x="1447800" y="5043011"/>
              <a:ext cx="581700" cy="389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p:cNvSpPr txBox="1"/>
          <p:nvPr/>
        </p:nvSpPr>
        <p:spPr>
          <a:xfrm>
            <a:off x="3081865" y="1633475"/>
            <a:ext cx="1559656" cy="646331"/>
          </a:xfrm>
          <a:prstGeom prst="rect">
            <a:avLst/>
          </a:prstGeom>
          <a:noFill/>
        </p:spPr>
        <p:txBody>
          <a:bodyPr wrap="square" rtlCol="0">
            <a:spAutoFit/>
          </a:bodyPr>
          <a:lstStyle/>
          <a:p>
            <a:r>
              <a:rPr lang="en-US" dirty="0" smtClean="0"/>
              <a:t>Boundary Tissue</a:t>
            </a:r>
            <a:endParaRPr lang="en-US" dirty="0"/>
          </a:p>
        </p:txBody>
      </p:sp>
      <p:sp>
        <p:nvSpPr>
          <p:cNvPr id="71" name="TextBox 70"/>
          <p:cNvSpPr txBox="1"/>
          <p:nvPr/>
        </p:nvSpPr>
        <p:spPr>
          <a:xfrm>
            <a:off x="5063430" y="1646840"/>
            <a:ext cx="963305" cy="646331"/>
          </a:xfrm>
          <a:prstGeom prst="rect">
            <a:avLst/>
          </a:prstGeom>
          <a:noFill/>
        </p:spPr>
        <p:txBody>
          <a:bodyPr wrap="square" rtlCol="0">
            <a:spAutoFit/>
          </a:bodyPr>
          <a:lstStyle/>
          <a:p>
            <a:r>
              <a:rPr lang="en-US" dirty="0" smtClean="0"/>
              <a:t>Leydig Cells</a:t>
            </a:r>
            <a:endParaRPr lang="en-US" dirty="0"/>
          </a:p>
        </p:txBody>
      </p:sp>
      <p:sp>
        <p:nvSpPr>
          <p:cNvPr id="72" name="TextBox 71"/>
          <p:cNvSpPr txBox="1"/>
          <p:nvPr/>
        </p:nvSpPr>
        <p:spPr>
          <a:xfrm>
            <a:off x="6961495" y="1600200"/>
            <a:ext cx="963305" cy="646331"/>
          </a:xfrm>
          <a:prstGeom prst="rect">
            <a:avLst/>
          </a:prstGeom>
          <a:noFill/>
        </p:spPr>
        <p:txBody>
          <a:bodyPr wrap="square" rtlCol="0">
            <a:spAutoFit/>
          </a:bodyPr>
          <a:lstStyle/>
          <a:p>
            <a:r>
              <a:rPr lang="en-US" dirty="0" smtClean="0"/>
              <a:t>Blood Vessels</a:t>
            </a:r>
            <a:endParaRPr lang="en-US" dirty="0"/>
          </a:p>
        </p:txBody>
      </p:sp>
      <p:sp>
        <p:nvSpPr>
          <p:cNvPr id="73" name="Rectangle 72"/>
          <p:cNvSpPr/>
          <p:nvPr/>
        </p:nvSpPr>
        <p:spPr>
          <a:xfrm>
            <a:off x="455559" y="5867400"/>
            <a:ext cx="8307441" cy="923330"/>
          </a:xfrm>
          <a:prstGeom prst="rect">
            <a:avLst/>
          </a:prstGeom>
        </p:spPr>
        <p:txBody>
          <a:bodyPr wrap="square">
            <a:spAutoFit/>
          </a:bodyPr>
          <a:lstStyle/>
          <a:p>
            <a:r>
              <a:rPr lang="en-US" b="1" dirty="0" smtClean="0"/>
              <a:t>Conclusion</a:t>
            </a:r>
            <a:r>
              <a:rPr lang="en-US" dirty="0" smtClean="0"/>
              <a:t>: The bulk of volume of testicular tissue is occupied by seminiferous tubules, </a:t>
            </a:r>
            <a:r>
              <a:rPr lang="en-US" dirty="0" err="1" smtClean="0"/>
              <a:t>Leydig</a:t>
            </a:r>
            <a:r>
              <a:rPr lang="en-US" dirty="0" smtClean="0"/>
              <a:t> cells and tubular boundary tissue contribute about 10% each, and a low volume of blood vessels.</a:t>
            </a:r>
            <a:endParaRPr lang="en-US" dirty="0"/>
          </a:p>
        </p:txBody>
      </p:sp>
      <p:sp>
        <p:nvSpPr>
          <p:cNvPr id="74" name="Rectangle 73"/>
          <p:cNvSpPr/>
          <p:nvPr/>
        </p:nvSpPr>
        <p:spPr>
          <a:xfrm>
            <a:off x="407880" y="5871004"/>
            <a:ext cx="8355120" cy="9197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086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descr="C:\Users\ljohnson\AppData\Local\Microsoft\Windows\Temporary Internet Files\Content.Outlook\8EZ5XIZ0\photo (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r="39" b="54"/>
          <a:stretch/>
        </p:blipFill>
        <p:spPr bwMode="auto">
          <a:xfrm rot="5400000">
            <a:off x="5459551" y="1515715"/>
            <a:ext cx="5099517" cy="226938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449486"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4</a:t>
            </a:r>
            <a:r>
              <a:rPr lang="en-US" dirty="0" smtClean="0"/>
              <a:t>. Percentages of Cells</a:t>
            </a:r>
            <a:endParaRPr lang="en-US" dirty="0"/>
          </a:p>
        </p:txBody>
      </p:sp>
      <p:sp>
        <p:nvSpPr>
          <p:cNvPr id="5" name="Rectangle 4"/>
          <p:cNvSpPr/>
          <p:nvPr/>
        </p:nvSpPr>
        <p:spPr>
          <a:xfrm>
            <a:off x="8053851" y="6180892"/>
            <a:ext cx="1090149" cy="615553"/>
          </a:xfrm>
          <a:prstGeom prst="rect">
            <a:avLst/>
          </a:prstGeom>
        </p:spPr>
        <p:txBody>
          <a:bodyPr wrap="square">
            <a:spAutoFit/>
          </a:bodyPr>
          <a:lstStyle/>
          <a:p>
            <a:pPr algn="ctr"/>
            <a:r>
              <a:rPr lang="en-US" sz="1600" dirty="0">
                <a:hlinkClick r:id="rId4" action="ppaction://hlinksldjump"/>
              </a:rPr>
              <a:t>Return to </a:t>
            </a:r>
          </a:p>
          <a:p>
            <a:pPr algn="ctr"/>
            <a:r>
              <a:rPr lang="en-US" dirty="0">
                <a:hlinkClick r:id="rId4" action="ppaction://hlinksldjump"/>
              </a:rPr>
              <a:t>Toolkit</a:t>
            </a:r>
            <a:endParaRPr lang="en-US" dirty="0"/>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9323" b="80617"/>
          <a:stretch/>
        </p:blipFill>
        <p:spPr bwMode="auto">
          <a:xfrm rot="16200000">
            <a:off x="746409" y="1406113"/>
            <a:ext cx="1227892" cy="1072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23882" y="2587309"/>
            <a:ext cx="1240277" cy="276999"/>
          </a:xfrm>
          <a:prstGeom prst="rect">
            <a:avLst/>
          </a:prstGeom>
          <a:noFill/>
        </p:spPr>
        <p:txBody>
          <a:bodyPr wrap="square" rtlCol="0">
            <a:spAutoFit/>
          </a:bodyPr>
          <a:lstStyle/>
          <a:p>
            <a:r>
              <a:rPr lang="en-US" sz="1200" dirty="0" smtClean="0"/>
              <a:t>Neutrophil</a:t>
            </a:r>
            <a:endParaRPr lang="en-US" sz="1200" dirty="0"/>
          </a:p>
        </p:txBody>
      </p:sp>
      <p:sp>
        <p:nvSpPr>
          <p:cNvPr id="8" name="TextBox 7"/>
          <p:cNvSpPr txBox="1"/>
          <p:nvPr/>
        </p:nvSpPr>
        <p:spPr>
          <a:xfrm>
            <a:off x="4234884" y="2649540"/>
            <a:ext cx="1395109" cy="276999"/>
          </a:xfrm>
          <a:prstGeom prst="rect">
            <a:avLst/>
          </a:prstGeom>
          <a:noFill/>
        </p:spPr>
        <p:txBody>
          <a:bodyPr wrap="square" rtlCol="0">
            <a:spAutoFit/>
          </a:bodyPr>
          <a:lstStyle/>
          <a:p>
            <a:r>
              <a:rPr lang="en-US" sz="1200" dirty="0" smtClean="0"/>
              <a:t>Lymphocyte</a:t>
            </a:r>
            <a:endParaRPr lang="en-US" sz="1200" dirty="0"/>
          </a:p>
        </p:txBody>
      </p:sp>
      <p:sp>
        <p:nvSpPr>
          <p:cNvPr id="3" name="Rectangle 2"/>
          <p:cNvSpPr/>
          <p:nvPr/>
        </p:nvSpPr>
        <p:spPr>
          <a:xfrm>
            <a:off x="5302253" y="2624040"/>
            <a:ext cx="821763" cy="276999"/>
          </a:xfrm>
          <a:prstGeom prst="rect">
            <a:avLst/>
          </a:prstGeom>
        </p:spPr>
        <p:txBody>
          <a:bodyPr wrap="none">
            <a:spAutoFit/>
          </a:bodyPr>
          <a:lstStyle/>
          <a:p>
            <a:pPr>
              <a:spcAft>
                <a:spcPts val="800"/>
              </a:spcAft>
            </a:pPr>
            <a:r>
              <a:rPr lang="en-US" sz="1200" dirty="0"/>
              <a:t>Monocyte</a:t>
            </a:r>
          </a:p>
        </p:txBody>
      </p:sp>
      <p:sp>
        <p:nvSpPr>
          <p:cNvPr id="9" name="Rectangle 8"/>
          <p:cNvSpPr/>
          <p:nvPr/>
        </p:nvSpPr>
        <p:spPr>
          <a:xfrm>
            <a:off x="2068117" y="2624040"/>
            <a:ext cx="827919" cy="276999"/>
          </a:xfrm>
          <a:prstGeom prst="rect">
            <a:avLst/>
          </a:prstGeom>
        </p:spPr>
        <p:txBody>
          <a:bodyPr wrap="none">
            <a:spAutoFit/>
          </a:bodyPr>
          <a:lstStyle/>
          <a:p>
            <a:r>
              <a:rPr lang="en-US" sz="1200" dirty="0"/>
              <a:t>Eosinophil</a:t>
            </a:r>
          </a:p>
        </p:txBody>
      </p:sp>
      <p:sp>
        <p:nvSpPr>
          <p:cNvPr id="10" name="Rectangle 9"/>
          <p:cNvSpPr/>
          <p:nvPr/>
        </p:nvSpPr>
        <p:spPr>
          <a:xfrm>
            <a:off x="3338482" y="2649539"/>
            <a:ext cx="715260" cy="276999"/>
          </a:xfrm>
          <a:prstGeom prst="rect">
            <a:avLst/>
          </a:prstGeom>
        </p:spPr>
        <p:txBody>
          <a:bodyPr wrap="none">
            <a:spAutoFit/>
          </a:bodyPr>
          <a:lstStyle/>
          <a:p>
            <a:r>
              <a:rPr lang="en-US" sz="1200" dirty="0"/>
              <a:t>Basophil</a:t>
            </a:r>
          </a:p>
        </p:txBody>
      </p:sp>
      <p:sp>
        <p:nvSpPr>
          <p:cNvPr id="11" name="Rectangle 10"/>
          <p:cNvSpPr/>
          <p:nvPr/>
        </p:nvSpPr>
        <p:spPr>
          <a:xfrm>
            <a:off x="895556" y="864164"/>
            <a:ext cx="2595326" cy="369332"/>
          </a:xfrm>
          <a:prstGeom prst="rect">
            <a:avLst/>
          </a:prstGeom>
        </p:spPr>
        <p:txBody>
          <a:bodyPr wrap="none">
            <a:spAutoFit/>
          </a:bodyPr>
          <a:lstStyle/>
          <a:p>
            <a:r>
              <a:rPr lang="en-US" dirty="0" smtClean="0"/>
              <a:t>Identify white </a:t>
            </a:r>
            <a:r>
              <a:rPr lang="en-US" dirty="0"/>
              <a:t>blood cells </a:t>
            </a:r>
          </a:p>
        </p:txBody>
      </p:sp>
      <p:pic>
        <p:nvPicPr>
          <p:cNvPr id="1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57815"/>
          <a:stretch/>
        </p:blipFill>
        <p:spPr bwMode="auto">
          <a:xfrm rot="16200000">
            <a:off x="2413960" y="804863"/>
            <a:ext cx="1354138" cy="233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20183" r="8063" b="41253"/>
          <a:stretch/>
        </p:blipFill>
        <p:spPr bwMode="auto">
          <a:xfrm rot="16200000">
            <a:off x="4703527" y="905100"/>
            <a:ext cx="1244955" cy="213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8" descr="EM 008C"/>
          <p:cNvPicPr>
            <a:picLocks noGrp="1" noChangeAspect="1" noChangeArrowheads="1"/>
          </p:cNvPicPr>
          <p:nvPr>
            <p:ph sz="half" idx="4294967295"/>
          </p:nvPr>
        </p:nvPicPr>
        <p:blipFill>
          <a:blip r:embed="rId6" cstate="print">
            <a:extLst>
              <a:ext uri="{28A0092B-C50C-407E-A947-70E740481C1C}">
                <a14:useLocalDpi xmlns:a14="http://schemas.microsoft.com/office/drawing/2010/main" val="0"/>
              </a:ext>
            </a:extLst>
          </a:blip>
          <a:srcRect/>
          <a:stretch>
            <a:fillRect/>
          </a:stretch>
        </p:blipFill>
        <p:spPr>
          <a:xfrm>
            <a:off x="3203254" y="4114800"/>
            <a:ext cx="1278228" cy="1626974"/>
          </a:xfrm>
          <a:prstGeom prst="rect">
            <a:avLst/>
          </a:prstGeom>
        </p:spPr>
      </p:pic>
      <p:pic>
        <p:nvPicPr>
          <p:cNvPr id="20" name="Picture 12" descr="280w"/>
          <p:cNvPicPr>
            <a:picLocks noChangeAspect="1" noChangeArrowheads="1"/>
          </p:cNvPicPr>
          <p:nvPr/>
        </p:nvPicPr>
        <p:blipFill rotWithShape="1">
          <a:blip r:embed="rId7">
            <a:extLst>
              <a:ext uri="{28A0092B-C50C-407E-A947-70E740481C1C}">
                <a14:useLocalDpi xmlns:a14="http://schemas.microsoft.com/office/drawing/2010/main" val="0"/>
              </a:ext>
            </a:extLst>
          </a:blip>
          <a:srcRect l="61510" t="70671" r="2493"/>
          <a:stretch/>
        </p:blipFill>
        <p:spPr bwMode="auto">
          <a:xfrm>
            <a:off x="5395988" y="2926539"/>
            <a:ext cx="728028" cy="80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2" descr="280w"/>
          <p:cNvPicPr>
            <a:picLocks noChangeAspect="1" noChangeArrowheads="1"/>
          </p:cNvPicPr>
          <p:nvPr/>
        </p:nvPicPr>
        <p:blipFill rotWithShape="1">
          <a:blip r:embed="rId7">
            <a:extLst>
              <a:ext uri="{28A0092B-C50C-407E-A947-70E740481C1C}">
                <a14:useLocalDpi xmlns:a14="http://schemas.microsoft.com/office/drawing/2010/main" val="0"/>
              </a:ext>
            </a:extLst>
          </a:blip>
          <a:srcRect l="59368" t="40579" b="32915"/>
          <a:stretch/>
        </p:blipFill>
        <p:spPr bwMode="auto">
          <a:xfrm>
            <a:off x="4266390" y="3032454"/>
            <a:ext cx="893598" cy="789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2" descr="280w"/>
          <p:cNvPicPr>
            <a:picLocks noChangeAspect="1" noChangeArrowheads="1"/>
          </p:cNvPicPr>
          <p:nvPr/>
        </p:nvPicPr>
        <p:blipFill rotWithShape="1">
          <a:blip r:embed="rId7">
            <a:extLst>
              <a:ext uri="{28A0092B-C50C-407E-A947-70E740481C1C}">
                <a14:useLocalDpi xmlns:a14="http://schemas.microsoft.com/office/drawing/2010/main" val="0"/>
              </a:ext>
            </a:extLst>
          </a:blip>
          <a:srcRect l="6248" t="37454" r="53950" b="32807"/>
          <a:stretch/>
        </p:blipFill>
        <p:spPr bwMode="auto">
          <a:xfrm>
            <a:off x="3265045" y="3032454"/>
            <a:ext cx="833569" cy="84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2" descr="280w"/>
          <p:cNvPicPr>
            <a:picLocks noChangeAspect="1" noChangeArrowheads="1"/>
          </p:cNvPicPr>
          <p:nvPr/>
        </p:nvPicPr>
        <p:blipFill rotWithShape="1">
          <a:blip r:embed="rId7">
            <a:extLst>
              <a:ext uri="{28A0092B-C50C-407E-A947-70E740481C1C}">
                <a14:useLocalDpi xmlns:a14="http://schemas.microsoft.com/office/drawing/2010/main" val="0"/>
              </a:ext>
            </a:extLst>
          </a:blip>
          <a:srcRect l="56465" t="959" b="68822"/>
          <a:stretch/>
        </p:blipFill>
        <p:spPr bwMode="auto">
          <a:xfrm>
            <a:off x="2041827" y="2953434"/>
            <a:ext cx="981329" cy="922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2" descr="280w"/>
          <p:cNvPicPr>
            <a:picLocks noChangeAspect="1" noChangeArrowheads="1"/>
          </p:cNvPicPr>
          <p:nvPr/>
        </p:nvPicPr>
        <p:blipFill rotWithShape="1">
          <a:blip r:embed="rId7">
            <a:extLst>
              <a:ext uri="{28A0092B-C50C-407E-A947-70E740481C1C}">
                <a14:useLocalDpi xmlns:a14="http://schemas.microsoft.com/office/drawing/2010/main" val="0"/>
              </a:ext>
            </a:extLst>
          </a:blip>
          <a:srcRect r="52775" b="65629"/>
          <a:stretch/>
        </p:blipFill>
        <p:spPr bwMode="auto">
          <a:xfrm>
            <a:off x="806314" y="2901038"/>
            <a:ext cx="1076761" cy="106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6" descr="EM 008A"/>
          <p:cNvPicPr>
            <a:picLocks noGrp="1" noChangeAspect="1" noChangeArrowheads="1"/>
          </p:cNvPicPr>
          <p:nvPr>
            <p:ph sz="half" idx="4294967295"/>
          </p:nvPr>
        </p:nvPicPr>
        <p:blipFill rotWithShape="1">
          <a:blip r:embed="rId8">
            <a:extLst>
              <a:ext uri="{28A0092B-C50C-407E-A947-70E740481C1C}">
                <a14:useLocalDpi xmlns:a14="http://schemas.microsoft.com/office/drawing/2010/main" val="0"/>
              </a:ext>
            </a:extLst>
          </a:blip>
          <a:srcRect l="-2291" r="60699" b="65"/>
          <a:stretch/>
        </p:blipFill>
        <p:spPr>
          <a:xfrm>
            <a:off x="1738282" y="4045709"/>
            <a:ext cx="1359770" cy="1667765"/>
          </a:xfrm>
          <a:prstGeom prst="rect">
            <a:avLst/>
          </a:prstGeom>
        </p:spPr>
      </p:pic>
      <p:pic>
        <p:nvPicPr>
          <p:cNvPr id="26" name="Picture 5" descr="EM 008F"/>
          <p:cNvPicPr>
            <a:picLocks noGrp="1" noChangeAspect="1" noChangeArrowheads="1"/>
          </p:cNvPicPr>
          <p:nvPr>
            <p:ph sz="half" idx="4294967295"/>
          </p:nvPr>
        </p:nvPicPr>
        <p:blipFill rotWithShape="1">
          <a:blip r:embed="rId9">
            <a:extLst>
              <a:ext uri="{28A0092B-C50C-407E-A947-70E740481C1C}">
                <a14:useLocalDpi xmlns:a14="http://schemas.microsoft.com/office/drawing/2010/main" val="0"/>
              </a:ext>
            </a:extLst>
          </a:blip>
          <a:srcRect t="70686" r="38345" b="79"/>
          <a:stretch/>
        </p:blipFill>
        <p:spPr>
          <a:xfrm>
            <a:off x="5760002" y="4206766"/>
            <a:ext cx="1442404" cy="1279634"/>
          </a:xfrm>
          <a:prstGeom prst="rect">
            <a:avLst/>
          </a:prstGeom>
        </p:spPr>
      </p:pic>
      <p:pic>
        <p:nvPicPr>
          <p:cNvPr id="27" name="Picture 5" descr="EM 008F"/>
          <p:cNvPicPr>
            <a:picLocks noGrp="1" noChangeAspect="1" noChangeArrowheads="1"/>
          </p:cNvPicPr>
          <p:nvPr>
            <p:ph sz="half" idx="4294967295"/>
          </p:nvPr>
        </p:nvPicPr>
        <p:blipFill rotWithShape="1">
          <a:blip r:embed="rId9">
            <a:extLst>
              <a:ext uri="{28A0092B-C50C-407E-A947-70E740481C1C}">
                <a14:useLocalDpi xmlns:a14="http://schemas.microsoft.com/office/drawing/2010/main" val="0"/>
              </a:ext>
            </a:extLst>
          </a:blip>
          <a:srcRect l="15755" t="51364" r="28642" b="25019"/>
          <a:stretch/>
        </p:blipFill>
        <p:spPr>
          <a:xfrm>
            <a:off x="4363652" y="4327634"/>
            <a:ext cx="1266342" cy="1006366"/>
          </a:xfrm>
          <a:prstGeom prst="rect">
            <a:avLst/>
          </a:prstGeom>
        </p:spPr>
      </p:pic>
      <p:pic>
        <p:nvPicPr>
          <p:cNvPr id="28" name="Picture 5" descr="EM 008F"/>
          <p:cNvPicPr>
            <a:picLocks noGrp="1" noChangeAspect="1" noChangeArrowheads="1"/>
          </p:cNvPicPr>
          <p:nvPr>
            <p:ph sz="half" idx="4294967295"/>
          </p:nvPr>
        </p:nvPicPr>
        <p:blipFill rotWithShape="1">
          <a:blip r:embed="rId9">
            <a:extLst>
              <a:ext uri="{28A0092B-C50C-407E-A947-70E740481C1C}">
                <a14:useLocalDpi xmlns:a14="http://schemas.microsoft.com/office/drawing/2010/main" val="0"/>
              </a:ext>
            </a:extLst>
          </a:blip>
          <a:srcRect l="35577" r="103" b="65964"/>
          <a:stretch/>
        </p:blipFill>
        <p:spPr>
          <a:xfrm>
            <a:off x="362080" y="4114800"/>
            <a:ext cx="1308439" cy="1295400"/>
          </a:xfrm>
          <a:prstGeom prst="rect">
            <a:avLst/>
          </a:prstGeom>
        </p:spPr>
      </p:pic>
      <p:sp>
        <p:nvSpPr>
          <p:cNvPr id="29" name="TextBox 28"/>
          <p:cNvSpPr txBox="1"/>
          <p:nvPr/>
        </p:nvSpPr>
        <p:spPr>
          <a:xfrm>
            <a:off x="304800" y="5539660"/>
            <a:ext cx="1240277" cy="276999"/>
          </a:xfrm>
          <a:prstGeom prst="rect">
            <a:avLst/>
          </a:prstGeom>
          <a:noFill/>
        </p:spPr>
        <p:txBody>
          <a:bodyPr wrap="square" rtlCol="0">
            <a:spAutoFit/>
          </a:bodyPr>
          <a:lstStyle/>
          <a:p>
            <a:r>
              <a:rPr lang="en-US" sz="1200" dirty="0" smtClean="0"/>
              <a:t>Neutrophil</a:t>
            </a:r>
            <a:endParaRPr lang="en-US" sz="1200" dirty="0"/>
          </a:p>
        </p:txBody>
      </p:sp>
      <p:sp>
        <p:nvSpPr>
          <p:cNvPr id="30" name="Rectangle 29"/>
          <p:cNvSpPr/>
          <p:nvPr/>
        </p:nvSpPr>
        <p:spPr>
          <a:xfrm>
            <a:off x="1938602" y="5631360"/>
            <a:ext cx="827919" cy="276999"/>
          </a:xfrm>
          <a:prstGeom prst="rect">
            <a:avLst/>
          </a:prstGeom>
        </p:spPr>
        <p:txBody>
          <a:bodyPr wrap="none">
            <a:spAutoFit/>
          </a:bodyPr>
          <a:lstStyle/>
          <a:p>
            <a:r>
              <a:rPr lang="en-US" sz="1200" dirty="0"/>
              <a:t>Eosinophil</a:t>
            </a:r>
          </a:p>
        </p:txBody>
      </p:sp>
      <p:sp>
        <p:nvSpPr>
          <p:cNvPr id="31" name="Rectangle 30"/>
          <p:cNvSpPr/>
          <p:nvPr/>
        </p:nvSpPr>
        <p:spPr>
          <a:xfrm>
            <a:off x="3490882" y="5539660"/>
            <a:ext cx="715260" cy="276999"/>
          </a:xfrm>
          <a:prstGeom prst="rect">
            <a:avLst/>
          </a:prstGeom>
        </p:spPr>
        <p:txBody>
          <a:bodyPr wrap="none">
            <a:spAutoFit/>
          </a:bodyPr>
          <a:lstStyle/>
          <a:p>
            <a:r>
              <a:rPr lang="en-US" sz="1200" dirty="0"/>
              <a:t>Basophil</a:t>
            </a:r>
          </a:p>
        </p:txBody>
      </p:sp>
      <p:sp>
        <p:nvSpPr>
          <p:cNvPr id="32" name="TextBox 31"/>
          <p:cNvSpPr txBox="1"/>
          <p:nvPr/>
        </p:nvSpPr>
        <p:spPr>
          <a:xfrm>
            <a:off x="4413155" y="5401160"/>
            <a:ext cx="982834" cy="276999"/>
          </a:xfrm>
          <a:prstGeom prst="rect">
            <a:avLst/>
          </a:prstGeom>
          <a:noFill/>
        </p:spPr>
        <p:txBody>
          <a:bodyPr wrap="square" rtlCol="0">
            <a:spAutoFit/>
          </a:bodyPr>
          <a:lstStyle/>
          <a:p>
            <a:r>
              <a:rPr lang="en-US" sz="1200" dirty="0" smtClean="0"/>
              <a:t>Lymphocyte</a:t>
            </a:r>
            <a:endParaRPr lang="en-US" sz="1200" dirty="0"/>
          </a:p>
        </p:txBody>
      </p:sp>
      <p:sp>
        <p:nvSpPr>
          <p:cNvPr id="33" name="Rectangle 32"/>
          <p:cNvSpPr/>
          <p:nvPr/>
        </p:nvSpPr>
        <p:spPr>
          <a:xfrm>
            <a:off x="5982491" y="5539829"/>
            <a:ext cx="821763" cy="276999"/>
          </a:xfrm>
          <a:prstGeom prst="rect">
            <a:avLst/>
          </a:prstGeom>
        </p:spPr>
        <p:txBody>
          <a:bodyPr wrap="none">
            <a:spAutoFit/>
          </a:bodyPr>
          <a:lstStyle/>
          <a:p>
            <a:pPr>
              <a:spcAft>
                <a:spcPts val="800"/>
              </a:spcAft>
            </a:pPr>
            <a:r>
              <a:rPr lang="en-US" sz="1200" dirty="0"/>
              <a:t>Monocyte</a:t>
            </a:r>
          </a:p>
        </p:txBody>
      </p:sp>
      <p:pic>
        <p:nvPicPr>
          <p:cNvPr id="35" name="Picture 3"/>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rightnessContrast bright="-20000" contrast="20000"/>
                    </a14:imgEffect>
                  </a14:imgLayer>
                </a14:imgProps>
              </a:ext>
              <a:ext uri="{28A0092B-C50C-407E-A947-70E740481C1C}">
                <a14:useLocalDpi xmlns:a14="http://schemas.microsoft.com/office/drawing/2010/main" val="0"/>
              </a:ext>
            </a:extLst>
          </a:blip>
          <a:srcRect r="508"/>
          <a:stretch/>
        </p:blipFill>
        <p:spPr bwMode="auto">
          <a:xfrm>
            <a:off x="463257" y="5790090"/>
            <a:ext cx="1096128" cy="984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3"/>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rightnessContrast bright="20000" contrast="20000"/>
                    </a14:imgEffect>
                  </a14:imgLayer>
                </a14:imgProps>
              </a:ext>
              <a:ext uri="{28A0092B-C50C-407E-A947-70E740481C1C}">
                <a14:useLocalDpi xmlns:a14="http://schemas.microsoft.com/office/drawing/2010/main" val="0"/>
              </a:ext>
            </a:extLst>
          </a:blip>
          <a:srcRect r="362"/>
          <a:stretch/>
        </p:blipFill>
        <p:spPr bwMode="auto">
          <a:xfrm>
            <a:off x="4876455" y="5908359"/>
            <a:ext cx="888586" cy="756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3"/>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rightnessContrast contrast="20000"/>
                    </a14:imgEffect>
                  </a14:imgLayer>
                </a14:imgProps>
              </a:ext>
              <a:ext uri="{28A0092B-C50C-407E-A947-70E740481C1C}">
                <a14:useLocalDpi xmlns:a14="http://schemas.microsoft.com/office/drawing/2010/main" val="0"/>
              </a:ext>
            </a:extLst>
          </a:blip>
          <a:srcRect r="419"/>
          <a:stretch/>
        </p:blipFill>
        <p:spPr bwMode="auto">
          <a:xfrm>
            <a:off x="1896828" y="5908359"/>
            <a:ext cx="1064070" cy="875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4"/>
          <p:cNvPicPr>
            <a:picLocks noChangeAspect="1" noChangeArrowheads="1"/>
          </p:cNvPicPr>
          <p:nvPr/>
        </p:nvPicPr>
        <p:blipFill rotWithShape="1">
          <a:blip r:embed="rId16">
            <a:extLst>
              <a:ext uri="{BEBA8EAE-BF5A-486C-A8C5-ECC9F3942E4B}">
                <a14:imgProps xmlns:a14="http://schemas.microsoft.com/office/drawing/2010/main">
                  <a14:imgLayer r:embed="rId17">
                    <a14:imgEffect>
                      <a14:brightnessContrast contrast="20000"/>
                    </a14:imgEffect>
                  </a14:imgLayer>
                </a14:imgProps>
              </a:ext>
              <a:ext uri="{28A0092B-C50C-407E-A947-70E740481C1C}">
                <a14:useLocalDpi xmlns:a14="http://schemas.microsoft.com/office/drawing/2010/main" val="0"/>
              </a:ext>
            </a:extLst>
          </a:blip>
          <a:stretch/>
        </p:blipFill>
        <p:spPr bwMode="auto">
          <a:xfrm>
            <a:off x="6124016" y="5778899"/>
            <a:ext cx="1049804" cy="959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5"/>
          <p:cNvPicPr>
            <a:picLocks noChangeAspect="1" noChangeArrowheads="1"/>
          </p:cNvPicPr>
          <p:nvPr/>
        </p:nvPicPr>
        <p:blipFill rotWithShape="1">
          <a:blip r:embed="rId18">
            <a:extLst>
              <a:ext uri="{BEBA8EAE-BF5A-486C-A8C5-ECC9F3942E4B}">
                <a14:imgProps xmlns:a14="http://schemas.microsoft.com/office/drawing/2010/main">
                  <a14:imgLayer r:embed="rId19">
                    <a14:imgEffect>
                      <a14:brightnessContrast contrast="40000"/>
                    </a14:imgEffect>
                  </a14:imgLayer>
                </a14:imgProps>
              </a:ext>
              <a:ext uri="{28A0092B-C50C-407E-A947-70E740481C1C}">
                <a14:useLocalDpi xmlns:a14="http://schemas.microsoft.com/office/drawing/2010/main" val="0"/>
              </a:ext>
            </a:extLst>
          </a:blip>
          <a:stretch/>
        </p:blipFill>
        <p:spPr bwMode="auto">
          <a:xfrm>
            <a:off x="3343154" y="5816828"/>
            <a:ext cx="1143252" cy="959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TextBox 35"/>
          <p:cNvSpPr txBox="1"/>
          <p:nvPr/>
        </p:nvSpPr>
        <p:spPr>
          <a:xfrm>
            <a:off x="6151123" y="1018401"/>
            <a:ext cx="1240277" cy="276999"/>
          </a:xfrm>
          <a:prstGeom prst="rect">
            <a:avLst/>
          </a:prstGeom>
          <a:noFill/>
        </p:spPr>
        <p:txBody>
          <a:bodyPr wrap="square" rtlCol="0">
            <a:spAutoFit/>
          </a:bodyPr>
          <a:lstStyle/>
          <a:p>
            <a:r>
              <a:rPr lang="en-US" sz="1200" dirty="0" smtClean="0"/>
              <a:t>Neutrophil</a:t>
            </a:r>
            <a:endParaRPr lang="en-US" sz="1200" dirty="0"/>
          </a:p>
        </p:txBody>
      </p:sp>
      <p:sp>
        <p:nvSpPr>
          <p:cNvPr id="37" name="Rectangle 36"/>
          <p:cNvSpPr/>
          <p:nvPr/>
        </p:nvSpPr>
        <p:spPr>
          <a:xfrm>
            <a:off x="6460659" y="1833969"/>
            <a:ext cx="827919" cy="276999"/>
          </a:xfrm>
          <a:prstGeom prst="rect">
            <a:avLst/>
          </a:prstGeom>
        </p:spPr>
        <p:txBody>
          <a:bodyPr wrap="none">
            <a:spAutoFit/>
          </a:bodyPr>
          <a:lstStyle/>
          <a:p>
            <a:r>
              <a:rPr lang="en-US" sz="1200" dirty="0"/>
              <a:t>Eosinophil</a:t>
            </a:r>
          </a:p>
        </p:txBody>
      </p:sp>
      <p:sp>
        <p:nvSpPr>
          <p:cNvPr id="38" name="Rectangle 37"/>
          <p:cNvSpPr/>
          <p:nvPr/>
        </p:nvSpPr>
        <p:spPr>
          <a:xfrm>
            <a:off x="6573675" y="2628188"/>
            <a:ext cx="715260" cy="276999"/>
          </a:xfrm>
          <a:prstGeom prst="rect">
            <a:avLst/>
          </a:prstGeom>
        </p:spPr>
        <p:txBody>
          <a:bodyPr wrap="none">
            <a:spAutoFit/>
          </a:bodyPr>
          <a:lstStyle/>
          <a:p>
            <a:r>
              <a:rPr lang="en-US" sz="1200" dirty="0"/>
              <a:t>Basophil</a:t>
            </a:r>
          </a:p>
        </p:txBody>
      </p:sp>
      <p:sp>
        <p:nvSpPr>
          <p:cNvPr id="39" name="TextBox 38"/>
          <p:cNvSpPr txBox="1"/>
          <p:nvPr/>
        </p:nvSpPr>
        <p:spPr>
          <a:xfrm>
            <a:off x="6645506" y="3276600"/>
            <a:ext cx="1395109" cy="276999"/>
          </a:xfrm>
          <a:prstGeom prst="rect">
            <a:avLst/>
          </a:prstGeom>
          <a:noFill/>
        </p:spPr>
        <p:txBody>
          <a:bodyPr wrap="square" rtlCol="0">
            <a:spAutoFit/>
          </a:bodyPr>
          <a:lstStyle/>
          <a:p>
            <a:r>
              <a:rPr lang="en-US" sz="1200" dirty="0" smtClean="0"/>
              <a:t>Lymphocyte</a:t>
            </a:r>
            <a:endParaRPr lang="en-US" sz="1200" dirty="0"/>
          </a:p>
        </p:txBody>
      </p:sp>
      <p:sp>
        <p:nvSpPr>
          <p:cNvPr id="40" name="Rectangle 39"/>
          <p:cNvSpPr/>
          <p:nvPr/>
        </p:nvSpPr>
        <p:spPr>
          <a:xfrm>
            <a:off x="6324600" y="3873634"/>
            <a:ext cx="821763" cy="276999"/>
          </a:xfrm>
          <a:prstGeom prst="rect">
            <a:avLst/>
          </a:prstGeom>
        </p:spPr>
        <p:txBody>
          <a:bodyPr wrap="none">
            <a:spAutoFit/>
          </a:bodyPr>
          <a:lstStyle/>
          <a:p>
            <a:pPr>
              <a:spcAft>
                <a:spcPts val="800"/>
              </a:spcAft>
            </a:pPr>
            <a:r>
              <a:rPr lang="en-US" sz="1200" dirty="0"/>
              <a:t>Monocyte</a:t>
            </a:r>
          </a:p>
        </p:txBody>
      </p:sp>
    </p:spTree>
    <p:extLst>
      <p:ext uri="{BB962C8B-B14F-4D97-AF65-F5344CB8AC3E}">
        <p14:creationId xmlns:p14="http://schemas.microsoft.com/office/powerpoint/2010/main" val="325332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6" grpId="0"/>
      <p:bldP spid="37" grpId="0"/>
      <p:bldP spid="38" grpId="0"/>
      <p:bldP spid="39" grpId="0"/>
      <p:bldP spid="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2"/>
          <a:stretch>
            <a:fillRect/>
          </a:stretch>
        </p:blipFill>
        <p:spPr bwMode="auto">
          <a:xfrm>
            <a:off x="381000" y="228600"/>
            <a:ext cx="8411514"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82538" y="2718449"/>
            <a:ext cx="1240277" cy="276999"/>
          </a:xfrm>
          <a:prstGeom prst="rect">
            <a:avLst/>
          </a:prstGeom>
          <a:noFill/>
        </p:spPr>
        <p:txBody>
          <a:bodyPr wrap="square" rtlCol="0">
            <a:spAutoFit/>
          </a:bodyPr>
          <a:lstStyle/>
          <a:p>
            <a:r>
              <a:rPr lang="en-US" sz="1200" dirty="0" smtClean="0"/>
              <a:t>Neutrophil</a:t>
            </a:r>
            <a:endParaRPr lang="en-US" sz="1200" dirty="0"/>
          </a:p>
        </p:txBody>
      </p:sp>
      <p:sp>
        <p:nvSpPr>
          <p:cNvPr id="6" name="Rectangle 5"/>
          <p:cNvSpPr/>
          <p:nvPr/>
        </p:nvSpPr>
        <p:spPr>
          <a:xfrm>
            <a:off x="1683060" y="2624040"/>
            <a:ext cx="827919" cy="276999"/>
          </a:xfrm>
          <a:prstGeom prst="rect">
            <a:avLst/>
          </a:prstGeom>
        </p:spPr>
        <p:txBody>
          <a:bodyPr wrap="none">
            <a:spAutoFit/>
          </a:bodyPr>
          <a:lstStyle/>
          <a:p>
            <a:r>
              <a:rPr lang="en-US" sz="1200" dirty="0"/>
              <a:t>Eosinophil</a:t>
            </a:r>
          </a:p>
        </p:txBody>
      </p:sp>
      <p:sp>
        <p:nvSpPr>
          <p:cNvPr id="7" name="Rectangle 6"/>
          <p:cNvSpPr/>
          <p:nvPr/>
        </p:nvSpPr>
        <p:spPr>
          <a:xfrm>
            <a:off x="7467600" y="2788038"/>
            <a:ext cx="715260" cy="276999"/>
          </a:xfrm>
          <a:prstGeom prst="rect">
            <a:avLst/>
          </a:prstGeom>
        </p:spPr>
        <p:txBody>
          <a:bodyPr wrap="none">
            <a:spAutoFit/>
          </a:bodyPr>
          <a:lstStyle/>
          <a:p>
            <a:r>
              <a:rPr lang="en-US" sz="1200" dirty="0"/>
              <a:t>Basophil</a:t>
            </a:r>
          </a:p>
        </p:txBody>
      </p:sp>
      <p:sp>
        <p:nvSpPr>
          <p:cNvPr id="8" name="Rectangle 7"/>
          <p:cNvSpPr/>
          <p:nvPr/>
        </p:nvSpPr>
        <p:spPr>
          <a:xfrm>
            <a:off x="2971800" y="6019800"/>
            <a:ext cx="821763" cy="276999"/>
          </a:xfrm>
          <a:prstGeom prst="rect">
            <a:avLst/>
          </a:prstGeom>
        </p:spPr>
        <p:txBody>
          <a:bodyPr wrap="none">
            <a:spAutoFit/>
          </a:bodyPr>
          <a:lstStyle/>
          <a:p>
            <a:pPr>
              <a:spcAft>
                <a:spcPts val="800"/>
              </a:spcAft>
            </a:pPr>
            <a:r>
              <a:rPr lang="en-US" sz="1200" dirty="0"/>
              <a:t>Monocyte</a:t>
            </a:r>
          </a:p>
        </p:txBody>
      </p:sp>
      <p:sp>
        <p:nvSpPr>
          <p:cNvPr id="9" name="TextBox 8"/>
          <p:cNvSpPr txBox="1"/>
          <p:nvPr/>
        </p:nvSpPr>
        <p:spPr>
          <a:xfrm>
            <a:off x="6787751" y="5514201"/>
            <a:ext cx="1395109" cy="276999"/>
          </a:xfrm>
          <a:prstGeom prst="rect">
            <a:avLst/>
          </a:prstGeom>
          <a:noFill/>
        </p:spPr>
        <p:txBody>
          <a:bodyPr wrap="square" rtlCol="0">
            <a:spAutoFit/>
          </a:bodyPr>
          <a:lstStyle/>
          <a:p>
            <a:r>
              <a:rPr lang="en-US" sz="1200" dirty="0" smtClean="0"/>
              <a:t>Lymphocyte</a:t>
            </a:r>
            <a:endParaRPr lang="en-US" sz="1200" dirty="0"/>
          </a:p>
        </p:txBody>
      </p:sp>
    </p:spTree>
    <p:extLst>
      <p:ext uri="{BB962C8B-B14F-4D97-AF65-F5344CB8AC3E}">
        <p14:creationId xmlns:p14="http://schemas.microsoft.com/office/powerpoint/2010/main" val="16209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C:\Users\ljohnson\AppData\Local\Microsoft\Windows\Temporary Internet Files\Content.Outlook\8EZ5XIZ0\photo (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r="11" b="76"/>
          <a:stretch/>
        </p:blipFill>
        <p:spPr bwMode="auto">
          <a:xfrm rot="5400000">
            <a:off x="5819945" y="1244491"/>
            <a:ext cx="4131567" cy="183862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4</a:t>
            </a:r>
            <a:r>
              <a:rPr lang="en-US" dirty="0" smtClean="0"/>
              <a:t>. Percentages of Cells</a:t>
            </a:r>
            <a:endParaRPr lang="en-US" dirty="0"/>
          </a:p>
        </p:txBody>
      </p:sp>
      <p:sp>
        <p:nvSpPr>
          <p:cNvPr id="5" name="Rectangle 4"/>
          <p:cNvSpPr/>
          <p:nvPr/>
        </p:nvSpPr>
        <p:spPr>
          <a:xfrm>
            <a:off x="8053851" y="6180892"/>
            <a:ext cx="1090149" cy="615553"/>
          </a:xfrm>
          <a:prstGeom prst="rect">
            <a:avLst/>
          </a:prstGeom>
        </p:spPr>
        <p:txBody>
          <a:bodyPr wrap="square">
            <a:spAutoFit/>
          </a:bodyPr>
          <a:lstStyle/>
          <a:p>
            <a:pPr algn="ctr"/>
            <a:r>
              <a:rPr lang="en-US" sz="1600" dirty="0">
                <a:hlinkClick r:id="rId4" action="ppaction://hlinksldjump"/>
              </a:rPr>
              <a:t>Return to </a:t>
            </a:r>
          </a:p>
          <a:p>
            <a:pPr algn="ctr"/>
            <a:r>
              <a:rPr lang="en-US" dirty="0">
                <a:hlinkClick r:id="rId4" action="ppaction://hlinksldjump"/>
              </a:rPr>
              <a:t>Toolkit</a:t>
            </a:r>
            <a:endParaRPr lang="en-US" dirty="0"/>
          </a:p>
        </p:txBody>
      </p:sp>
      <p:sp>
        <p:nvSpPr>
          <p:cNvPr id="6" name="TextBox 5"/>
          <p:cNvSpPr txBox="1"/>
          <p:nvPr/>
        </p:nvSpPr>
        <p:spPr>
          <a:xfrm>
            <a:off x="571500" y="1872258"/>
            <a:ext cx="6667500" cy="3385542"/>
          </a:xfrm>
          <a:prstGeom prst="rect">
            <a:avLst/>
          </a:prstGeom>
          <a:noFill/>
        </p:spPr>
        <p:txBody>
          <a:bodyPr wrap="square" rtlCol="0">
            <a:spAutoFit/>
          </a:bodyPr>
          <a:lstStyle/>
          <a:p>
            <a:pPr marL="457200" indent="-457200">
              <a:spcAft>
                <a:spcPts val="800"/>
              </a:spcAft>
              <a:buFont typeface="+mj-lt"/>
              <a:buAutoNum type="alphaUcPeriod"/>
            </a:pPr>
            <a:r>
              <a:rPr lang="en-US" sz="2400" dirty="0"/>
              <a:t>Open </a:t>
            </a:r>
            <a:r>
              <a:rPr lang="en-US" sz="2400" dirty="0" smtClean="0"/>
              <a:t>the healthy blood image, </a:t>
            </a:r>
            <a:r>
              <a:rPr lang="en-US" sz="2400" dirty="0"/>
              <a:t>and set the </a:t>
            </a:r>
            <a:r>
              <a:rPr lang="en-US" sz="2400" dirty="0" smtClean="0"/>
              <a:t>magnification </a:t>
            </a:r>
            <a:r>
              <a:rPr lang="en-US" sz="2400" dirty="0"/>
              <a:t>to 80x. </a:t>
            </a:r>
          </a:p>
          <a:p>
            <a:pPr marL="457200" indent="-457200">
              <a:spcAft>
                <a:spcPts val="800"/>
              </a:spcAft>
              <a:buFont typeface="+mj-lt"/>
              <a:buAutoNum type="alphaUcPeriod"/>
            </a:pPr>
            <a:r>
              <a:rPr lang="en-US" sz="2400" dirty="0" smtClean="0"/>
              <a:t>Pick at least 50 random white blood cells and classify which type it is based on images below. </a:t>
            </a:r>
          </a:p>
          <a:p>
            <a:pPr marL="457200" indent="-457200">
              <a:spcAft>
                <a:spcPts val="1200"/>
              </a:spcAft>
              <a:buFont typeface="+mj-lt"/>
              <a:buAutoNum type="alphaUcPeriod"/>
            </a:pPr>
            <a:r>
              <a:rPr lang="en-US" sz="2400" dirty="0" smtClean="0"/>
              <a:t>Calculate the percentage of each WBC type found in the sample.</a:t>
            </a:r>
          </a:p>
          <a:p>
            <a:pPr marL="342900" indent="-342900">
              <a:spcAft>
                <a:spcPts val="800"/>
              </a:spcAft>
              <a:buFont typeface="Arial" panose="020B0604020202020204" pitchFamily="34" charset="0"/>
              <a:buChar char="•"/>
            </a:pPr>
            <a:r>
              <a:rPr lang="en-US" sz="2000" dirty="0" smtClean="0"/>
              <a:t>Note, some WBC types are rare and you might not </a:t>
            </a:r>
          </a:p>
          <a:p>
            <a:pPr>
              <a:spcAft>
                <a:spcPts val="800"/>
              </a:spcAft>
            </a:pPr>
            <a:r>
              <a:rPr lang="en-US" sz="2000" dirty="0"/>
              <a:t>	</a:t>
            </a:r>
            <a:r>
              <a:rPr lang="en-US" sz="2000" dirty="0" smtClean="0"/>
              <a:t>find any of them (e.g., basophils). </a:t>
            </a:r>
          </a:p>
        </p:txBody>
      </p:sp>
      <p:sp>
        <p:nvSpPr>
          <p:cNvPr id="7" name="TextBox 6"/>
          <p:cNvSpPr txBox="1"/>
          <p:nvPr/>
        </p:nvSpPr>
        <p:spPr>
          <a:xfrm>
            <a:off x="6290552" y="998537"/>
            <a:ext cx="1240277" cy="276999"/>
          </a:xfrm>
          <a:prstGeom prst="rect">
            <a:avLst/>
          </a:prstGeom>
          <a:noFill/>
        </p:spPr>
        <p:txBody>
          <a:bodyPr wrap="square" rtlCol="0">
            <a:spAutoFit/>
          </a:bodyPr>
          <a:lstStyle/>
          <a:p>
            <a:r>
              <a:rPr lang="en-US" sz="1200" dirty="0" smtClean="0"/>
              <a:t>Neutrophil</a:t>
            </a:r>
            <a:endParaRPr lang="en-US" sz="1200" dirty="0"/>
          </a:p>
        </p:txBody>
      </p:sp>
      <p:sp>
        <p:nvSpPr>
          <p:cNvPr id="8" name="TextBox 7"/>
          <p:cNvSpPr txBox="1"/>
          <p:nvPr/>
        </p:nvSpPr>
        <p:spPr>
          <a:xfrm>
            <a:off x="6910691" y="2667000"/>
            <a:ext cx="1395109" cy="276999"/>
          </a:xfrm>
          <a:prstGeom prst="rect">
            <a:avLst/>
          </a:prstGeom>
          <a:noFill/>
        </p:spPr>
        <p:txBody>
          <a:bodyPr wrap="square" rtlCol="0">
            <a:spAutoFit/>
          </a:bodyPr>
          <a:lstStyle/>
          <a:p>
            <a:r>
              <a:rPr lang="en-US" sz="1200" dirty="0" smtClean="0"/>
              <a:t>Lymphocyte</a:t>
            </a:r>
            <a:endParaRPr lang="en-US" sz="1200" dirty="0"/>
          </a:p>
        </p:txBody>
      </p:sp>
      <p:sp>
        <p:nvSpPr>
          <p:cNvPr id="3" name="Rectangle 2"/>
          <p:cNvSpPr/>
          <p:nvPr/>
        </p:nvSpPr>
        <p:spPr>
          <a:xfrm>
            <a:off x="6828118" y="3581400"/>
            <a:ext cx="821763" cy="276999"/>
          </a:xfrm>
          <a:prstGeom prst="rect">
            <a:avLst/>
          </a:prstGeom>
        </p:spPr>
        <p:txBody>
          <a:bodyPr wrap="none">
            <a:spAutoFit/>
          </a:bodyPr>
          <a:lstStyle/>
          <a:p>
            <a:pPr>
              <a:spcAft>
                <a:spcPts val="800"/>
              </a:spcAft>
            </a:pPr>
            <a:r>
              <a:rPr lang="en-US" sz="1200" dirty="0"/>
              <a:t>Monocyte</a:t>
            </a:r>
          </a:p>
        </p:txBody>
      </p:sp>
      <p:sp>
        <p:nvSpPr>
          <p:cNvPr id="9" name="Rectangle 8"/>
          <p:cNvSpPr/>
          <p:nvPr/>
        </p:nvSpPr>
        <p:spPr>
          <a:xfrm>
            <a:off x="6394615" y="1399401"/>
            <a:ext cx="827919" cy="276999"/>
          </a:xfrm>
          <a:prstGeom prst="rect">
            <a:avLst/>
          </a:prstGeom>
        </p:spPr>
        <p:txBody>
          <a:bodyPr wrap="none">
            <a:spAutoFit/>
          </a:bodyPr>
          <a:lstStyle/>
          <a:p>
            <a:r>
              <a:rPr lang="en-US" sz="1200" dirty="0"/>
              <a:t>Eosinophil</a:t>
            </a:r>
          </a:p>
        </p:txBody>
      </p:sp>
      <p:sp>
        <p:nvSpPr>
          <p:cNvPr id="10" name="Rectangle 9"/>
          <p:cNvSpPr/>
          <p:nvPr/>
        </p:nvSpPr>
        <p:spPr>
          <a:xfrm>
            <a:off x="6470488" y="2025303"/>
            <a:ext cx="715260" cy="276999"/>
          </a:xfrm>
          <a:prstGeom prst="rect">
            <a:avLst/>
          </a:prstGeom>
        </p:spPr>
        <p:txBody>
          <a:bodyPr wrap="none">
            <a:spAutoFit/>
          </a:bodyPr>
          <a:lstStyle/>
          <a:p>
            <a:r>
              <a:rPr lang="en-US" sz="1200" dirty="0"/>
              <a:t>Basophil</a:t>
            </a:r>
          </a:p>
        </p:txBody>
      </p:sp>
      <p:pic>
        <p:nvPicPr>
          <p:cNvPr id="7171"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tretch/>
        </p:blipFill>
        <p:spPr bwMode="auto">
          <a:xfrm>
            <a:off x="5401320" y="4847543"/>
            <a:ext cx="2447280" cy="1807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802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923393" y="762000"/>
            <a:ext cx="4049464" cy="400110"/>
          </a:xfrm>
          <a:prstGeom prst="rect">
            <a:avLst/>
          </a:prstGeom>
          <a:noFill/>
        </p:spPr>
        <p:txBody>
          <a:bodyPr wrap="square" rtlCol="0">
            <a:spAutoFit/>
          </a:bodyPr>
          <a:lstStyle/>
          <a:p>
            <a:r>
              <a:rPr lang="en-US" sz="2000" dirty="0" smtClean="0"/>
              <a:t>Number of Cells in Healthy Blood</a:t>
            </a:r>
            <a:endParaRPr lang="en-US" dirty="0"/>
          </a:p>
        </p:txBody>
      </p:sp>
      <p:cxnSp>
        <p:nvCxnSpPr>
          <p:cNvPr id="18" name="Straight Connector 17"/>
          <p:cNvCxnSpPr/>
          <p:nvPr/>
        </p:nvCxnSpPr>
        <p:spPr>
          <a:xfrm>
            <a:off x="1409700" y="2260629"/>
            <a:ext cx="66294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896327" y="1917729"/>
            <a:ext cx="1395109" cy="369332"/>
          </a:xfrm>
          <a:prstGeom prst="rect">
            <a:avLst/>
          </a:prstGeom>
          <a:noFill/>
        </p:spPr>
        <p:txBody>
          <a:bodyPr wrap="square" rtlCol="0">
            <a:spAutoFit/>
          </a:bodyPr>
          <a:lstStyle/>
          <a:p>
            <a:r>
              <a:rPr lang="en-US" dirty="0" smtClean="0"/>
              <a:t>Lymphocyte</a:t>
            </a:r>
            <a:endParaRPr lang="en-US" dirty="0"/>
          </a:p>
        </p:txBody>
      </p:sp>
      <p:sp>
        <p:nvSpPr>
          <p:cNvPr id="21" name="TextBox 20"/>
          <p:cNvSpPr txBox="1"/>
          <p:nvPr/>
        </p:nvSpPr>
        <p:spPr>
          <a:xfrm>
            <a:off x="1644747" y="1930429"/>
            <a:ext cx="1240277" cy="369332"/>
          </a:xfrm>
          <a:prstGeom prst="rect">
            <a:avLst/>
          </a:prstGeom>
          <a:noFill/>
        </p:spPr>
        <p:txBody>
          <a:bodyPr wrap="square" rtlCol="0">
            <a:spAutoFit/>
          </a:bodyPr>
          <a:lstStyle/>
          <a:p>
            <a:r>
              <a:rPr lang="en-US" dirty="0" smtClean="0"/>
              <a:t>Neutrophil</a:t>
            </a:r>
            <a:endParaRPr lang="en-US" dirty="0"/>
          </a:p>
        </p:txBody>
      </p:sp>
      <p:sp>
        <p:nvSpPr>
          <p:cNvPr id="22" name="TextBox 21"/>
          <p:cNvSpPr txBox="1"/>
          <p:nvPr/>
        </p:nvSpPr>
        <p:spPr>
          <a:xfrm>
            <a:off x="5551477" y="1924953"/>
            <a:ext cx="1240277" cy="369332"/>
          </a:xfrm>
          <a:prstGeom prst="rect">
            <a:avLst/>
          </a:prstGeom>
          <a:noFill/>
        </p:spPr>
        <p:txBody>
          <a:bodyPr wrap="square" rtlCol="0">
            <a:spAutoFit/>
          </a:bodyPr>
          <a:lstStyle/>
          <a:p>
            <a:r>
              <a:rPr lang="en-US" dirty="0" smtClean="0"/>
              <a:t>Eosinophil</a:t>
            </a:r>
            <a:endParaRPr lang="en-US" dirty="0"/>
          </a:p>
        </p:txBody>
      </p:sp>
      <p:cxnSp>
        <p:nvCxnSpPr>
          <p:cNvPr id="23" name="Straight Connector 22"/>
          <p:cNvCxnSpPr/>
          <p:nvPr/>
        </p:nvCxnSpPr>
        <p:spPr>
          <a:xfrm>
            <a:off x="2885023" y="1930429"/>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291435" y="1909831"/>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300628" y="1917729"/>
            <a:ext cx="1240277" cy="369332"/>
          </a:xfrm>
          <a:prstGeom prst="rect">
            <a:avLst/>
          </a:prstGeom>
          <a:noFill/>
        </p:spPr>
        <p:txBody>
          <a:bodyPr wrap="square" rtlCol="0">
            <a:spAutoFit/>
          </a:bodyPr>
          <a:lstStyle/>
          <a:p>
            <a:r>
              <a:rPr lang="en-US" dirty="0" smtClean="0"/>
              <a:t>Monocyte</a:t>
            </a:r>
            <a:endParaRPr lang="en-US" dirty="0"/>
          </a:p>
        </p:txBody>
      </p:sp>
      <p:cxnSp>
        <p:nvCxnSpPr>
          <p:cNvPr id="12" name="Straight Connector 11"/>
          <p:cNvCxnSpPr/>
          <p:nvPr/>
        </p:nvCxnSpPr>
        <p:spPr>
          <a:xfrm>
            <a:off x="5528317" y="1936621"/>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791753" y="1951553"/>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831340" y="1924953"/>
            <a:ext cx="1055359" cy="369332"/>
          </a:xfrm>
          <a:prstGeom prst="rect">
            <a:avLst/>
          </a:prstGeom>
          <a:noFill/>
        </p:spPr>
        <p:txBody>
          <a:bodyPr wrap="square" rtlCol="0">
            <a:spAutoFit/>
          </a:bodyPr>
          <a:lstStyle/>
          <a:p>
            <a:r>
              <a:rPr lang="en-US" dirty="0" smtClean="0"/>
              <a:t>Basophil</a:t>
            </a:r>
            <a:endParaRPr lang="en-US" dirty="0"/>
          </a:p>
        </p:txBody>
      </p:sp>
      <p:cxnSp>
        <p:nvCxnSpPr>
          <p:cNvPr id="7" name="Straight Connector 6"/>
          <p:cNvCxnSpPr/>
          <p:nvPr/>
        </p:nvCxnSpPr>
        <p:spPr>
          <a:xfrm>
            <a:off x="1409700" y="1917729"/>
            <a:ext cx="6620481" cy="24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a:xfrm>
            <a:off x="609600" y="-152400"/>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4. Percentages of Cells Example Data</a:t>
            </a:r>
            <a:endParaRPr lang="en-US" dirty="0"/>
          </a:p>
        </p:txBody>
      </p:sp>
      <p:sp>
        <p:nvSpPr>
          <p:cNvPr id="33" name="Equal 32"/>
          <p:cNvSpPr/>
          <p:nvPr/>
        </p:nvSpPr>
        <p:spPr>
          <a:xfrm rot="5400000">
            <a:off x="5996337" y="2370061"/>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0" name="Group 39"/>
          <p:cNvGrpSpPr/>
          <p:nvPr/>
        </p:nvGrpSpPr>
        <p:grpSpPr>
          <a:xfrm>
            <a:off x="2312976" y="4335773"/>
            <a:ext cx="432326" cy="350556"/>
            <a:chOff x="7205591" y="3066008"/>
            <a:chExt cx="432326" cy="350556"/>
          </a:xfrm>
        </p:grpSpPr>
        <p:sp>
          <p:nvSpPr>
            <p:cNvPr id="34" name="Equal 33"/>
            <p:cNvSpPr/>
            <p:nvPr/>
          </p:nvSpPr>
          <p:spPr>
            <a:xfrm rot="5400000">
              <a:off x="7246476" y="3025123"/>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Rectangle 38"/>
            <p:cNvSpPr/>
            <p:nvPr/>
          </p:nvSpPr>
          <p:spPr>
            <a:xfrm>
              <a:off x="7421753" y="3066008"/>
              <a:ext cx="216164" cy="350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4463929" y="2408159"/>
            <a:ext cx="648488" cy="353345"/>
            <a:chOff x="4463929" y="2738330"/>
            <a:chExt cx="648488" cy="353345"/>
          </a:xfrm>
        </p:grpSpPr>
        <p:sp>
          <p:nvSpPr>
            <p:cNvPr id="32" name="Equal 31"/>
            <p:cNvSpPr/>
            <p:nvPr/>
          </p:nvSpPr>
          <p:spPr>
            <a:xfrm rot="5400000">
              <a:off x="4504814" y="269744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Equal 34"/>
            <p:cNvSpPr/>
            <p:nvPr/>
          </p:nvSpPr>
          <p:spPr>
            <a:xfrm rot="5400000">
              <a:off x="4720976" y="270023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2" name="Straight Connector 41"/>
            <p:cNvCxnSpPr/>
            <p:nvPr/>
          </p:nvCxnSpPr>
          <p:spPr>
            <a:xfrm flipV="1">
              <a:off x="4502823" y="2787587"/>
              <a:ext cx="609594" cy="249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3329869" y="2805288"/>
            <a:ext cx="432326" cy="350556"/>
            <a:chOff x="7205591" y="3066008"/>
            <a:chExt cx="432326" cy="350556"/>
          </a:xfrm>
        </p:grpSpPr>
        <p:sp>
          <p:nvSpPr>
            <p:cNvPr id="46" name="Equal 45"/>
            <p:cNvSpPr/>
            <p:nvPr/>
          </p:nvSpPr>
          <p:spPr>
            <a:xfrm rot="5400000">
              <a:off x="7246476" y="3025123"/>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Rectangle 46"/>
            <p:cNvSpPr/>
            <p:nvPr/>
          </p:nvSpPr>
          <p:spPr>
            <a:xfrm>
              <a:off x="7421753" y="3066008"/>
              <a:ext cx="216164" cy="350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3202341" y="2423379"/>
            <a:ext cx="648488" cy="353345"/>
            <a:chOff x="4463929" y="2738330"/>
            <a:chExt cx="648488" cy="353345"/>
          </a:xfrm>
        </p:grpSpPr>
        <p:sp>
          <p:nvSpPr>
            <p:cNvPr id="50" name="Equal 49"/>
            <p:cNvSpPr/>
            <p:nvPr/>
          </p:nvSpPr>
          <p:spPr>
            <a:xfrm rot="5400000">
              <a:off x="4504814" y="269744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Equal 50"/>
            <p:cNvSpPr/>
            <p:nvPr/>
          </p:nvSpPr>
          <p:spPr>
            <a:xfrm rot="5400000">
              <a:off x="4720976" y="270023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2" name="Straight Connector 51"/>
            <p:cNvCxnSpPr/>
            <p:nvPr/>
          </p:nvCxnSpPr>
          <p:spPr>
            <a:xfrm flipV="1">
              <a:off x="4502823" y="2787587"/>
              <a:ext cx="609594" cy="249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3" name="Equal 52"/>
          <p:cNvSpPr/>
          <p:nvPr/>
        </p:nvSpPr>
        <p:spPr>
          <a:xfrm rot="5400000">
            <a:off x="3174000" y="2764404"/>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4" name="Group 53"/>
          <p:cNvGrpSpPr/>
          <p:nvPr/>
        </p:nvGrpSpPr>
        <p:grpSpPr>
          <a:xfrm>
            <a:off x="1409700" y="2426169"/>
            <a:ext cx="648488" cy="353345"/>
            <a:chOff x="4463929" y="2738330"/>
            <a:chExt cx="648488" cy="353345"/>
          </a:xfrm>
        </p:grpSpPr>
        <p:sp>
          <p:nvSpPr>
            <p:cNvPr id="55" name="Equal 54"/>
            <p:cNvSpPr/>
            <p:nvPr/>
          </p:nvSpPr>
          <p:spPr>
            <a:xfrm rot="5400000">
              <a:off x="4504814" y="269744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Equal 55"/>
            <p:cNvSpPr/>
            <p:nvPr/>
          </p:nvSpPr>
          <p:spPr>
            <a:xfrm rot="5400000">
              <a:off x="4720976" y="270023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7" name="Straight Connector 56"/>
            <p:cNvCxnSpPr/>
            <p:nvPr/>
          </p:nvCxnSpPr>
          <p:spPr>
            <a:xfrm flipV="1">
              <a:off x="4502823" y="2787587"/>
              <a:ext cx="609594" cy="249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1454018" y="2916978"/>
            <a:ext cx="648488" cy="353345"/>
            <a:chOff x="4463929" y="2738330"/>
            <a:chExt cx="648488" cy="353345"/>
          </a:xfrm>
        </p:grpSpPr>
        <p:sp>
          <p:nvSpPr>
            <p:cNvPr id="59" name="Equal 58"/>
            <p:cNvSpPr/>
            <p:nvPr/>
          </p:nvSpPr>
          <p:spPr>
            <a:xfrm rot="5400000">
              <a:off x="4504814" y="269744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Equal 59"/>
            <p:cNvSpPr/>
            <p:nvPr/>
          </p:nvSpPr>
          <p:spPr>
            <a:xfrm rot="5400000">
              <a:off x="4720976" y="270023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1" name="Straight Connector 60"/>
            <p:cNvCxnSpPr/>
            <p:nvPr/>
          </p:nvCxnSpPr>
          <p:spPr>
            <a:xfrm flipV="1">
              <a:off x="4502823" y="2787587"/>
              <a:ext cx="609594" cy="249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1492912" y="3403629"/>
            <a:ext cx="648488" cy="353345"/>
            <a:chOff x="4463929" y="2738330"/>
            <a:chExt cx="648488" cy="353345"/>
          </a:xfrm>
        </p:grpSpPr>
        <p:sp>
          <p:nvSpPr>
            <p:cNvPr id="63" name="Equal 62"/>
            <p:cNvSpPr/>
            <p:nvPr/>
          </p:nvSpPr>
          <p:spPr>
            <a:xfrm rot="5400000">
              <a:off x="4504814" y="269744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Equal 63"/>
            <p:cNvSpPr/>
            <p:nvPr/>
          </p:nvSpPr>
          <p:spPr>
            <a:xfrm rot="5400000">
              <a:off x="4720976" y="270023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5" name="Straight Connector 64"/>
            <p:cNvCxnSpPr/>
            <p:nvPr/>
          </p:nvCxnSpPr>
          <p:spPr>
            <a:xfrm flipV="1">
              <a:off x="4502823" y="2787587"/>
              <a:ext cx="609594" cy="249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2103030" y="3048470"/>
            <a:ext cx="648488" cy="353345"/>
            <a:chOff x="4463929" y="2738330"/>
            <a:chExt cx="648488" cy="353345"/>
          </a:xfrm>
        </p:grpSpPr>
        <p:sp>
          <p:nvSpPr>
            <p:cNvPr id="67" name="Equal 66"/>
            <p:cNvSpPr/>
            <p:nvPr/>
          </p:nvSpPr>
          <p:spPr>
            <a:xfrm rot="5400000">
              <a:off x="4504814" y="269744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Equal 67"/>
            <p:cNvSpPr/>
            <p:nvPr/>
          </p:nvSpPr>
          <p:spPr>
            <a:xfrm rot="5400000">
              <a:off x="4720976" y="270023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9" name="Straight Connector 68"/>
            <p:cNvCxnSpPr/>
            <p:nvPr/>
          </p:nvCxnSpPr>
          <p:spPr>
            <a:xfrm flipV="1">
              <a:off x="4502823" y="2787587"/>
              <a:ext cx="609594" cy="249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2071412" y="2529847"/>
            <a:ext cx="648488" cy="353345"/>
            <a:chOff x="4463929" y="2738330"/>
            <a:chExt cx="648488" cy="353345"/>
          </a:xfrm>
        </p:grpSpPr>
        <p:sp>
          <p:nvSpPr>
            <p:cNvPr id="71" name="Equal 70"/>
            <p:cNvSpPr/>
            <p:nvPr/>
          </p:nvSpPr>
          <p:spPr>
            <a:xfrm rot="5400000">
              <a:off x="4504814" y="269744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Equal 71"/>
            <p:cNvSpPr/>
            <p:nvPr/>
          </p:nvSpPr>
          <p:spPr>
            <a:xfrm rot="5400000">
              <a:off x="4720976" y="270023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3" name="Straight Connector 72"/>
            <p:cNvCxnSpPr/>
            <p:nvPr/>
          </p:nvCxnSpPr>
          <p:spPr>
            <a:xfrm flipV="1">
              <a:off x="4502823" y="2787587"/>
              <a:ext cx="609594" cy="249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2096815" y="3525317"/>
            <a:ext cx="648488" cy="353345"/>
            <a:chOff x="4463929" y="2738330"/>
            <a:chExt cx="648488" cy="353345"/>
          </a:xfrm>
        </p:grpSpPr>
        <p:sp>
          <p:nvSpPr>
            <p:cNvPr id="75" name="Equal 74"/>
            <p:cNvSpPr/>
            <p:nvPr/>
          </p:nvSpPr>
          <p:spPr>
            <a:xfrm rot="5400000">
              <a:off x="4504814" y="269744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Equal 75"/>
            <p:cNvSpPr/>
            <p:nvPr/>
          </p:nvSpPr>
          <p:spPr>
            <a:xfrm rot="5400000">
              <a:off x="4720976" y="270023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7" name="Straight Connector 76"/>
            <p:cNvCxnSpPr/>
            <p:nvPr/>
          </p:nvCxnSpPr>
          <p:spPr>
            <a:xfrm flipV="1">
              <a:off x="4502823" y="2787587"/>
              <a:ext cx="609594" cy="249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1500712" y="3878663"/>
            <a:ext cx="648488" cy="353345"/>
            <a:chOff x="4463929" y="2738330"/>
            <a:chExt cx="648488" cy="353345"/>
          </a:xfrm>
        </p:grpSpPr>
        <p:sp>
          <p:nvSpPr>
            <p:cNvPr id="79" name="Equal 78"/>
            <p:cNvSpPr/>
            <p:nvPr/>
          </p:nvSpPr>
          <p:spPr>
            <a:xfrm rot="5400000">
              <a:off x="4504814" y="269744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Equal 79"/>
            <p:cNvSpPr/>
            <p:nvPr/>
          </p:nvSpPr>
          <p:spPr>
            <a:xfrm rot="5400000">
              <a:off x="4720976" y="270023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1" name="Straight Connector 80"/>
            <p:cNvCxnSpPr/>
            <p:nvPr/>
          </p:nvCxnSpPr>
          <p:spPr>
            <a:xfrm flipV="1">
              <a:off x="4502823" y="2787587"/>
              <a:ext cx="609594" cy="249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2135709" y="3927920"/>
            <a:ext cx="648488" cy="353345"/>
            <a:chOff x="4463929" y="2738330"/>
            <a:chExt cx="648488" cy="353345"/>
          </a:xfrm>
        </p:grpSpPr>
        <p:sp>
          <p:nvSpPr>
            <p:cNvPr id="83" name="Equal 82"/>
            <p:cNvSpPr/>
            <p:nvPr/>
          </p:nvSpPr>
          <p:spPr>
            <a:xfrm rot="5400000">
              <a:off x="4504814" y="269744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Equal 83"/>
            <p:cNvSpPr/>
            <p:nvPr/>
          </p:nvSpPr>
          <p:spPr>
            <a:xfrm rot="5400000">
              <a:off x="4720976" y="270023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5" name="Straight Connector 84"/>
            <p:cNvCxnSpPr/>
            <p:nvPr/>
          </p:nvCxnSpPr>
          <p:spPr>
            <a:xfrm flipV="1">
              <a:off x="4502823" y="2787587"/>
              <a:ext cx="609594" cy="249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1499653" y="4345684"/>
            <a:ext cx="648488" cy="353345"/>
            <a:chOff x="4463929" y="2738330"/>
            <a:chExt cx="648488" cy="353345"/>
          </a:xfrm>
        </p:grpSpPr>
        <p:sp>
          <p:nvSpPr>
            <p:cNvPr id="87" name="Equal 86"/>
            <p:cNvSpPr/>
            <p:nvPr/>
          </p:nvSpPr>
          <p:spPr>
            <a:xfrm rot="5400000">
              <a:off x="4504814" y="269744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Equal 87"/>
            <p:cNvSpPr/>
            <p:nvPr/>
          </p:nvSpPr>
          <p:spPr>
            <a:xfrm rot="5400000">
              <a:off x="4720976" y="270023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9" name="Straight Connector 88"/>
            <p:cNvCxnSpPr/>
            <p:nvPr/>
          </p:nvCxnSpPr>
          <p:spPr>
            <a:xfrm flipV="1">
              <a:off x="4502823" y="2787587"/>
              <a:ext cx="609594" cy="249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7357991" y="2499846"/>
            <a:ext cx="432326" cy="350556"/>
            <a:chOff x="7205591" y="3066008"/>
            <a:chExt cx="432326" cy="350556"/>
          </a:xfrm>
        </p:grpSpPr>
        <p:sp>
          <p:nvSpPr>
            <p:cNvPr id="91" name="Equal 90"/>
            <p:cNvSpPr/>
            <p:nvPr/>
          </p:nvSpPr>
          <p:spPr>
            <a:xfrm rot="5400000">
              <a:off x="7246476" y="3025123"/>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Rectangle 91"/>
            <p:cNvSpPr/>
            <p:nvPr/>
          </p:nvSpPr>
          <p:spPr>
            <a:xfrm>
              <a:off x="7421753" y="3066008"/>
              <a:ext cx="216164" cy="350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TextBox 92"/>
          <p:cNvSpPr txBox="1"/>
          <p:nvPr/>
        </p:nvSpPr>
        <p:spPr>
          <a:xfrm>
            <a:off x="304800" y="4741237"/>
            <a:ext cx="1194852" cy="369332"/>
          </a:xfrm>
          <a:prstGeom prst="rect">
            <a:avLst/>
          </a:prstGeom>
          <a:noFill/>
        </p:spPr>
        <p:txBody>
          <a:bodyPr wrap="square" rtlCol="0">
            <a:spAutoFit/>
          </a:bodyPr>
          <a:lstStyle/>
          <a:p>
            <a:r>
              <a:rPr lang="en-US" dirty="0" smtClean="0"/>
              <a:t>Counted</a:t>
            </a:r>
            <a:endParaRPr lang="en-US" dirty="0"/>
          </a:p>
        </p:txBody>
      </p:sp>
      <p:sp>
        <p:nvSpPr>
          <p:cNvPr id="94" name="TextBox 93"/>
          <p:cNvSpPr txBox="1"/>
          <p:nvPr/>
        </p:nvSpPr>
        <p:spPr>
          <a:xfrm>
            <a:off x="386395" y="5080029"/>
            <a:ext cx="1194852" cy="369332"/>
          </a:xfrm>
          <a:prstGeom prst="rect">
            <a:avLst/>
          </a:prstGeom>
          <a:noFill/>
        </p:spPr>
        <p:txBody>
          <a:bodyPr wrap="square" rtlCol="0">
            <a:spAutoFit/>
          </a:bodyPr>
          <a:lstStyle/>
          <a:p>
            <a:r>
              <a:rPr lang="en-US" dirty="0" smtClean="0"/>
              <a:t>Total</a:t>
            </a:r>
            <a:endParaRPr lang="en-US" dirty="0"/>
          </a:p>
        </p:txBody>
      </p:sp>
      <p:sp>
        <p:nvSpPr>
          <p:cNvPr id="95" name="TextBox 94"/>
          <p:cNvSpPr txBox="1"/>
          <p:nvPr/>
        </p:nvSpPr>
        <p:spPr>
          <a:xfrm>
            <a:off x="386395" y="5568125"/>
            <a:ext cx="1145411" cy="369332"/>
          </a:xfrm>
          <a:prstGeom prst="rect">
            <a:avLst/>
          </a:prstGeom>
          <a:noFill/>
        </p:spPr>
        <p:txBody>
          <a:bodyPr wrap="square" rtlCol="0">
            <a:spAutoFit/>
          </a:bodyPr>
          <a:lstStyle/>
          <a:p>
            <a:r>
              <a:rPr lang="en-US" dirty="0" smtClean="0"/>
              <a:t>Percent</a:t>
            </a:r>
            <a:endParaRPr lang="en-US" dirty="0"/>
          </a:p>
        </p:txBody>
      </p:sp>
      <p:sp>
        <p:nvSpPr>
          <p:cNvPr id="96" name="TextBox 95"/>
          <p:cNvSpPr txBox="1"/>
          <p:nvPr/>
        </p:nvSpPr>
        <p:spPr>
          <a:xfrm>
            <a:off x="1613162" y="5096143"/>
            <a:ext cx="3066928" cy="369332"/>
          </a:xfrm>
          <a:prstGeom prst="rect">
            <a:avLst/>
          </a:prstGeom>
          <a:noFill/>
        </p:spPr>
        <p:txBody>
          <a:bodyPr wrap="square" rtlCol="0">
            <a:spAutoFit/>
          </a:bodyPr>
          <a:lstStyle/>
          <a:p>
            <a:r>
              <a:rPr lang="en-US" dirty="0" smtClean="0"/>
              <a:t>46 + 8 + 6 + 2 + 1 = </a:t>
            </a:r>
            <a:r>
              <a:rPr lang="en-US" b="1" dirty="0" smtClean="0"/>
              <a:t>63</a:t>
            </a:r>
            <a:endParaRPr lang="en-US" b="1" dirty="0"/>
          </a:p>
        </p:txBody>
      </p:sp>
      <p:grpSp>
        <p:nvGrpSpPr>
          <p:cNvPr id="127" name="Group 126"/>
          <p:cNvGrpSpPr/>
          <p:nvPr/>
        </p:nvGrpSpPr>
        <p:grpSpPr>
          <a:xfrm>
            <a:off x="1295400" y="5461029"/>
            <a:ext cx="1227824" cy="625752"/>
            <a:chOff x="1581247" y="5826542"/>
            <a:chExt cx="1227824" cy="625752"/>
          </a:xfrm>
        </p:grpSpPr>
        <p:grpSp>
          <p:nvGrpSpPr>
            <p:cNvPr id="113" name="Group 112"/>
            <p:cNvGrpSpPr/>
            <p:nvPr/>
          </p:nvGrpSpPr>
          <p:grpSpPr>
            <a:xfrm>
              <a:off x="1581247" y="5826542"/>
              <a:ext cx="954109" cy="625752"/>
              <a:chOff x="1581247" y="6043774"/>
              <a:chExt cx="954109" cy="625752"/>
            </a:xfrm>
          </p:grpSpPr>
          <p:sp>
            <p:nvSpPr>
              <p:cNvPr id="97" name="TextBox 96"/>
              <p:cNvSpPr txBox="1"/>
              <p:nvPr/>
            </p:nvSpPr>
            <p:spPr>
              <a:xfrm>
                <a:off x="1581247" y="6300194"/>
                <a:ext cx="556606" cy="369332"/>
              </a:xfrm>
              <a:prstGeom prst="rect">
                <a:avLst/>
              </a:prstGeom>
              <a:noFill/>
            </p:spPr>
            <p:txBody>
              <a:bodyPr wrap="square" rtlCol="0">
                <a:spAutoFit/>
              </a:bodyPr>
              <a:lstStyle/>
              <a:p>
                <a:r>
                  <a:rPr lang="en-US" dirty="0" smtClean="0"/>
                  <a:t>63</a:t>
                </a:r>
                <a:endParaRPr lang="en-US" dirty="0"/>
              </a:p>
            </p:txBody>
          </p:sp>
          <p:sp>
            <p:nvSpPr>
              <p:cNvPr id="98" name="TextBox 97"/>
              <p:cNvSpPr txBox="1"/>
              <p:nvPr/>
            </p:nvSpPr>
            <p:spPr>
              <a:xfrm>
                <a:off x="1611769" y="6043774"/>
                <a:ext cx="923587" cy="369332"/>
              </a:xfrm>
              <a:prstGeom prst="rect">
                <a:avLst/>
              </a:prstGeom>
              <a:noFill/>
            </p:spPr>
            <p:txBody>
              <a:bodyPr wrap="square" rtlCol="0">
                <a:spAutoFit/>
              </a:bodyPr>
              <a:lstStyle/>
              <a:p>
                <a:r>
                  <a:rPr lang="en-US" dirty="0" smtClean="0"/>
                  <a:t>46</a:t>
                </a:r>
              </a:p>
            </p:txBody>
          </p:sp>
          <p:cxnSp>
            <p:nvCxnSpPr>
              <p:cNvPr id="104" name="Straight Connector 103"/>
              <p:cNvCxnSpPr/>
              <p:nvPr/>
            </p:nvCxnSpPr>
            <p:spPr>
              <a:xfrm>
                <a:off x="1625861" y="6377764"/>
                <a:ext cx="2993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8" name="TextBox 117"/>
            <p:cNvSpPr txBox="1"/>
            <p:nvPr/>
          </p:nvSpPr>
          <p:spPr>
            <a:xfrm>
              <a:off x="1894671" y="5939398"/>
              <a:ext cx="914400" cy="369332"/>
            </a:xfrm>
            <a:prstGeom prst="rect">
              <a:avLst/>
            </a:prstGeom>
            <a:noFill/>
          </p:spPr>
          <p:txBody>
            <a:bodyPr wrap="square" rtlCol="0">
              <a:spAutoFit/>
            </a:bodyPr>
            <a:lstStyle/>
            <a:p>
              <a:r>
                <a:rPr lang="en-US" dirty="0" smtClean="0"/>
                <a:t>x 100 = </a:t>
              </a:r>
              <a:endParaRPr lang="en-US" dirty="0"/>
            </a:p>
          </p:txBody>
        </p:sp>
      </p:grpSp>
      <p:grpSp>
        <p:nvGrpSpPr>
          <p:cNvPr id="126" name="Group 125"/>
          <p:cNvGrpSpPr/>
          <p:nvPr/>
        </p:nvGrpSpPr>
        <p:grpSpPr>
          <a:xfrm>
            <a:off x="2971800" y="5819011"/>
            <a:ext cx="1272078" cy="632618"/>
            <a:chOff x="3106948" y="5819676"/>
            <a:chExt cx="1272078" cy="632618"/>
          </a:xfrm>
        </p:grpSpPr>
        <p:grpSp>
          <p:nvGrpSpPr>
            <p:cNvPr id="114" name="Group 113"/>
            <p:cNvGrpSpPr/>
            <p:nvPr/>
          </p:nvGrpSpPr>
          <p:grpSpPr>
            <a:xfrm>
              <a:off x="3106948" y="5819676"/>
              <a:ext cx="822756" cy="632618"/>
              <a:chOff x="3106948" y="6036908"/>
              <a:chExt cx="822756" cy="632618"/>
            </a:xfrm>
          </p:grpSpPr>
          <p:sp>
            <p:nvSpPr>
              <p:cNvPr id="101" name="TextBox 100"/>
              <p:cNvSpPr txBox="1"/>
              <p:nvPr/>
            </p:nvSpPr>
            <p:spPr>
              <a:xfrm>
                <a:off x="3146626" y="6036908"/>
                <a:ext cx="783078" cy="369332"/>
              </a:xfrm>
              <a:prstGeom prst="rect">
                <a:avLst/>
              </a:prstGeom>
              <a:noFill/>
            </p:spPr>
            <p:txBody>
              <a:bodyPr wrap="square" rtlCol="0">
                <a:spAutoFit/>
              </a:bodyPr>
              <a:lstStyle/>
              <a:p>
                <a:r>
                  <a:rPr lang="en-US" dirty="0" smtClean="0"/>
                  <a:t>8</a:t>
                </a:r>
              </a:p>
            </p:txBody>
          </p:sp>
          <p:cxnSp>
            <p:nvCxnSpPr>
              <p:cNvPr id="105" name="Straight Connector 104"/>
              <p:cNvCxnSpPr/>
              <p:nvPr/>
            </p:nvCxnSpPr>
            <p:spPr>
              <a:xfrm>
                <a:off x="3174489" y="6361556"/>
                <a:ext cx="2993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3106948" y="6300194"/>
                <a:ext cx="556606" cy="369332"/>
              </a:xfrm>
              <a:prstGeom prst="rect">
                <a:avLst/>
              </a:prstGeom>
              <a:noFill/>
            </p:spPr>
            <p:txBody>
              <a:bodyPr wrap="square" rtlCol="0">
                <a:spAutoFit/>
              </a:bodyPr>
              <a:lstStyle/>
              <a:p>
                <a:r>
                  <a:rPr lang="en-US" dirty="0" smtClean="0"/>
                  <a:t>63</a:t>
                </a:r>
                <a:endParaRPr lang="en-US" dirty="0"/>
              </a:p>
            </p:txBody>
          </p:sp>
        </p:grpSp>
        <p:sp>
          <p:nvSpPr>
            <p:cNvPr id="119" name="TextBox 118"/>
            <p:cNvSpPr txBox="1"/>
            <p:nvPr/>
          </p:nvSpPr>
          <p:spPr>
            <a:xfrm>
              <a:off x="3464626" y="5975866"/>
              <a:ext cx="914400" cy="369332"/>
            </a:xfrm>
            <a:prstGeom prst="rect">
              <a:avLst/>
            </a:prstGeom>
            <a:noFill/>
          </p:spPr>
          <p:txBody>
            <a:bodyPr wrap="square" rtlCol="0">
              <a:spAutoFit/>
            </a:bodyPr>
            <a:lstStyle/>
            <a:p>
              <a:r>
                <a:rPr lang="en-US" dirty="0" smtClean="0"/>
                <a:t>x 100 = </a:t>
              </a:r>
              <a:endParaRPr lang="en-US" dirty="0"/>
            </a:p>
          </p:txBody>
        </p:sp>
      </p:grpSp>
      <p:grpSp>
        <p:nvGrpSpPr>
          <p:cNvPr id="125" name="Group 124"/>
          <p:cNvGrpSpPr/>
          <p:nvPr/>
        </p:nvGrpSpPr>
        <p:grpSpPr>
          <a:xfrm>
            <a:off x="4343400" y="5308629"/>
            <a:ext cx="1254842" cy="638058"/>
            <a:chOff x="4555811" y="5819676"/>
            <a:chExt cx="1254842" cy="638058"/>
          </a:xfrm>
        </p:grpSpPr>
        <p:grpSp>
          <p:nvGrpSpPr>
            <p:cNvPr id="115" name="Group 114"/>
            <p:cNvGrpSpPr/>
            <p:nvPr/>
          </p:nvGrpSpPr>
          <p:grpSpPr>
            <a:xfrm>
              <a:off x="4555811" y="5819676"/>
              <a:ext cx="899732" cy="638058"/>
              <a:chOff x="4555811" y="6036908"/>
              <a:chExt cx="899732" cy="638058"/>
            </a:xfrm>
          </p:grpSpPr>
          <p:sp>
            <p:nvSpPr>
              <p:cNvPr id="99" name="TextBox 98"/>
              <p:cNvSpPr txBox="1"/>
              <p:nvPr/>
            </p:nvSpPr>
            <p:spPr>
              <a:xfrm>
                <a:off x="4609238" y="6036908"/>
                <a:ext cx="846305" cy="369332"/>
              </a:xfrm>
              <a:prstGeom prst="rect">
                <a:avLst/>
              </a:prstGeom>
              <a:noFill/>
            </p:spPr>
            <p:txBody>
              <a:bodyPr wrap="square" rtlCol="0">
                <a:spAutoFit/>
              </a:bodyPr>
              <a:lstStyle/>
              <a:p>
                <a:r>
                  <a:rPr lang="en-US" dirty="0" smtClean="0"/>
                  <a:t>6</a:t>
                </a:r>
              </a:p>
            </p:txBody>
          </p:sp>
          <p:cxnSp>
            <p:nvCxnSpPr>
              <p:cNvPr id="106" name="Straight Connector 105"/>
              <p:cNvCxnSpPr/>
              <p:nvPr/>
            </p:nvCxnSpPr>
            <p:spPr>
              <a:xfrm>
                <a:off x="4623023" y="6358198"/>
                <a:ext cx="2993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4555811" y="6305634"/>
                <a:ext cx="556606" cy="369332"/>
              </a:xfrm>
              <a:prstGeom prst="rect">
                <a:avLst/>
              </a:prstGeom>
              <a:noFill/>
            </p:spPr>
            <p:txBody>
              <a:bodyPr wrap="square" rtlCol="0">
                <a:spAutoFit/>
              </a:bodyPr>
              <a:lstStyle/>
              <a:p>
                <a:r>
                  <a:rPr lang="en-US" dirty="0" smtClean="0"/>
                  <a:t>63</a:t>
                </a:r>
                <a:endParaRPr lang="en-US" dirty="0"/>
              </a:p>
            </p:txBody>
          </p:sp>
        </p:grpSp>
        <p:sp>
          <p:nvSpPr>
            <p:cNvPr id="120" name="TextBox 119"/>
            <p:cNvSpPr txBox="1"/>
            <p:nvPr/>
          </p:nvSpPr>
          <p:spPr>
            <a:xfrm>
              <a:off x="4896253" y="5934502"/>
              <a:ext cx="914400" cy="369332"/>
            </a:xfrm>
            <a:prstGeom prst="rect">
              <a:avLst/>
            </a:prstGeom>
            <a:noFill/>
          </p:spPr>
          <p:txBody>
            <a:bodyPr wrap="square" rtlCol="0">
              <a:spAutoFit/>
            </a:bodyPr>
            <a:lstStyle/>
            <a:p>
              <a:r>
                <a:rPr lang="en-US" dirty="0" smtClean="0"/>
                <a:t>x 100 = </a:t>
              </a:r>
              <a:endParaRPr lang="en-US" dirty="0"/>
            </a:p>
          </p:txBody>
        </p:sp>
      </p:grpSp>
      <p:grpSp>
        <p:nvGrpSpPr>
          <p:cNvPr id="124" name="Group 123"/>
          <p:cNvGrpSpPr/>
          <p:nvPr/>
        </p:nvGrpSpPr>
        <p:grpSpPr>
          <a:xfrm>
            <a:off x="5899814" y="5837133"/>
            <a:ext cx="1203465" cy="671356"/>
            <a:chOff x="5843015" y="5827874"/>
            <a:chExt cx="1203465" cy="671356"/>
          </a:xfrm>
        </p:grpSpPr>
        <p:grpSp>
          <p:nvGrpSpPr>
            <p:cNvPr id="116" name="Group 115"/>
            <p:cNvGrpSpPr/>
            <p:nvPr/>
          </p:nvGrpSpPr>
          <p:grpSpPr>
            <a:xfrm>
              <a:off x="5843015" y="5827874"/>
              <a:ext cx="783078" cy="671356"/>
              <a:chOff x="5843015" y="6045106"/>
              <a:chExt cx="783078" cy="671356"/>
            </a:xfrm>
          </p:grpSpPr>
          <p:sp>
            <p:nvSpPr>
              <p:cNvPr id="100" name="TextBox 99"/>
              <p:cNvSpPr txBox="1"/>
              <p:nvPr/>
            </p:nvSpPr>
            <p:spPr>
              <a:xfrm>
                <a:off x="5843015" y="6045106"/>
                <a:ext cx="783078" cy="369332"/>
              </a:xfrm>
              <a:prstGeom prst="rect">
                <a:avLst/>
              </a:prstGeom>
              <a:noFill/>
            </p:spPr>
            <p:txBody>
              <a:bodyPr wrap="square" rtlCol="0">
                <a:spAutoFit/>
              </a:bodyPr>
              <a:lstStyle/>
              <a:p>
                <a:r>
                  <a:rPr lang="en-US" dirty="0" smtClean="0"/>
                  <a:t>2</a:t>
                </a:r>
              </a:p>
            </p:txBody>
          </p:sp>
          <p:cxnSp>
            <p:nvCxnSpPr>
              <p:cNvPr id="107" name="Straight Connector 106"/>
              <p:cNvCxnSpPr/>
              <p:nvPr/>
            </p:nvCxnSpPr>
            <p:spPr>
              <a:xfrm>
                <a:off x="5846551" y="6377764"/>
                <a:ext cx="2993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5843015" y="6347130"/>
                <a:ext cx="556606" cy="369332"/>
              </a:xfrm>
              <a:prstGeom prst="rect">
                <a:avLst/>
              </a:prstGeom>
              <a:noFill/>
            </p:spPr>
            <p:txBody>
              <a:bodyPr wrap="square" rtlCol="0">
                <a:spAutoFit/>
              </a:bodyPr>
              <a:lstStyle/>
              <a:p>
                <a:r>
                  <a:rPr lang="en-US" dirty="0" smtClean="0"/>
                  <a:t>63</a:t>
                </a:r>
                <a:endParaRPr lang="en-US" dirty="0"/>
              </a:p>
            </p:txBody>
          </p:sp>
        </p:grpSp>
        <p:sp>
          <p:nvSpPr>
            <p:cNvPr id="121" name="TextBox 120"/>
            <p:cNvSpPr txBox="1"/>
            <p:nvPr/>
          </p:nvSpPr>
          <p:spPr>
            <a:xfrm>
              <a:off x="6132080" y="5945232"/>
              <a:ext cx="914400" cy="369332"/>
            </a:xfrm>
            <a:prstGeom prst="rect">
              <a:avLst/>
            </a:prstGeom>
            <a:noFill/>
          </p:spPr>
          <p:txBody>
            <a:bodyPr wrap="square" rtlCol="0">
              <a:spAutoFit/>
            </a:bodyPr>
            <a:lstStyle/>
            <a:p>
              <a:r>
                <a:rPr lang="en-US" dirty="0" smtClean="0"/>
                <a:t>x 100 = </a:t>
              </a:r>
              <a:endParaRPr lang="en-US" dirty="0"/>
            </a:p>
          </p:txBody>
        </p:sp>
      </p:grpSp>
      <p:grpSp>
        <p:nvGrpSpPr>
          <p:cNvPr id="123" name="Group 122"/>
          <p:cNvGrpSpPr/>
          <p:nvPr/>
        </p:nvGrpSpPr>
        <p:grpSpPr>
          <a:xfrm>
            <a:off x="7239000" y="5232429"/>
            <a:ext cx="1214828" cy="681654"/>
            <a:chOff x="7129071" y="5791200"/>
            <a:chExt cx="1214828" cy="681654"/>
          </a:xfrm>
        </p:grpSpPr>
        <p:grpSp>
          <p:nvGrpSpPr>
            <p:cNvPr id="117" name="Group 116"/>
            <p:cNvGrpSpPr/>
            <p:nvPr/>
          </p:nvGrpSpPr>
          <p:grpSpPr>
            <a:xfrm>
              <a:off x="7129071" y="5791200"/>
              <a:ext cx="897629" cy="681654"/>
              <a:chOff x="7129071" y="6008432"/>
              <a:chExt cx="897629" cy="681654"/>
            </a:xfrm>
          </p:grpSpPr>
          <p:sp>
            <p:nvSpPr>
              <p:cNvPr id="102" name="TextBox 101"/>
              <p:cNvSpPr txBox="1"/>
              <p:nvPr/>
            </p:nvSpPr>
            <p:spPr>
              <a:xfrm>
                <a:off x="7180395" y="6008432"/>
                <a:ext cx="846305" cy="369332"/>
              </a:xfrm>
              <a:prstGeom prst="rect">
                <a:avLst/>
              </a:prstGeom>
              <a:noFill/>
            </p:spPr>
            <p:txBody>
              <a:bodyPr wrap="square" rtlCol="0">
                <a:spAutoFit/>
              </a:bodyPr>
              <a:lstStyle/>
              <a:p>
                <a:r>
                  <a:rPr lang="en-US" dirty="0" smtClean="0"/>
                  <a:t>1</a:t>
                </a:r>
              </a:p>
            </p:txBody>
          </p:sp>
          <p:cxnSp>
            <p:nvCxnSpPr>
              <p:cNvPr id="108" name="Straight Connector 107"/>
              <p:cNvCxnSpPr/>
              <p:nvPr/>
            </p:nvCxnSpPr>
            <p:spPr>
              <a:xfrm>
                <a:off x="7183931" y="6358198"/>
                <a:ext cx="2993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7129071" y="6320754"/>
                <a:ext cx="556606" cy="369332"/>
              </a:xfrm>
              <a:prstGeom prst="rect">
                <a:avLst/>
              </a:prstGeom>
              <a:noFill/>
            </p:spPr>
            <p:txBody>
              <a:bodyPr wrap="square" rtlCol="0">
                <a:spAutoFit/>
              </a:bodyPr>
              <a:lstStyle/>
              <a:p>
                <a:r>
                  <a:rPr lang="en-US" dirty="0" smtClean="0"/>
                  <a:t>63</a:t>
                </a:r>
                <a:endParaRPr lang="en-US" dirty="0"/>
              </a:p>
            </p:txBody>
          </p:sp>
        </p:grpSp>
        <p:sp>
          <p:nvSpPr>
            <p:cNvPr id="122" name="TextBox 121"/>
            <p:cNvSpPr txBox="1"/>
            <p:nvPr/>
          </p:nvSpPr>
          <p:spPr>
            <a:xfrm>
              <a:off x="7429499" y="5974140"/>
              <a:ext cx="914400" cy="369332"/>
            </a:xfrm>
            <a:prstGeom prst="rect">
              <a:avLst/>
            </a:prstGeom>
            <a:noFill/>
          </p:spPr>
          <p:txBody>
            <a:bodyPr wrap="square" rtlCol="0">
              <a:spAutoFit/>
            </a:bodyPr>
            <a:lstStyle/>
            <a:p>
              <a:r>
                <a:rPr lang="en-US" dirty="0" smtClean="0"/>
                <a:t>x 100 = </a:t>
              </a:r>
              <a:endParaRPr lang="en-US" dirty="0"/>
            </a:p>
          </p:txBody>
        </p:sp>
      </p:grpSp>
      <p:grpSp>
        <p:nvGrpSpPr>
          <p:cNvPr id="128" name="Group 127"/>
          <p:cNvGrpSpPr/>
          <p:nvPr/>
        </p:nvGrpSpPr>
        <p:grpSpPr>
          <a:xfrm>
            <a:off x="2367848" y="5594501"/>
            <a:ext cx="736600" cy="382541"/>
            <a:chOff x="2512060" y="6387920"/>
            <a:chExt cx="736600" cy="382541"/>
          </a:xfrm>
        </p:grpSpPr>
        <p:sp>
          <p:nvSpPr>
            <p:cNvPr id="129" name="TextBox 128"/>
            <p:cNvSpPr txBox="1"/>
            <p:nvPr/>
          </p:nvSpPr>
          <p:spPr>
            <a:xfrm>
              <a:off x="2512060" y="6393252"/>
              <a:ext cx="736600" cy="369332"/>
            </a:xfrm>
            <a:prstGeom prst="rect">
              <a:avLst/>
            </a:prstGeom>
            <a:noFill/>
          </p:spPr>
          <p:txBody>
            <a:bodyPr wrap="square" rtlCol="0">
              <a:spAutoFit/>
            </a:bodyPr>
            <a:lstStyle/>
            <a:p>
              <a:r>
                <a:rPr lang="en-US" b="1" dirty="0" smtClean="0"/>
                <a:t>73%</a:t>
              </a:r>
              <a:endParaRPr lang="en-US" b="1" dirty="0"/>
            </a:p>
          </p:txBody>
        </p:sp>
        <p:sp>
          <p:nvSpPr>
            <p:cNvPr id="130" name="Rectangle 129"/>
            <p:cNvSpPr/>
            <p:nvPr/>
          </p:nvSpPr>
          <p:spPr>
            <a:xfrm>
              <a:off x="2514600" y="6387920"/>
              <a:ext cx="533400"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a:off x="4095628" y="5997072"/>
            <a:ext cx="736600" cy="382541"/>
            <a:chOff x="2512060" y="6387920"/>
            <a:chExt cx="736600" cy="382541"/>
          </a:xfrm>
        </p:grpSpPr>
        <p:sp>
          <p:nvSpPr>
            <p:cNvPr id="132" name="TextBox 131"/>
            <p:cNvSpPr txBox="1"/>
            <p:nvPr/>
          </p:nvSpPr>
          <p:spPr>
            <a:xfrm>
              <a:off x="2512060" y="6393252"/>
              <a:ext cx="736600" cy="369332"/>
            </a:xfrm>
            <a:prstGeom prst="rect">
              <a:avLst/>
            </a:prstGeom>
            <a:noFill/>
          </p:spPr>
          <p:txBody>
            <a:bodyPr wrap="square" rtlCol="0">
              <a:spAutoFit/>
            </a:bodyPr>
            <a:lstStyle/>
            <a:p>
              <a:r>
                <a:rPr lang="en-US" b="1" dirty="0" smtClean="0"/>
                <a:t>12%</a:t>
              </a:r>
              <a:endParaRPr lang="en-US" b="1" dirty="0"/>
            </a:p>
          </p:txBody>
        </p:sp>
        <p:sp>
          <p:nvSpPr>
            <p:cNvPr id="133" name="Rectangle 132"/>
            <p:cNvSpPr/>
            <p:nvPr/>
          </p:nvSpPr>
          <p:spPr>
            <a:xfrm>
              <a:off x="2514600" y="6387920"/>
              <a:ext cx="533400"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5427598" y="5462469"/>
            <a:ext cx="944433" cy="382541"/>
            <a:chOff x="2485466" y="6387920"/>
            <a:chExt cx="1401633" cy="382541"/>
          </a:xfrm>
        </p:grpSpPr>
        <p:sp>
          <p:nvSpPr>
            <p:cNvPr id="135" name="TextBox 134"/>
            <p:cNvSpPr txBox="1"/>
            <p:nvPr/>
          </p:nvSpPr>
          <p:spPr>
            <a:xfrm>
              <a:off x="2485466" y="6393252"/>
              <a:ext cx="1401633" cy="369332"/>
            </a:xfrm>
            <a:prstGeom prst="rect">
              <a:avLst/>
            </a:prstGeom>
            <a:noFill/>
          </p:spPr>
          <p:txBody>
            <a:bodyPr wrap="square" rtlCol="0">
              <a:spAutoFit/>
            </a:bodyPr>
            <a:lstStyle/>
            <a:p>
              <a:r>
                <a:rPr lang="en-US" b="1" dirty="0" smtClean="0"/>
                <a:t>0.09%</a:t>
              </a:r>
              <a:endParaRPr lang="en-US" b="1" dirty="0"/>
            </a:p>
          </p:txBody>
        </p:sp>
        <p:sp>
          <p:nvSpPr>
            <p:cNvPr id="136" name="Rectangle 135"/>
            <p:cNvSpPr/>
            <p:nvPr/>
          </p:nvSpPr>
          <p:spPr>
            <a:xfrm>
              <a:off x="2514599" y="6387920"/>
              <a:ext cx="969475"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p:cNvGrpSpPr/>
          <p:nvPr/>
        </p:nvGrpSpPr>
        <p:grpSpPr>
          <a:xfrm>
            <a:off x="6913364" y="5972280"/>
            <a:ext cx="944433" cy="387228"/>
            <a:chOff x="2485466" y="6375356"/>
            <a:chExt cx="1401633" cy="387228"/>
          </a:xfrm>
        </p:grpSpPr>
        <p:sp>
          <p:nvSpPr>
            <p:cNvPr id="138" name="TextBox 137"/>
            <p:cNvSpPr txBox="1"/>
            <p:nvPr/>
          </p:nvSpPr>
          <p:spPr>
            <a:xfrm>
              <a:off x="2485466" y="6393252"/>
              <a:ext cx="1401633" cy="369332"/>
            </a:xfrm>
            <a:prstGeom prst="rect">
              <a:avLst/>
            </a:prstGeom>
            <a:noFill/>
          </p:spPr>
          <p:txBody>
            <a:bodyPr wrap="square" rtlCol="0">
              <a:spAutoFit/>
            </a:bodyPr>
            <a:lstStyle/>
            <a:p>
              <a:r>
                <a:rPr lang="en-US" b="1" dirty="0" smtClean="0"/>
                <a:t>0.03%</a:t>
              </a:r>
              <a:endParaRPr lang="en-US" b="1" dirty="0"/>
            </a:p>
          </p:txBody>
        </p:sp>
        <p:sp>
          <p:nvSpPr>
            <p:cNvPr id="139" name="Rectangle 138"/>
            <p:cNvSpPr/>
            <p:nvPr/>
          </p:nvSpPr>
          <p:spPr>
            <a:xfrm>
              <a:off x="2573758" y="6375356"/>
              <a:ext cx="1052789"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p:cNvGrpSpPr/>
          <p:nvPr/>
        </p:nvGrpSpPr>
        <p:grpSpPr>
          <a:xfrm>
            <a:off x="8269786" y="5752667"/>
            <a:ext cx="944433" cy="382541"/>
            <a:chOff x="2485466" y="6387920"/>
            <a:chExt cx="1401633" cy="382541"/>
          </a:xfrm>
        </p:grpSpPr>
        <p:sp>
          <p:nvSpPr>
            <p:cNvPr id="141" name="TextBox 140"/>
            <p:cNvSpPr txBox="1"/>
            <p:nvPr/>
          </p:nvSpPr>
          <p:spPr>
            <a:xfrm>
              <a:off x="2485466" y="6393252"/>
              <a:ext cx="1401633" cy="369332"/>
            </a:xfrm>
            <a:prstGeom prst="rect">
              <a:avLst/>
            </a:prstGeom>
            <a:noFill/>
          </p:spPr>
          <p:txBody>
            <a:bodyPr wrap="square" rtlCol="0">
              <a:spAutoFit/>
            </a:bodyPr>
            <a:lstStyle/>
            <a:p>
              <a:r>
                <a:rPr lang="en-US" b="1" dirty="0" smtClean="0"/>
                <a:t>0.01%</a:t>
              </a:r>
              <a:endParaRPr lang="en-US" b="1" dirty="0"/>
            </a:p>
          </p:txBody>
        </p:sp>
        <p:sp>
          <p:nvSpPr>
            <p:cNvPr id="142" name="Rectangle 141"/>
            <p:cNvSpPr/>
            <p:nvPr/>
          </p:nvSpPr>
          <p:spPr>
            <a:xfrm>
              <a:off x="2514599" y="6387920"/>
              <a:ext cx="1042111"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88227" r="90856"/>
          <a:stretch/>
        </p:blipFill>
        <p:spPr bwMode="auto">
          <a:xfrm>
            <a:off x="1608825" y="1115319"/>
            <a:ext cx="732772" cy="657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9700" t="6834" r="55" b="80997"/>
          <a:stretch/>
        </p:blipFill>
        <p:spPr bwMode="auto">
          <a:xfrm>
            <a:off x="5675974" y="1267595"/>
            <a:ext cx="711341" cy="58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7100" r="34836" b="90091"/>
          <a:stretch/>
        </p:blipFill>
        <p:spPr bwMode="auto">
          <a:xfrm>
            <a:off x="3231985" y="1267595"/>
            <a:ext cx="594028" cy="505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4410612" y="1152242"/>
            <a:ext cx="701804" cy="641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tretch/>
        </p:blipFill>
        <p:spPr bwMode="auto">
          <a:xfrm>
            <a:off x="6951481" y="1152242"/>
            <a:ext cx="764275" cy="641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 name="Group 18"/>
          <p:cNvGrpSpPr/>
          <p:nvPr/>
        </p:nvGrpSpPr>
        <p:grpSpPr>
          <a:xfrm>
            <a:off x="1716873" y="4710697"/>
            <a:ext cx="6463051" cy="476017"/>
            <a:chOff x="1716873" y="5040868"/>
            <a:chExt cx="6463051" cy="476017"/>
          </a:xfrm>
        </p:grpSpPr>
        <p:sp>
          <p:nvSpPr>
            <p:cNvPr id="25" name="TextBox 24"/>
            <p:cNvSpPr txBox="1"/>
            <p:nvPr/>
          </p:nvSpPr>
          <p:spPr>
            <a:xfrm>
              <a:off x="1764993" y="5071408"/>
              <a:ext cx="923587" cy="369332"/>
            </a:xfrm>
            <a:prstGeom prst="rect">
              <a:avLst/>
            </a:prstGeom>
            <a:noFill/>
          </p:spPr>
          <p:txBody>
            <a:bodyPr wrap="square" rtlCol="0">
              <a:spAutoFit/>
            </a:bodyPr>
            <a:lstStyle/>
            <a:p>
              <a:r>
                <a:rPr lang="en-US" b="1" dirty="0" smtClean="0"/>
                <a:t>46</a:t>
              </a:r>
            </a:p>
          </p:txBody>
        </p:sp>
        <p:sp>
          <p:nvSpPr>
            <p:cNvPr id="26" name="TextBox 25"/>
            <p:cNvSpPr txBox="1"/>
            <p:nvPr/>
          </p:nvSpPr>
          <p:spPr>
            <a:xfrm>
              <a:off x="4762462" y="5064542"/>
              <a:ext cx="846305" cy="369332"/>
            </a:xfrm>
            <a:prstGeom prst="rect">
              <a:avLst/>
            </a:prstGeom>
            <a:noFill/>
          </p:spPr>
          <p:txBody>
            <a:bodyPr wrap="square" rtlCol="0">
              <a:spAutoFit/>
            </a:bodyPr>
            <a:lstStyle/>
            <a:p>
              <a:r>
                <a:rPr lang="en-US" b="1" dirty="0" smtClean="0"/>
                <a:t>6</a:t>
              </a:r>
            </a:p>
          </p:txBody>
        </p:sp>
        <p:sp>
          <p:nvSpPr>
            <p:cNvPr id="27" name="TextBox 26"/>
            <p:cNvSpPr txBox="1"/>
            <p:nvPr/>
          </p:nvSpPr>
          <p:spPr>
            <a:xfrm>
              <a:off x="5996239" y="5110202"/>
              <a:ext cx="783078" cy="369332"/>
            </a:xfrm>
            <a:prstGeom prst="rect">
              <a:avLst/>
            </a:prstGeom>
            <a:noFill/>
          </p:spPr>
          <p:txBody>
            <a:bodyPr wrap="square" rtlCol="0">
              <a:spAutoFit/>
            </a:bodyPr>
            <a:lstStyle/>
            <a:p>
              <a:r>
                <a:rPr lang="en-US" b="1" dirty="0" smtClean="0"/>
                <a:t>2</a:t>
              </a:r>
            </a:p>
          </p:txBody>
        </p:sp>
        <p:sp>
          <p:nvSpPr>
            <p:cNvPr id="15" name="TextBox 14"/>
            <p:cNvSpPr txBox="1"/>
            <p:nvPr/>
          </p:nvSpPr>
          <p:spPr>
            <a:xfrm>
              <a:off x="7333619" y="5117068"/>
              <a:ext cx="846305" cy="369332"/>
            </a:xfrm>
            <a:prstGeom prst="rect">
              <a:avLst/>
            </a:prstGeom>
            <a:noFill/>
          </p:spPr>
          <p:txBody>
            <a:bodyPr wrap="square" rtlCol="0">
              <a:spAutoFit/>
            </a:bodyPr>
            <a:lstStyle/>
            <a:p>
              <a:r>
                <a:rPr lang="en-US" b="1" dirty="0" smtClean="0"/>
                <a:t>1</a:t>
              </a:r>
            </a:p>
          </p:txBody>
        </p:sp>
        <p:grpSp>
          <p:nvGrpSpPr>
            <p:cNvPr id="9" name="Group 8"/>
            <p:cNvGrpSpPr/>
            <p:nvPr/>
          </p:nvGrpSpPr>
          <p:grpSpPr>
            <a:xfrm>
              <a:off x="1716873" y="5040868"/>
              <a:ext cx="6086685" cy="476017"/>
              <a:chOff x="1716873" y="5040868"/>
              <a:chExt cx="6086685" cy="476017"/>
            </a:xfrm>
          </p:grpSpPr>
          <p:sp>
            <p:nvSpPr>
              <p:cNvPr id="14" name="TextBox 13"/>
              <p:cNvSpPr txBox="1"/>
              <p:nvPr/>
            </p:nvSpPr>
            <p:spPr>
              <a:xfrm>
                <a:off x="3288528" y="5040868"/>
                <a:ext cx="783078" cy="369332"/>
              </a:xfrm>
              <a:prstGeom prst="rect">
                <a:avLst/>
              </a:prstGeom>
              <a:noFill/>
            </p:spPr>
            <p:txBody>
              <a:bodyPr wrap="square" rtlCol="0">
                <a:spAutoFit/>
              </a:bodyPr>
              <a:lstStyle/>
              <a:p>
                <a:r>
                  <a:rPr lang="en-US" b="1" dirty="0" smtClean="0"/>
                  <a:t>8</a:t>
                </a:r>
              </a:p>
            </p:txBody>
          </p:sp>
          <p:grpSp>
            <p:nvGrpSpPr>
              <p:cNvPr id="3" name="Group 2"/>
              <p:cNvGrpSpPr/>
              <p:nvPr/>
            </p:nvGrpSpPr>
            <p:grpSpPr>
              <a:xfrm>
                <a:off x="1716873" y="5065045"/>
                <a:ext cx="6086685" cy="451840"/>
                <a:chOff x="1708393" y="5065045"/>
                <a:chExt cx="6086685" cy="451840"/>
              </a:xfrm>
            </p:grpSpPr>
            <p:sp>
              <p:nvSpPr>
                <p:cNvPr id="143" name="Rectangle 142"/>
                <p:cNvSpPr/>
                <p:nvPr/>
              </p:nvSpPr>
              <p:spPr>
                <a:xfrm>
                  <a:off x="1708393" y="5067714"/>
                  <a:ext cx="533400"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3202340" y="5065045"/>
                  <a:ext cx="533400"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4652214" y="5078254"/>
                  <a:ext cx="533400"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5895912" y="5134344"/>
                  <a:ext cx="533400"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7261678" y="5117068"/>
                  <a:ext cx="533400"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51" name="Rectangle 150"/>
          <p:cNvSpPr/>
          <p:nvPr/>
        </p:nvSpPr>
        <p:spPr>
          <a:xfrm>
            <a:off x="495299" y="6400801"/>
            <a:ext cx="7391399" cy="369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Neutrophil</a:t>
            </a:r>
          </a:p>
        </p:txBody>
      </p:sp>
      <p:sp>
        <p:nvSpPr>
          <p:cNvPr id="2" name="Rectangle 1"/>
          <p:cNvSpPr/>
          <p:nvPr/>
        </p:nvSpPr>
        <p:spPr>
          <a:xfrm>
            <a:off x="657148" y="6400800"/>
            <a:ext cx="8486852" cy="369332"/>
          </a:xfrm>
          <a:prstGeom prst="rect">
            <a:avLst/>
          </a:prstGeom>
        </p:spPr>
        <p:txBody>
          <a:bodyPr wrap="square">
            <a:spAutoFit/>
          </a:bodyPr>
          <a:lstStyle/>
          <a:p>
            <a:r>
              <a:rPr lang="en-US" b="1" dirty="0" smtClean="0"/>
              <a:t>Conclusion:  </a:t>
            </a:r>
            <a:r>
              <a:rPr lang="en-US" dirty="0" smtClean="0"/>
              <a:t>Neutrophils  are the most numerous white blood cell in blood. </a:t>
            </a:r>
            <a:endParaRPr lang="en-US" dirty="0"/>
          </a:p>
        </p:txBody>
      </p:sp>
    </p:spTree>
    <p:extLst>
      <p:ext uri="{BB962C8B-B14F-4D97-AF65-F5344CB8AC3E}">
        <p14:creationId xmlns:p14="http://schemas.microsoft.com/office/powerpoint/2010/main" val="152121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5</a:t>
            </a:r>
            <a:r>
              <a:rPr lang="en-US" dirty="0" smtClean="0"/>
              <a:t>. Diameter of Cells </a:t>
            </a:r>
            <a:r>
              <a:rPr lang="en-US" sz="2400" dirty="0" smtClean="0"/>
              <a:t>(Each white blood cell type)</a:t>
            </a:r>
            <a:endParaRPr lang="en-US" sz="2400" dirty="0"/>
          </a:p>
        </p:txBody>
      </p:sp>
      <p:grpSp>
        <p:nvGrpSpPr>
          <p:cNvPr id="5" name="Group 4"/>
          <p:cNvGrpSpPr/>
          <p:nvPr/>
        </p:nvGrpSpPr>
        <p:grpSpPr>
          <a:xfrm>
            <a:off x="7755566" y="2803142"/>
            <a:ext cx="1388434" cy="3140458"/>
            <a:chOff x="7620000" y="3641735"/>
            <a:chExt cx="1388434" cy="3140458"/>
          </a:xfrm>
        </p:grpSpPr>
        <p:grpSp>
          <p:nvGrpSpPr>
            <p:cNvPr id="6" name="Group 5"/>
            <p:cNvGrpSpPr/>
            <p:nvPr/>
          </p:nvGrpSpPr>
          <p:grpSpPr>
            <a:xfrm>
              <a:off x="7620000" y="3641735"/>
              <a:ext cx="1388434" cy="3140458"/>
              <a:chOff x="7620000" y="3641735"/>
              <a:chExt cx="1388434" cy="3140458"/>
            </a:xfrm>
          </p:grpSpPr>
          <p:grpSp>
            <p:nvGrpSpPr>
              <p:cNvPr id="8" name="Group 7"/>
              <p:cNvGrpSpPr/>
              <p:nvPr/>
            </p:nvGrpSpPr>
            <p:grpSpPr>
              <a:xfrm>
                <a:off x="7620000" y="3641735"/>
                <a:ext cx="1388434" cy="3140458"/>
                <a:chOff x="7239000" y="3642360"/>
                <a:chExt cx="1388434" cy="3140458"/>
              </a:xfrm>
            </p:grpSpPr>
            <p:pic>
              <p:nvPicPr>
                <p:cNvPr id="11" name="Picture 10" descr="Screen Clipping"/>
                <p:cNvPicPr>
                  <a:picLocks noChangeAspect="1"/>
                </p:cNvPicPr>
                <p:nvPr/>
              </p:nvPicPr>
              <p:blipFill rotWithShape="1">
                <a:blip r:embed="rId2">
                  <a:extLst>
                    <a:ext uri="{28A0092B-C50C-407E-A947-70E740481C1C}">
                      <a14:useLocalDpi xmlns:a14="http://schemas.microsoft.com/office/drawing/2010/main" val="0"/>
                    </a:ext>
                  </a:extLst>
                </a:blip>
                <a:srcRect b="136"/>
                <a:stretch/>
              </p:blipFill>
              <p:spPr>
                <a:xfrm>
                  <a:off x="7260929" y="3642360"/>
                  <a:ext cx="1366505" cy="3140458"/>
                </a:xfrm>
                <a:prstGeom prst="rect">
                  <a:avLst/>
                </a:prstGeom>
              </p:spPr>
            </p:pic>
            <p:sp>
              <p:nvSpPr>
                <p:cNvPr id="12" name="Rectangle 11"/>
                <p:cNvSpPr/>
                <p:nvPr/>
              </p:nvSpPr>
              <p:spPr>
                <a:xfrm>
                  <a:off x="7239000" y="4876800"/>
                  <a:ext cx="123621"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7681810" y="3641735"/>
                <a:ext cx="123621" cy="1463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791779" y="3641735"/>
                <a:ext cx="123621" cy="1463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ounded Rectangle 6"/>
            <p:cNvSpPr/>
            <p:nvPr/>
          </p:nvSpPr>
          <p:spPr>
            <a:xfrm>
              <a:off x="7819821" y="4419600"/>
              <a:ext cx="1095579" cy="456575"/>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8053851" y="6180892"/>
            <a:ext cx="1090149" cy="615553"/>
          </a:xfrm>
          <a:prstGeom prst="rect">
            <a:avLst/>
          </a:prstGeom>
        </p:spPr>
        <p:txBody>
          <a:bodyPr wrap="square">
            <a:spAutoFit/>
          </a:bodyPr>
          <a:lstStyle/>
          <a:p>
            <a:pPr algn="ctr"/>
            <a:r>
              <a:rPr lang="en-US" sz="1600" dirty="0">
                <a:hlinkClick r:id="rId3" action="ppaction://hlinksldjump"/>
              </a:rPr>
              <a:t>Return to </a:t>
            </a:r>
          </a:p>
          <a:p>
            <a:pPr algn="ctr"/>
            <a:r>
              <a:rPr lang="en-US" dirty="0">
                <a:hlinkClick r:id="rId3" action="ppaction://hlinksldjump"/>
              </a:rPr>
              <a:t>Toolkit</a:t>
            </a:r>
            <a:endParaRPr lang="en-US" dirty="0"/>
          </a:p>
        </p:txBody>
      </p:sp>
      <p:sp>
        <p:nvSpPr>
          <p:cNvPr id="14" name="TextBox 13"/>
          <p:cNvSpPr txBox="1"/>
          <p:nvPr/>
        </p:nvSpPr>
        <p:spPr>
          <a:xfrm>
            <a:off x="571500" y="1542797"/>
            <a:ext cx="7696200" cy="4298613"/>
          </a:xfrm>
          <a:prstGeom prst="rect">
            <a:avLst/>
          </a:prstGeom>
          <a:noFill/>
        </p:spPr>
        <p:txBody>
          <a:bodyPr wrap="square" rtlCol="0">
            <a:spAutoFit/>
          </a:bodyPr>
          <a:lstStyle/>
          <a:p>
            <a:pPr marL="457200" indent="-457200">
              <a:spcAft>
                <a:spcPts val="800"/>
              </a:spcAft>
              <a:buFont typeface="+mj-lt"/>
              <a:buAutoNum type="alphaUcPeriod"/>
            </a:pPr>
            <a:r>
              <a:rPr lang="en-US" sz="2400" dirty="0"/>
              <a:t>Open the </a:t>
            </a:r>
            <a:r>
              <a:rPr lang="en-US" sz="2400" dirty="0" smtClean="0"/>
              <a:t>healthy </a:t>
            </a:r>
            <a:r>
              <a:rPr lang="en-US" sz="2400" dirty="0"/>
              <a:t>blood image, and set the magnification to 80x. </a:t>
            </a:r>
          </a:p>
          <a:p>
            <a:pPr marL="457200" indent="-457200">
              <a:spcAft>
                <a:spcPts val="800"/>
              </a:spcAft>
              <a:buFont typeface="+mj-lt"/>
              <a:buAutoNum type="alphaUcPeriod"/>
            </a:pPr>
            <a:r>
              <a:rPr lang="en-US" sz="2400" dirty="0" smtClean="0"/>
              <a:t>Click on the ruler icon in the top toolbar to turn on ruler. </a:t>
            </a:r>
          </a:p>
          <a:p>
            <a:pPr marL="457200" indent="-457200">
              <a:spcAft>
                <a:spcPts val="800"/>
              </a:spcAft>
              <a:buFont typeface="+mj-lt"/>
              <a:buAutoNum type="alphaUcPeriod"/>
            </a:pPr>
            <a:r>
              <a:rPr lang="en-US" sz="2400" dirty="0"/>
              <a:t>Place your arrow on one side of the cell, click and drag your pointer to  the other side, and click to measure a cell’s diameter. </a:t>
            </a:r>
            <a:endParaRPr lang="en-US" sz="2400" dirty="0" smtClean="0"/>
          </a:p>
          <a:p>
            <a:pPr marL="457200" indent="-457200">
              <a:spcAft>
                <a:spcPts val="800"/>
              </a:spcAft>
              <a:buFont typeface="+mj-lt"/>
              <a:buAutoNum type="alphaUcPeriod"/>
            </a:pPr>
            <a:r>
              <a:rPr lang="en-US" sz="2400" dirty="0"/>
              <a:t>Values are displayed </a:t>
            </a:r>
            <a:r>
              <a:rPr lang="en-US" sz="2400" dirty="0" smtClean="0"/>
              <a:t>beneath in micrometers (µm).</a:t>
            </a:r>
          </a:p>
          <a:p>
            <a:pPr marL="457200" indent="-457200">
              <a:spcAft>
                <a:spcPts val="800"/>
              </a:spcAft>
              <a:buFont typeface="+mj-lt"/>
              <a:buAutoNum type="alphaUcPeriod"/>
            </a:pPr>
            <a:r>
              <a:rPr lang="en-US" sz="2400" dirty="0" smtClean="0"/>
              <a:t>Record the values of 25 RBCs cells and 25 of each     WBCs.  </a:t>
            </a:r>
          </a:p>
          <a:p>
            <a:pPr marL="457200" indent="-457200">
              <a:spcAft>
                <a:spcPts val="800"/>
              </a:spcAft>
              <a:buFont typeface="+mj-lt"/>
              <a:buAutoNum type="alphaUcPeriod"/>
            </a:pPr>
            <a:r>
              <a:rPr lang="en-US" sz="2400" dirty="0" smtClean="0"/>
              <a:t>Calculate the average size of each cell. </a:t>
            </a:r>
            <a:endParaRPr lang="en-US" sz="2400" dirty="0"/>
          </a:p>
        </p:txBody>
      </p:sp>
    </p:spTree>
    <p:extLst>
      <p:ext uri="{BB962C8B-B14F-4D97-AF65-F5344CB8AC3E}">
        <p14:creationId xmlns:p14="http://schemas.microsoft.com/office/powerpoint/2010/main" val="11167839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474" y="4985884"/>
            <a:ext cx="1263016" cy="1195008"/>
          </a:xfrm>
          <a:prstGeom prst="rect">
            <a:avLst/>
          </a:prstGeom>
        </p:spPr>
      </p:pic>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5</a:t>
            </a:r>
            <a:r>
              <a:rPr lang="en-US" dirty="0" smtClean="0"/>
              <a:t>. Diameter of Cells</a:t>
            </a:r>
            <a:endParaRPr lang="en-US" dirty="0"/>
          </a:p>
        </p:txBody>
      </p:sp>
      <p:sp>
        <p:nvSpPr>
          <p:cNvPr id="13" name="Rectangle 12"/>
          <p:cNvSpPr/>
          <p:nvPr/>
        </p:nvSpPr>
        <p:spPr>
          <a:xfrm>
            <a:off x="8053851" y="6180892"/>
            <a:ext cx="1090149" cy="615553"/>
          </a:xfrm>
          <a:prstGeom prst="rect">
            <a:avLst/>
          </a:prstGeom>
        </p:spPr>
        <p:txBody>
          <a:bodyPr wrap="square">
            <a:spAutoFit/>
          </a:bodyPr>
          <a:lstStyle/>
          <a:p>
            <a:pPr algn="ctr"/>
            <a:r>
              <a:rPr lang="en-US" sz="1600" dirty="0">
                <a:hlinkClick r:id="rId3" action="ppaction://hlinksldjump"/>
              </a:rPr>
              <a:t>Return to </a:t>
            </a:r>
          </a:p>
          <a:p>
            <a:pPr algn="ctr"/>
            <a:r>
              <a:rPr lang="en-US" dirty="0">
                <a:hlinkClick r:id="rId3" action="ppaction://hlinksldjump"/>
              </a:rPr>
              <a:t>Toolkit</a:t>
            </a:r>
            <a:endParaRPr lang="en-US" dirty="0"/>
          </a:p>
        </p:txBody>
      </p:sp>
      <p:sp>
        <p:nvSpPr>
          <p:cNvPr id="17" name="TextBox 16"/>
          <p:cNvSpPr txBox="1"/>
          <p:nvPr/>
        </p:nvSpPr>
        <p:spPr>
          <a:xfrm>
            <a:off x="533400" y="2024190"/>
            <a:ext cx="6703280" cy="3570208"/>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smtClean="0"/>
              <a:t>To turn off the ruler tool, click the ruler icon again. </a:t>
            </a:r>
          </a:p>
          <a:p>
            <a:pPr marL="342900" indent="-342900">
              <a:spcAft>
                <a:spcPts val="600"/>
              </a:spcAft>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You must turn off the ruler to change magnification or move to a different area.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Some white blood cells are rare, try to find and measure at least </a:t>
            </a:r>
            <a:r>
              <a:rPr lang="en-US" sz="2400" u="sng" dirty="0" smtClean="0"/>
              <a:t>five</a:t>
            </a:r>
            <a:r>
              <a:rPr lang="en-US" sz="2400" dirty="0" smtClean="0"/>
              <a:t> eosinophils, basophils, and monocytes. </a:t>
            </a:r>
            <a:endParaRPr lang="en-US" sz="2400" dirty="0"/>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6955" y="644548"/>
            <a:ext cx="1200318" cy="1114581"/>
          </a:xfrm>
          <a:prstGeom prst="rect">
            <a:avLst/>
          </a:prstGeom>
        </p:spPr>
      </p:pic>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329"/>
          <a:stretch/>
        </p:blipFill>
        <p:spPr bwMode="auto">
          <a:xfrm>
            <a:off x="7486620" y="2650248"/>
            <a:ext cx="1352580" cy="1215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082103" y="164068"/>
            <a:ext cx="1862113" cy="369332"/>
          </a:xfrm>
          <a:prstGeom prst="rect">
            <a:avLst/>
          </a:prstGeom>
          <a:noFill/>
        </p:spPr>
        <p:txBody>
          <a:bodyPr wrap="none" rtlCol="0">
            <a:spAutoFit/>
          </a:bodyPr>
          <a:lstStyle/>
          <a:p>
            <a:r>
              <a:rPr lang="en-US" dirty="0" smtClean="0"/>
              <a:t>White blood cells </a:t>
            </a:r>
          </a:p>
        </p:txBody>
      </p:sp>
      <p:pic>
        <p:nvPicPr>
          <p:cNvPr id="7" name="Picture 6"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48796" y="1759130"/>
            <a:ext cx="1014373" cy="884628"/>
          </a:xfrm>
          <a:prstGeom prst="rect">
            <a:avLst/>
          </a:prstGeom>
        </p:spPr>
      </p:pic>
      <p:pic>
        <p:nvPicPr>
          <p:cNvPr id="8" name="Picture 7"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5166" y="3881500"/>
            <a:ext cx="1061634" cy="1120613"/>
          </a:xfrm>
          <a:prstGeom prst="rect">
            <a:avLst/>
          </a:prstGeom>
        </p:spPr>
      </p:pic>
    </p:spTree>
    <p:extLst>
      <p:ext uri="{BB962C8B-B14F-4D97-AF65-F5344CB8AC3E}">
        <p14:creationId xmlns:p14="http://schemas.microsoft.com/office/powerpoint/2010/main" val="18760763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5</a:t>
            </a:r>
            <a:r>
              <a:rPr lang="en-US" dirty="0" smtClean="0"/>
              <a:t>. Diameter of Cells Example Data</a:t>
            </a:r>
            <a:endParaRPr lang="en-US" dirty="0"/>
          </a:p>
        </p:txBody>
      </p:sp>
      <p:grpSp>
        <p:nvGrpSpPr>
          <p:cNvPr id="43" name="Group 42"/>
          <p:cNvGrpSpPr/>
          <p:nvPr/>
        </p:nvGrpSpPr>
        <p:grpSpPr>
          <a:xfrm>
            <a:off x="1219200" y="1778031"/>
            <a:ext cx="7239000" cy="3169681"/>
            <a:chOff x="762000" y="1778031"/>
            <a:chExt cx="7239000" cy="3169681"/>
          </a:xfrm>
        </p:grpSpPr>
        <p:grpSp>
          <p:nvGrpSpPr>
            <p:cNvPr id="29" name="Group 28"/>
            <p:cNvGrpSpPr/>
            <p:nvPr/>
          </p:nvGrpSpPr>
          <p:grpSpPr>
            <a:xfrm>
              <a:off x="770918" y="1778031"/>
              <a:ext cx="7230082" cy="3169681"/>
              <a:chOff x="609600" y="2041993"/>
              <a:chExt cx="7230082" cy="3169681"/>
            </a:xfrm>
          </p:grpSpPr>
          <p:grpSp>
            <p:nvGrpSpPr>
              <p:cNvPr id="5" name="Group 4"/>
              <p:cNvGrpSpPr/>
              <p:nvPr/>
            </p:nvGrpSpPr>
            <p:grpSpPr>
              <a:xfrm>
                <a:off x="609600" y="2041993"/>
                <a:ext cx="7230082" cy="3169681"/>
                <a:chOff x="1447800" y="1728263"/>
                <a:chExt cx="3997810" cy="3169681"/>
              </a:xfrm>
            </p:grpSpPr>
            <p:sp>
              <p:nvSpPr>
                <p:cNvPr id="7" name="TextBox 6"/>
                <p:cNvSpPr txBox="1"/>
                <p:nvPr/>
              </p:nvSpPr>
              <p:spPr>
                <a:xfrm>
                  <a:off x="2777400" y="1728263"/>
                  <a:ext cx="1828800" cy="400110"/>
                </a:xfrm>
                <a:prstGeom prst="rect">
                  <a:avLst/>
                </a:prstGeom>
                <a:noFill/>
              </p:spPr>
              <p:txBody>
                <a:bodyPr wrap="square" rtlCol="0">
                  <a:spAutoFit/>
                </a:bodyPr>
                <a:lstStyle/>
                <a:p>
                  <a:r>
                    <a:rPr lang="en-US" sz="2000" dirty="0" smtClean="0"/>
                    <a:t>Healthy Blood</a:t>
                  </a:r>
                  <a:endParaRPr lang="en-US" dirty="0"/>
                </a:p>
              </p:txBody>
            </p:sp>
            <p:cxnSp>
              <p:nvCxnSpPr>
                <p:cNvPr id="9" name="Straight Connector 8"/>
                <p:cNvCxnSpPr/>
                <p:nvPr/>
              </p:nvCxnSpPr>
              <p:spPr>
                <a:xfrm>
                  <a:off x="1447800" y="2541032"/>
                  <a:ext cx="399781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80222" y="2210832"/>
                  <a:ext cx="609600" cy="369332"/>
                </a:xfrm>
                <a:prstGeom prst="rect">
                  <a:avLst/>
                </a:prstGeom>
                <a:noFill/>
              </p:spPr>
              <p:txBody>
                <a:bodyPr wrap="square" rtlCol="0">
                  <a:spAutoFit/>
                </a:bodyPr>
                <a:lstStyle/>
                <a:p>
                  <a:r>
                    <a:rPr lang="en-US" dirty="0" smtClean="0"/>
                    <a:t>RBC </a:t>
                  </a:r>
                  <a:endParaRPr lang="en-US" dirty="0"/>
                </a:p>
              </p:txBody>
            </p:sp>
            <p:sp>
              <p:nvSpPr>
                <p:cNvPr id="11" name="TextBox 10"/>
                <p:cNvSpPr txBox="1"/>
                <p:nvPr/>
              </p:nvSpPr>
              <p:spPr>
                <a:xfrm>
                  <a:off x="2601959" y="2198132"/>
                  <a:ext cx="771413" cy="369332"/>
                </a:xfrm>
                <a:prstGeom prst="rect">
                  <a:avLst/>
                </a:prstGeom>
                <a:noFill/>
              </p:spPr>
              <p:txBody>
                <a:bodyPr wrap="square" rtlCol="0">
                  <a:spAutoFit/>
                </a:bodyPr>
                <a:lstStyle/>
                <a:p>
                  <a:r>
                    <a:rPr lang="en-US" dirty="0" smtClean="0"/>
                    <a:t>Lymphocyte</a:t>
                  </a:r>
                  <a:endParaRPr lang="en-US" dirty="0"/>
                </a:p>
              </p:txBody>
            </p:sp>
            <p:sp>
              <p:nvSpPr>
                <p:cNvPr id="12" name="TextBox 11"/>
                <p:cNvSpPr txBox="1"/>
                <p:nvPr/>
              </p:nvSpPr>
              <p:spPr>
                <a:xfrm>
                  <a:off x="1909909" y="2210832"/>
                  <a:ext cx="685800" cy="369332"/>
                </a:xfrm>
                <a:prstGeom prst="rect">
                  <a:avLst/>
                </a:prstGeom>
                <a:noFill/>
              </p:spPr>
              <p:txBody>
                <a:bodyPr wrap="square" rtlCol="0">
                  <a:spAutoFit/>
                </a:bodyPr>
                <a:lstStyle/>
                <a:p>
                  <a:r>
                    <a:rPr lang="en-US" dirty="0" smtClean="0"/>
                    <a:t>Neutrophil</a:t>
                  </a:r>
                  <a:endParaRPr lang="en-US" dirty="0"/>
                </a:p>
              </p:txBody>
            </p:sp>
            <p:sp>
              <p:nvSpPr>
                <p:cNvPr id="13" name="TextBox 12"/>
                <p:cNvSpPr txBox="1"/>
                <p:nvPr/>
              </p:nvSpPr>
              <p:spPr>
                <a:xfrm>
                  <a:off x="4070101" y="2205356"/>
                  <a:ext cx="685800" cy="369332"/>
                </a:xfrm>
                <a:prstGeom prst="rect">
                  <a:avLst/>
                </a:prstGeom>
                <a:noFill/>
              </p:spPr>
              <p:txBody>
                <a:bodyPr wrap="square" rtlCol="0">
                  <a:spAutoFit/>
                </a:bodyPr>
                <a:lstStyle/>
                <a:p>
                  <a:r>
                    <a:rPr lang="en-US" dirty="0" smtClean="0"/>
                    <a:t>Eosinophil</a:t>
                  </a:r>
                  <a:endParaRPr lang="en-US" dirty="0"/>
                </a:p>
              </p:txBody>
            </p:sp>
            <p:cxnSp>
              <p:nvCxnSpPr>
                <p:cNvPr id="14" name="Straight Connector 13"/>
                <p:cNvCxnSpPr/>
                <p:nvPr/>
              </p:nvCxnSpPr>
              <p:spPr>
                <a:xfrm>
                  <a:off x="2595709" y="2210832"/>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521439" y="2580164"/>
                  <a:ext cx="355600" cy="2308324"/>
                </a:xfrm>
                <a:prstGeom prst="rect">
                  <a:avLst/>
                </a:prstGeom>
                <a:noFill/>
              </p:spPr>
              <p:txBody>
                <a:bodyPr wrap="square" rtlCol="0">
                  <a:spAutoFit/>
                </a:bodyPr>
                <a:lstStyle/>
                <a:p>
                  <a:r>
                    <a:rPr lang="en-US" dirty="0" smtClean="0"/>
                    <a:t>7.0</a:t>
                  </a:r>
                </a:p>
                <a:p>
                  <a:r>
                    <a:rPr lang="en-US" dirty="0" smtClean="0"/>
                    <a:t>7.5</a:t>
                  </a:r>
                </a:p>
                <a:p>
                  <a:r>
                    <a:rPr lang="en-US" dirty="0" smtClean="0"/>
                    <a:t>8.3</a:t>
                  </a:r>
                </a:p>
                <a:p>
                  <a:r>
                    <a:rPr lang="en-US" dirty="0" smtClean="0"/>
                    <a:t>7.1</a:t>
                  </a:r>
                </a:p>
                <a:p>
                  <a:r>
                    <a:rPr lang="en-US" dirty="0" smtClean="0"/>
                    <a:t>6.6</a:t>
                  </a:r>
                </a:p>
                <a:p>
                  <a:r>
                    <a:rPr lang="en-US" dirty="0" smtClean="0"/>
                    <a:t>…</a:t>
                  </a:r>
                </a:p>
                <a:p>
                  <a:r>
                    <a:rPr lang="en-US" dirty="0" smtClean="0"/>
                    <a:t>...</a:t>
                  </a:r>
                </a:p>
                <a:p>
                  <a:r>
                    <a:rPr lang="en-US" dirty="0" smtClean="0"/>
                    <a:t>7.1</a:t>
                  </a:r>
                </a:p>
              </p:txBody>
            </p:sp>
            <p:sp>
              <p:nvSpPr>
                <p:cNvPr id="16" name="TextBox 15"/>
                <p:cNvSpPr txBox="1"/>
                <p:nvPr/>
              </p:nvSpPr>
              <p:spPr>
                <a:xfrm>
                  <a:off x="1990612" y="2589620"/>
                  <a:ext cx="510689" cy="2308324"/>
                </a:xfrm>
                <a:prstGeom prst="rect">
                  <a:avLst/>
                </a:prstGeom>
                <a:noFill/>
              </p:spPr>
              <p:txBody>
                <a:bodyPr wrap="square" rtlCol="0">
                  <a:spAutoFit/>
                </a:bodyPr>
                <a:lstStyle/>
                <a:p>
                  <a:r>
                    <a:rPr lang="en-US" dirty="0" smtClean="0"/>
                    <a:t>8.78</a:t>
                  </a:r>
                </a:p>
                <a:p>
                  <a:r>
                    <a:rPr lang="en-US" dirty="0" smtClean="0"/>
                    <a:t>9.76</a:t>
                  </a:r>
                </a:p>
                <a:p>
                  <a:r>
                    <a:rPr lang="en-US" dirty="0" smtClean="0"/>
                    <a:t>10.12</a:t>
                  </a:r>
                </a:p>
                <a:p>
                  <a:r>
                    <a:rPr lang="en-US" dirty="0" smtClean="0"/>
                    <a:t>9.89</a:t>
                  </a:r>
                </a:p>
                <a:p>
                  <a:r>
                    <a:rPr lang="en-US" dirty="0" smtClean="0"/>
                    <a:t>10.06</a:t>
                  </a:r>
                </a:p>
                <a:p>
                  <a:r>
                    <a:rPr lang="en-US" dirty="0" smtClean="0"/>
                    <a:t>…</a:t>
                  </a:r>
                </a:p>
                <a:p>
                  <a:r>
                    <a:rPr lang="en-US" dirty="0" smtClean="0"/>
                    <a:t>...</a:t>
                  </a:r>
                </a:p>
                <a:p>
                  <a:r>
                    <a:rPr lang="en-US" dirty="0" smtClean="0"/>
                    <a:t>8.58</a:t>
                  </a:r>
                </a:p>
              </p:txBody>
            </p:sp>
            <p:sp>
              <p:nvSpPr>
                <p:cNvPr id="17" name="TextBox 16"/>
                <p:cNvSpPr txBox="1"/>
                <p:nvPr/>
              </p:nvSpPr>
              <p:spPr>
                <a:xfrm>
                  <a:off x="3487377" y="2574688"/>
                  <a:ext cx="467957" cy="2308324"/>
                </a:xfrm>
                <a:prstGeom prst="rect">
                  <a:avLst/>
                </a:prstGeom>
                <a:noFill/>
              </p:spPr>
              <p:txBody>
                <a:bodyPr wrap="square" rtlCol="0">
                  <a:spAutoFit/>
                </a:bodyPr>
                <a:lstStyle/>
                <a:p>
                  <a:r>
                    <a:rPr lang="en-US" dirty="0" smtClean="0"/>
                    <a:t>10.62</a:t>
                  </a:r>
                </a:p>
                <a:p>
                  <a:r>
                    <a:rPr lang="en-US" dirty="0" smtClean="0"/>
                    <a:t>10.64</a:t>
                  </a:r>
                </a:p>
                <a:p>
                  <a:r>
                    <a:rPr lang="en-US" dirty="0" smtClean="0"/>
                    <a:t>11.09</a:t>
                  </a:r>
                </a:p>
                <a:p>
                  <a:r>
                    <a:rPr lang="en-US" dirty="0" smtClean="0"/>
                    <a:t>11.65</a:t>
                  </a:r>
                </a:p>
                <a:p>
                  <a:r>
                    <a:rPr lang="en-US" dirty="0" smtClean="0"/>
                    <a:t>10.42</a:t>
                  </a:r>
                </a:p>
                <a:p>
                  <a:r>
                    <a:rPr lang="en-US" dirty="0" smtClean="0"/>
                    <a:t>…</a:t>
                  </a:r>
                </a:p>
                <a:p>
                  <a:r>
                    <a:rPr lang="en-US" dirty="0" smtClean="0"/>
                    <a:t>...</a:t>
                  </a:r>
                </a:p>
                <a:p>
                  <a:r>
                    <a:rPr lang="en-US" dirty="0" smtClean="0"/>
                    <a:t>12.59</a:t>
                  </a:r>
                </a:p>
              </p:txBody>
            </p:sp>
            <p:sp>
              <p:nvSpPr>
                <p:cNvPr id="18" name="TextBox 17"/>
                <p:cNvSpPr txBox="1"/>
                <p:nvPr/>
              </p:nvSpPr>
              <p:spPr>
                <a:xfrm>
                  <a:off x="4139452" y="2547898"/>
                  <a:ext cx="432996" cy="2308324"/>
                </a:xfrm>
                <a:prstGeom prst="rect">
                  <a:avLst/>
                </a:prstGeom>
                <a:noFill/>
              </p:spPr>
              <p:txBody>
                <a:bodyPr wrap="square" rtlCol="0">
                  <a:spAutoFit/>
                </a:bodyPr>
                <a:lstStyle/>
                <a:p>
                  <a:r>
                    <a:rPr lang="en-US" dirty="0" smtClean="0"/>
                    <a:t>9.03</a:t>
                  </a:r>
                </a:p>
                <a:p>
                  <a:r>
                    <a:rPr lang="en-US" dirty="0" smtClean="0"/>
                    <a:t>10.1</a:t>
                  </a:r>
                </a:p>
                <a:p>
                  <a:r>
                    <a:rPr lang="en-US" dirty="0" smtClean="0"/>
                    <a:t>9.83</a:t>
                  </a:r>
                </a:p>
                <a:p>
                  <a:r>
                    <a:rPr lang="en-US" dirty="0" smtClean="0"/>
                    <a:t>10.49</a:t>
                  </a:r>
                </a:p>
                <a:p>
                  <a:r>
                    <a:rPr lang="en-US" dirty="0" smtClean="0"/>
                    <a:t>9.92</a:t>
                  </a:r>
                </a:p>
                <a:p>
                  <a:r>
                    <a:rPr lang="en-US" dirty="0" smtClean="0"/>
                    <a:t>…</a:t>
                  </a:r>
                </a:p>
                <a:p>
                  <a:r>
                    <a:rPr lang="en-US" dirty="0" smtClean="0"/>
                    <a:t>...</a:t>
                  </a:r>
                </a:p>
                <a:p>
                  <a:r>
                    <a:rPr lang="en-US" dirty="0" smtClean="0"/>
                    <a:t>9.25</a:t>
                  </a:r>
                </a:p>
              </p:txBody>
            </p:sp>
          </p:grpSp>
          <p:cxnSp>
            <p:nvCxnSpPr>
              <p:cNvPr id="19" name="Straight Connector 18"/>
              <p:cNvCxnSpPr/>
              <p:nvPr/>
            </p:nvCxnSpPr>
            <p:spPr>
              <a:xfrm>
                <a:off x="1436451" y="2511862"/>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092018" y="2503964"/>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101211" y="2511862"/>
                <a:ext cx="1240277" cy="369332"/>
              </a:xfrm>
              <a:prstGeom prst="rect">
                <a:avLst/>
              </a:prstGeom>
              <a:noFill/>
            </p:spPr>
            <p:txBody>
              <a:bodyPr wrap="square" rtlCol="0">
                <a:spAutoFit/>
              </a:bodyPr>
              <a:lstStyle/>
              <a:p>
                <a:r>
                  <a:rPr lang="en-US" dirty="0" smtClean="0"/>
                  <a:t>Monocyte</a:t>
                </a:r>
                <a:endParaRPr lang="en-US" dirty="0"/>
              </a:p>
            </p:txBody>
          </p:sp>
          <p:cxnSp>
            <p:nvCxnSpPr>
              <p:cNvPr id="22" name="Straight Connector 21"/>
              <p:cNvCxnSpPr/>
              <p:nvPr/>
            </p:nvCxnSpPr>
            <p:spPr>
              <a:xfrm>
                <a:off x="5328900" y="2530754"/>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592336" y="2545686"/>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002924" y="2894926"/>
                <a:ext cx="783078" cy="2308324"/>
              </a:xfrm>
              <a:prstGeom prst="rect">
                <a:avLst/>
              </a:prstGeom>
              <a:noFill/>
            </p:spPr>
            <p:txBody>
              <a:bodyPr wrap="square" rtlCol="0">
                <a:spAutoFit/>
              </a:bodyPr>
              <a:lstStyle/>
              <a:p>
                <a:r>
                  <a:rPr lang="en-US" dirty="0" smtClean="0"/>
                  <a:t>8.3</a:t>
                </a:r>
              </a:p>
              <a:p>
                <a:r>
                  <a:rPr lang="en-US" dirty="0" smtClean="0"/>
                  <a:t>7.94</a:t>
                </a:r>
              </a:p>
              <a:p>
                <a:r>
                  <a:rPr lang="en-US" dirty="0" smtClean="0"/>
                  <a:t>6.8</a:t>
                </a:r>
              </a:p>
              <a:p>
                <a:r>
                  <a:rPr lang="en-US" dirty="0" smtClean="0"/>
                  <a:t>6.99</a:t>
                </a:r>
              </a:p>
              <a:p>
                <a:r>
                  <a:rPr lang="en-US" dirty="0" smtClean="0"/>
                  <a:t>7.09</a:t>
                </a:r>
              </a:p>
              <a:p>
                <a:r>
                  <a:rPr lang="en-US" dirty="0" smtClean="0"/>
                  <a:t>…</a:t>
                </a:r>
              </a:p>
              <a:p>
                <a:r>
                  <a:rPr lang="en-US" dirty="0" smtClean="0"/>
                  <a:t>...</a:t>
                </a:r>
              </a:p>
              <a:p>
                <a:r>
                  <a:rPr lang="en-US" dirty="0" smtClean="0"/>
                  <a:t>6.85</a:t>
                </a:r>
              </a:p>
            </p:txBody>
          </p:sp>
          <p:sp>
            <p:nvSpPr>
              <p:cNvPr id="25" name="TextBox 24"/>
              <p:cNvSpPr txBox="1"/>
              <p:nvPr/>
            </p:nvSpPr>
            <p:spPr>
              <a:xfrm>
                <a:off x="6754239" y="2869526"/>
                <a:ext cx="846305" cy="2308324"/>
              </a:xfrm>
              <a:prstGeom prst="rect">
                <a:avLst/>
              </a:prstGeom>
              <a:noFill/>
            </p:spPr>
            <p:txBody>
              <a:bodyPr wrap="square" rtlCol="0">
                <a:spAutoFit/>
              </a:bodyPr>
              <a:lstStyle/>
              <a:p>
                <a:r>
                  <a:rPr lang="en-US" dirty="0" smtClean="0"/>
                  <a:t>10.85</a:t>
                </a:r>
              </a:p>
              <a:p>
                <a:r>
                  <a:rPr lang="en-US" dirty="0" smtClean="0"/>
                  <a:t>9.71</a:t>
                </a:r>
              </a:p>
              <a:p>
                <a:r>
                  <a:rPr lang="en-US" dirty="0" smtClean="0"/>
                  <a:t>10.06</a:t>
                </a:r>
              </a:p>
              <a:p>
                <a:r>
                  <a:rPr lang="en-US" dirty="0" smtClean="0"/>
                  <a:t>7.95</a:t>
                </a:r>
              </a:p>
              <a:p>
                <a:r>
                  <a:rPr lang="en-US" dirty="0" smtClean="0"/>
                  <a:t>11.31</a:t>
                </a:r>
              </a:p>
              <a:p>
                <a:r>
                  <a:rPr lang="en-US" dirty="0" smtClean="0"/>
                  <a:t>…</a:t>
                </a:r>
              </a:p>
              <a:p>
                <a:r>
                  <a:rPr lang="en-US" dirty="0" smtClean="0"/>
                  <a:t>...</a:t>
                </a:r>
              </a:p>
              <a:p>
                <a:r>
                  <a:rPr lang="en-US" dirty="0" smtClean="0"/>
                  <a:t>7.89</a:t>
                </a:r>
              </a:p>
            </p:txBody>
          </p:sp>
          <p:sp>
            <p:nvSpPr>
              <p:cNvPr id="28" name="TextBox 27"/>
              <p:cNvSpPr txBox="1"/>
              <p:nvPr/>
            </p:nvSpPr>
            <p:spPr>
              <a:xfrm>
                <a:off x="6631923" y="2519086"/>
                <a:ext cx="1055359" cy="369332"/>
              </a:xfrm>
              <a:prstGeom prst="rect">
                <a:avLst/>
              </a:prstGeom>
              <a:noFill/>
            </p:spPr>
            <p:txBody>
              <a:bodyPr wrap="square" rtlCol="0">
                <a:spAutoFit/>
              </a:bodyPr>
              <a:lstStyle/>
              <a:p>
                <a:r>
                  <a:rPr lang="en-US" dirty="0" smtClean="0"/>
                  <a:t>Basophil</a:t>
                </a:r>
                <a:endParaRPr lang="en-US" dirty="0"/>
              </a:p>
            </p:txBody>
          </p:sp>
        </p:grpSp>
        <p:cxnSp>
          <p:nvCxnSpPr>
            <p:cNvPr id="42" name="Straight Connector 41"/>
            <p:cNvCxnSpPr/>
            <p:nvPr/>
          </p:nvCxnSpPr>
          <p:spPr>
            <a:xfrm>
              <a:off x="762000" y="2250316"/>
              <a:ext cx="723008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143754" y="5073155"/>
            <a:ext cx="1219200" cy="646331"/>
          </a:xfrm>
          <a:prstGeom prst="rect">
            <a:avLst/>
          </a:prstGeom>
          <a:noFill/>
        </p:spPr>
        <p:txBody>
          <a:bodyPr wrap="square" rtlCol="0">
            <a:spAutoFit/>
          </a:bodyPr>
          <a:lstStyle/>
          <a:p>
            <a:r>
              <a:rPr lang="en-US" dirty="0" smtClean="0"/>
              <a:t>Average Size</a:t>
            </a:r>
            <a:endParaRPr lang="en-US" dirty="0"/>
          </a:p>
        </p:txBody>
      </p:sp>
      <p:grpSp>
        <p:nvGrpSpPr>
          <p:cNvPr id="59" name="Group 58"/>
          <p:cNvGrpSpPr/>
          <p:nvPr/>
        </p:nvGrpSpPr>
        <p:grpSpPr>
          <a:xfrm>
            <a:off x="1219200" y="5195057"/>
            <a:ext cx="6953701" cy="405553"/>
            <a:chOff x="1219200" y="5195057"/>
            <a:chExt cx="6953701" cy="405553"/>
          </a:xfrm>
        </p:grpSpPr>
        <p:grpSp>
          <p:nvGrpSpPr>
            <p:cNvPr id="45" name="Group 44"/>
            <p:cNvGrpSpPr/>
            <p:nvPr/>
          </p:nvGrpSpPr>
          <p:grpSpPr>
            <a:xfrm>
              <a:off x="1219200" y="5195057"/>
              <a:ext cx="6953699" cy="405553"/>
              <a:chOff x="1446936" y="5022434"/>
              <a:chExt cx="7192545" cy="405553"/>
            </a:xfrm>
          </p:grpSpPr>
          <p:grpSp>
            <p:nvGrpSpPr>
              <p:cNvPr id="46" name="Group 45"/>
              <p:cNvGrpSpPr/>
              <p:nvPr/>
            </p:nvGrpSpPr>
            <p:grpSpPr>
              <a:xfrm>
                <a:off x="1524000" y="5039031"/>
                <a:ext cx="3067049" cy="373312"/>
                <a:chOff x="1524000" y="5039031"/>
                <a:chExt cx="3067049" cy="373312"/>
              </a:xfrm>
            </p:grpSpPr>
            <p:sp>
              <p:nvSpPr>
                <p:cNvPr id="48" name="TextBox 47"/>
                <p:cNvSpPr txBox="1"/>
                <p:nvPr/>
              </p:nvSpPr>
              <p:spPr>
                <a:xfrm>
                  <a:off x="1524000" y="5043011"/>
                  <a:ext cx="647700" cy="369332"/>
                </a:xfrm>
                <a:prstGeom prst="rect">
                  <a:avLst/>
                </a:prstGeom>
                <a:noFill/>
              </p:spPr>
              <p:txBody>
                <a:bodyPr wrap="square" rtlCol="0">
                  <a:spAutoFit/>
                </a:bodyPr>
                <a:lstStyle/>
                <a:p>
                  <a:r>
                    <a:rPr lang="en-US" b="1" dirty="0" smtClean="0"/>
                    <a:t>7.36</a:t>
                  </a:r>
                  <a:endParaRPr lang="en-US" b="1" dirty="0"/>
                </a:p>
              </p:txBody>
            </p:sp>
            <p:sp>
              <p:nvSpPr>
                <p:cNvPr id="50" name="TextBox 49"/>
                <p:cNvSpPr txBox="1"/>
                <p:nvPr/>
              </p:nvSpPr>
              <p:spPr>
                <a:xfrm>
                  <a:off x="2672480" y="5039031"/>
                  <a:ext cx="647700" cy="369332"/>
                </a:xfrm>
                <a:prstGeom prst="rect">
                  <a:avLst/>
                </a:prstGeom>
                <a:noFill/>
              </p:spPr>
              <p:txBody>
                <a:bodyPr wrap="square" rtlCol="0">
                  <a:spAutoFit/>
                </a:bodyPr>
                <a:lstStyle/>
                <a:p>
                  <a:r>
                    <a:rPr lang="en-US" b="1" dirty="0" smtClean="0"/>
                    <a:t>9.38</a:t>
                  </a:r>
                  <a:endParaRPr lang="en-US" b="1" dirty="0"/>
                </a:p>
              </p:txBody>
            </p:sp>
            <p:sp>
              <p:nvSpPr>
                <p:cNvPr id="51" name="TextBox 50"/>
                <p:cNvSpPr txBox="1"/>
                <p:nvPr/>
              </p:nvSpPr>
              <p:spPr>
                <a:xfrm>
                  <a:off x="3943349" y="5039031"/>
                  <a:ext cx="647700" cy="369332"/>
                </a:xfrm>
                <a:prstGeom prst="rect">
                  <a:avLst/>
                </a:prstGeom>
                <a:noFill/>
              </p:spPr>
              <p:txBody>
                <a:bodyPr wrap="square" rtlCol="0">
                  <a:spAutoFit/>
                </a:bodyPr>
                <a:lstStyle/>
                <a:p>
                  <a:r>
                    <a:rPr lang="en-US" b="1" dirty="0" smtClean="0"/>
                    <a:t>7.31</a:t>
                  </a:r>
                  <a:endParaRPr lang="en-US" b="1" dirty="0"/>
                </a:p>
              </p:txBody>
            </p:sp>
          </p:grpSp>
          <p:sp>
            <p:nvSpPr>
              <p:cNvPr id="47" name="Rectangle 46"/>
              <p:cNvSpPr/>
              <p:nvPr/>
            </p:nvSpPr>
            <p:spPr>
              <a:xfrm>
                <a:off x="1446936" y="5022434"/>
                <a:ext cx="7192545" cy="4055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4939573" y="5223456"/>
              <a:ext cx="3233328" cy="377154"/>
              <a:chOff x="1523999" y="4924645"/>
              <a:chExt cx="3344386" cy="377154"/>
            </a:xfrm>
          </p:grpSpPr>
          <p:sp>
            <p:nvSpPr>
              <p:cNvPr id="55" name="TextBox 54"/>
              <p:cNvSpPr txBox="1"/>
              <p:nvPr/>
            </p:nvSpPr>
            <p:spPr>
              <a:xfrm>
                <a:off x="1523999" y="4924645"/>
                <a:ext cx="851731" cy="369332"/>
              </a:xfrm>
              <a:prstGeom prst="rect">
                <a:avLst/>
              </a:prstGeom>
              <a:noFill/>
            </p:spPr>
            <p:txBody>
              <a:bodyPr wrap="square" rtlCol="0">
                <a:spAutoFit/>
              </a:bodyPr>
              <a:lstStyle/>
              <a:p>
                <a:r>
                  <a:rPr lang="en-US" b="1" dirty="0" smtClean="0"/>
                  <a:t>10.51</a:t>
                </a:r>
                <a:endParaRPr lang="en-US" b="1" dirty="0"/>
              </a:p>
            </p:txBody>
          </p:sp>
          <p:sp>
            <p:nvSpPr>
              <p:cNvPr id="56" name="TextBox 55"/>
              <p:cNvSpPr txBox="1"/>
              <p:nvPr/>
            </p:nvSpPr>
            <p:spPr>
              <a:xfrm>
                <a:off x="2868135" y="4932467"/>
                <a:ext cx="647700" cy="369332"/>
              </a:xfrm>
              <a:prstGeom prst="rect">
                <a:avLst/>
              </a:prstGeom>
              <a:noFill/>
            </p:spPr>
            <p:txBody>
              <a:bodyPr wrap="square" rtlCol="0">
                <a:spAutoFit/>
              </a:bodyPr>
              <a:lstStyle/>
              <a:p>
                <a:r>
                  <a:rPr lang="en-US" b="1" dirty="0" smtClean="0"/>
                  <a:t>9.64</a:t>
                </a:r>
                <a:endParaRPr lang="en-US" b="1" dirty="0"/>
              </a:p>
            </p:txBody>
          </p:sp>
          <p:sp>
            <p:nvSpPr>
              <p:cNvPr id="57" name="TextBox 56"/>
              <p:cNvSpPr txBox="1"/>
              <p:nvPr/>
            </p:nvSpPr>
            <p:spPr>
              <a:xfrm>
                <a:off x="4220685" y="4932467"/>
                <a:ext cx="647700" cy="369332"/>
              </a:xfrm>
              <a:prstGeom prst="rect">
                <a:avLst/>
              </a:prstGeom>
              <a:noFill/>
            </p:spPr>
            <p:txBody>
              <a:bodyPr wrap="square" rtlCol="0">
                <a:spAutoFit/>
              </a:bodyPr>
              <a:lstStyle/>
              <a:p>
                <a:r>
                  <a:rPr lang="en-US" b="1" dirty="0" smtClean="0"/>
                  <a:t>9.63</a:t>
                </a:r>
                <a:endParaRPr lang="en-US" b="1" dirty="0"/>
              </a:p>
            </p:txBody>
          </p:sp>
        </p:grpSp>
      </p:grpSp>
      <p:sp>
        <p:nvSpPr>
          <p:cNvPr id="60" name="Rectangle 59"/>
          <p:cNvSpPr/>
          <p:nvPr/>
        </p:nvSpPr>
        <p:spPr>
          <a:xfrm>
            <a:off x="5339867" y="1831262"/>
            <a:ext cx="4572000" cy="369332"/>
          </a:xfrm>
          <a:prstGeom prst="rect">
            <a:avLst/>
          </a:prstGeom>
        </p:spPr>
        <p:txBody>
          <a:bodyPr>
            <a:spAutoFit/>
          </a:bodyPr>
          <a:lstStyle/>
          <a:p>
            <a:pPr>
              <a:spcAft>
                <a:spcPts val="800"/>
              </a:spcAft>
            </a:pPr>
            <a:r>
              <a:rPr lang="en-US" dirty="0" smtClean="0"/>
              <a:t>Measured in </a:t>
            </a:r>
            <a:r>
              <a:rPr lang="en-US" dirty="0"/>
              <a:t>micrometers (µm).</a:t>
            </a:r>
          </a:p>
        </p:txBody>
      </p:sp>
      <p:sp>
        <p:nvSpPr>
          <p:cNvPr id="39" name="Rectangle 38"/>
          <p:cNvSpPr/>
          <p:nvPr/>
        </p:nvSpPr>
        <p:spPr>
          <a:xfrm>
            <a:off x="493090" y="5830669"/>
            <a:ext cx="8307441" cy="646331"/>
          </a:xfrm>
          <a:prstGeom prst="rect">
            <a:avLst/>
          </a:prstGeom>
        </p:spPr>
        <p:txBody>
          <a:bodyPr wrap="square">
            <a:spAutoFit/>
          </a:bodyPr>
          <a:lstStyle/>
          <a:p>
            <a:r>
              <a:rPr lang="en-US" b="1" dirty="0" smtClean="0"/>
              <a:t>Conclusion</a:t>
            </a:r>
            <a:r>
              <a:rPr lang="en-US" dirty="0" smtClean="0"/>
              <a:t>: </a:t>
            </a:r>
            <a:r>
              <a:rPr lang="en-US" dirty="0"/>
              <a:t>B</a:t>
            </a:r>
            <a:r>
              <a:rPr lang="en-US" dirty="0" smtClean="0"/>
              <a:t>lood cells vary in size (diameters) with the monocyte being largest with RBCs and lymphocytes being smallest. </a:t>
            </a:r>
            <a:endParaRPr lang="en-US" dirty="0"/>
          </a:p>
        </p:txBody>
      </p:sp>
      <p:sp>
        <p:nvSpPr>
          <p:cNvPr id="40" name="Rectangle 39"/>
          <p:cNvSpPr/>
          <p:nvPr/>
        </p:nvSpPr>
        <p:spPr>
          <a:xfrm>
            <a:off x="445411" y="5867400"/>
            <a:ext cx="8355120" cy="6427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74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2" t="-1" r="3" b="50"/>
          <a:stretch/>
        </p:blipFill>
        <p:spPr bwMode="auto">
          <a:xfrm>
            <a:off x="838200" y="4419600"/>
            <a:ext cx="3264523" cy="2325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71450" y="152400"/>
            <a:ext cx="8991600" cy="1470025"/>
          </a:xfrm>
        </p:spPr>
        <p:txBody>
          <a:bodyPr>
            <a:normAutofit/>
          </a:bodyPr>
          <a:lstStyle/>
          <a:p>
            <a:pPr algn="l"/>
            <a:r>
              <a:rPr lang="en-US" sz="4000" dirty="0" smtClean="0"/>
              <a:t>Why do cell counts (stereology)?</a:t>
            </a:r>
            <a:r>
              <a:rPr lang="en-US" sz="3200" dirty="0" smtClean="0"/>
              <a:t/>
            </a:r>
            <a:br>
              <a:rPr lang="en-US" sz="3200" dirty="0" smtClean="0"/>
            </a:br>
            <a:r>
              <a:rPr lang="en-US" sz="3200" dirty="0" smtClean="0"/>
              <a:t>---------------------------------------------------------------------- </a:t>
            </a:r>
            <a:endParaRPr lang="en-US" sz="3200" dirty="0"/>
          </a:p>
        </p:txBody>
      </p:sp>
      <p:sp>
        <p:nvSpPr>
          <p:cNvPr id="8" name="TextBox 7"/>
          <p:cNvSpPr txBox="1"/>
          <p:nvPr/>
        </p:nvSpPr>
        <p:spPr>
          <a:xfrm>
            <a:off x="190005" y="1448812"/>
            <a:ext cx="8991600" cy="3046988"/>
          </a:xfrm>
          <a:prstGeom prst="rect">
            <a:avLst/>
          </a:prstGeom>
          <a:noFill/>
        </p:spPr>
        <p:txBody>
          <a:bodyPr wrap="square" rtlCol="0">
            <a:spAutoFit/>
          </a:bodyPr>
          <a:lstStyle/>
          <a:p>
            <a:r>
              <a:rPr lang="en-US" sz="2400" dirty="0" smtClean="0"/>
              <a:t> </a:t>
            </a:r>
            <a:r>
              <a:rPr lang="en-US" sz="2400" dirty="0"/>
              <a:t>Stereology </a:t>
            </a:r>
            <a:r>
              <a:rPr lang="en-US" sz="2400" dirty="0" smtClean="0"/>
              <a:t>(random sampling of the whole group as opposed to counting all individuals in that group) allows </a:t>
            </a:r>
            <a:r>
              <a:rPr lang="en-US" sz="2400" dirty="0"/>
              <a:t>quantitative </a:t>
            </a:r>
            <a:r>
              <a:rPr lang="en-US" sz="2400" dirty="0" smtClean="0"/>
              <a:t>analyses </a:t>
            </a:r>
            <a:r>
              <a:rPr lang="en-US" sz="2400" dirty="0"/>
              <a:t>of </a:t>
            </a:r>
            <a:r>
              <a:rPr lang="en-US" sz="2400" dirty="0" smtClean="0"/>
              <a:t>images, cells, tissues, or micrographs to supplement general observations. </a:t>
            </a:r>
            <a:r>
              <a:rPr lang="en-US" sz="2400" dirty="0"/>
              <a:t>It tells you how much change occurred not just that a change has occurred. This might indicate how sick a person is, how successful a treatment might be, or whether a person is getting better or worse. It might be used to </a:t>
            </a:r>
            <a:r>
              <a:rPr lang="en-US" sz="2400" dirty="0" smtClean="0"/>
              <a:t>determine if an observed change is statistically significant.</a:t>
            </a:r>
            <a:endParaRPr lang="en-US" sz="2400" dirty="0"/>
          </a:p>
        </p:txBody>
      </p:sp>
      <p:sp>
        <p:nvSpPr>
          <p:cNvPr id="3" name="Rectangle 2"/>
          <p:cNvSpPr/>
          <p:nvPr/>
        </p:nvSpPr>
        <p:spPr>
          <a:xfrm>
            <a:off x="654269" y="4819527"/>
            <a:ext cx="762000" cy="1389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r="12" b="40"/>
          <a:stretch/>
        </p:blipFill>
        <p:spPr bwMode="auto">
          <a:xfrm>
            <a:off x="5486400" y="4662763"/>
            <a:ext cx="2743199" cy="1947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46160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228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5</a:t>
            </a:r>
            <a:r>
              <a:rPr lang="en-US" dirty="0" smtClean="0"/>
              <a:t>. Diameter of Cells (continued)</a:t>
            </a:r>
            <a:endParaRPr lang="en-US" dirty="0"/>
          </a:p>
        </p:txBody>
      </p:sp>
      <p:sp>
        <p:nvSpPr>
          <p:cNvPr id="13" name="Rectangle 12"/>
          <p:cNvSpPr/>
          <p:nvPr/>
        </p:nvSpPr>
        <p:spPr>
          <a:xfrm>
            <a:off x="8053851" y="6180892"/>
            <a:ext cx="1090149" cy="615553"/>
          </a:xfrm>
          <a:prstGeom prst="rect">
            <a:avLst/>
          </a:prstGeom>
        </p:spPr>
        <p:txBody>
          <a:bodyPr wrap="square">
            <a:spAutoFit/>
          </a:bodyPr>
          <a:lstStyle/>
          <a:p>
            <a:pPr algn="ctr"/>
            <a:r>
              <a:rPr lang="en-US" sz="1600" dirty="0">
                <a:hlinkClick r:id="rId3" action="ppaction://hlinksldjump"/>
              </a:rPr>
              <a:t>Return to </a:t>
            </a:r>
          </a:p>
          <a:p>
            <a:pPr algn="ctr"/>
            <a:r>
              <a:rPr lang="en-US" dirty="0">
                <a:hlinkClick r:id="rId3" action="ppaction://hlinksldjump"/>
              </a:rPr>
              <a:t>Toolkit</a:t>
            </a:r>
            <a:endParaRPr lang="en-US" dirty="0"/>
          </a:p>
        </p:txBody>
      </p:sp>
      <p:sp>
        <p:nvSpPr>
          <p:cNvPr id="14" name="TextBox 13"/>
          <p:cNvSpPr txBox="1"/>
          <p:nvPr/>
        </p:nvSpPr>
        <p:spPr>
          <a:xfrm>
            <a:off x="536864" y="1945281"/>
            <a:ext cx="7696200" cy="4298613"/>
          </a:xfrm>
          <a:prstGeom prst="rect">
            <a:avLst/>
          </a:prstGeom>
          <a:noFill/>
        </p:spPr>
        <p:txBody>
          <a:bodyPr wrap="square" rtlCol="0">
            <a:spAutoFit/>
          </a:bodyPr>
          <a:lstStyle/>
          <a:p>
            <a:pPr marL="457200" indent="-457200">
              <a:spcAft>
                <a:spcPts val="800"/>
              </a:spcAft>
              <a:buFont typeface="+mj-lt"/>
              <a:buAutoNum type="alphaUcPeriod"/>
            </a:pPr>
            <a:r>
              <a:rPr lang="en-US" sz="2400" dirty="0"/>
              <a:t>Open the </a:t>
            </a:r>
            <a:r>
              <a:rPr lang="en-US" sz="2400" dirty="0" smtClean="0"/>
              <a:t>unhealthy </a:t>
            </a:r>
            <a:r>
              <a:rPr lang="en-US" sz="2400" dirty="0"/>
              <a:t>blood image, and set the magnification to 80x. </a:t>
            </a:r>
          </a:p>
          <a:p>
            <a:pPr marL="457200" indent="-457200">
              <a:spcAft>
                <a:spcPts val="800"/>
              </a:spcAft>
              <a:buFont typeface="+mj-lt"/>
              <a:buAutoNum type="alphaUcPeriod"/>
            </a:pPr>
            <a:r>
              <a:rPr lang="en-US" sz="2400" dirty="0" smtClean="0"/>
              <a:t>Click on the ruler icon in the top toolbar to turn on ruler. </a:t>
            </a:r>
          </a:p>
          <a:p>
            <a:pPr marL="457200" indent="-457200">
              <a:spcAft>
                <a:spcPts val="800"/>
              </a:spcAft>
              <a:buFont typeface="+mj-lt"/>
              <a:buAutoNum type="alphaUcPeriod"/>
            </a:pPr>
            <a:r>
              <a:rPr lang="en-US" sz="2400" dirty="0"/>
              <a:t>Place your arrow on one side of the cell, click and drag your pointer to  the other side, and click to measure a cell’s diameter. </a:t>
            </a:r>
            <a:endParaRPr lang="en-US" sz="2400" dirty="0" smtClean="0"/>
          </a:p>
          <a:p>
            <a:pPr marL="457200" indent="-457200">
              <a:spcAft>
                <a:spcPts val="800"/>
              </a:spcAft>
              <a:buFont typeface="+mj-lt"/>
              <a:buAutoNum type="alphaUcPeriod"/>
            </a:pPr>
            <a:r>
              <a:rPr lang="en-US" sz="2400" dirty="0"/>
              <a:t>Values are displayed </a:t>
            </a:r>
            <a:r>
              <a:rPr lang="en-US" sz="2400" dirty="0" smtClean="0"/>
              <a:t>beneath in micrometers (µm).</a:t>
            </a:r>
          </a:p>
          <a:p>
            <a:pPr marL="457200" indent="-457200">
              <a:spcAft>
                <a:spcPts val="800"/>
              </a:spcAft>
              <a:buFont typeface="+mj-lt"/>
              <a:buAutoNum type="alphaUcPeriod"/>
            </a:pPr>
            <a:r>
              <a:rPr lang="en-US" sz="2400" dirty="0" smtClean="0"/>
              <a:t>Record the values of 25 or more RBCs cells and 25 or reticulocytes (blue, immature red blood cells).  </a:t>
            </a:r>
          </a:p>
          <a:p>
            <a:pPr marL="457200" indent="-457200">
              <a:spcAft>
                <a:spcPts val="800"/>
              </a:spcAft>
              <a:buFont typeface="+mj-lt"/>
              <a:buAutoNum type="alphaUcPeriod"/>
            </a:pPr>
            <a:r>
              <a:rPr lang="en-US" sz="2400" dirty="0" smtClean="0"/>
              <a:t>Calculate the average size of each cell. </a:t>
            </a:r>
            <a:endParaRPr lang="en-US" sz="2400" dirty="0"/>
          </a:p>
        </p:txBody>
      </p:sp>
      <p:pic>
        <p:nvPicPr>
          <p:cNvPr id="307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r="333"/>
          <a:stretch/>
        </p:blipFill>
        <p:spPr bwMode="auto">
          <a:xfrm>
            <a:off x="7759386" y="4094588"/>
            <a:ext cx="1262369" cy="2049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7896449" y="4572000"/>
            <a:ext cx="809849" cy="4182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336501" y="4572000"/>
            <a:ext cx="388248" cy="276999"/>
          </a:xfrm>
          <a:prstGeom prst="rect">
            <a:avLst/>
          </a:prstGeom>
          <a:noFill/>
        </p:spPr>
        <p:txBody>
          <a:bodyPr wrap="none" rtlCol="0">
            <a:spAutoFit/>
          </a:bodyPr>
          <a:lstStyle/>
          <a:p>
            <a:r>
              <a:rPr lang="en-US" sz="1200" dirty="0" smtClean="0"/>
              <a:t>um</a:t>
            </a:r>
            <a:endParaRPr lang="en-US" sz="1200" dirty="0"/>
          </a:p>
        </p:txBody>
      </p:sp>
      <p:sp>
        <p:nvSpPr>
          <p:cNvPr id="3" name="Rectangle 2"/>
          <p:cNvSpPr/>
          <p:nvPr/>
        </p:nvSpPr>
        <p:spPr>
          <a:xfrm>
            <a:off x="1941202" y="993143"/>
            <a:ext cx="6669005" cy="461665"/>
          </a:xfrm>
          <a:prstGeom prst="rect">
            <a:avLst/>
          </a:prstGeom>
        </p:spPr>
        <p:txBody>
          <a:bodyPr wrap="none">
            <a:spAutoFit/>
          </a:bodyPr>
          <a:lstStyle/>
          <a:p>
            <a:r>
              <a:rPr lang="en-US" sz="2400" dirty="0" smtClean="0"/>
              <a:t>(Mature red blood cells and immature reticulocytes</a:t>
            </a:r>
            <a:r>
              <a:rPr lang="en-US" dirty="0" smtClean="0"/>
              <a:t>)</a:t>
            </a:r>
            <a:endParaRPr lang="en-US" dirty="0"/>
          </a:p>
        </p:txBody>
      </p:sp>
    </p:spTree>
    <p:extLst>
      <p:ext uri="{BB962C8B-B14F-4D97-AF65-F5344CB8AC3E}">
        <p14:creationId xmlns:p14="http://schemas.microsoft.com/office/powerpoint/2010/main" val="41619148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5</a:t>
            </a:r>
            <a:r>
              <a:rPr lang="en-US" dirty="0" smtClean="0"/>
              <a:t>. Diameter of Cells</a:t>
            </a:r>
            <a:endParaRPr lang="en-US" dirty="0"/>
          </a:p>
        </p:txBody>
      </p:sp>
      <p:sp>
        <p:nvSpPr>
          <p:cNvPr id="13" name="Rectangle 12"/>
          <p:cNvSpPr/>
          <p:nvPr/>
        </p:nvSpPr>
        <p:spPr>
          <a:xfrm>
            <a:off x="8053851" y="6180892"/>
            <a:ext cx="1090149" cy="615553"/>
          </a:xfrm>
          <a:prstGeom prst="rect">
            <a:avLst/>
          </a:prstGeom>
        </p:spPr>
        <p:txBody>
          <a:bodyPr wrap="square">
            <a:spAutoFit/>
          </a:bodyPr>
          <a:lstStyle/>
          <a:p>
            <a:pPr algn="ctr"/>
            <a:r>
              <a:rPr lang="en-US" sz="1600" dirty="0">
                <a:hlinkClick r:id="rId3" action="ppaction://hlinksldjump"/>
              </a:rPr>
              <a:t>Return to </a:t>
            </a:r>
          </a:p>
          <a:p>
            <a:pPr algn="ctr"/>
            <a:r>
              <a:rPr lang="en-US" dirty="0">
                <a:hlinkClick r:id="rId3" action="ppaction://hlinksldjump"/>
              </a:rPr>
              <a:t>Toolkit</a:t>
            </a:r>
            <a:endParaRPr lang="en-US" dirty="0"/>
          </a:p>
        </p:txBody>
      </p:sp>
      <p:sp>
        <p:nvSpPr>
          <p:cNvPr id="17" name="TextBox 16"/>
          <p:cNvSpPr txBox="1"/>
          <p:nvPr/>
        </p:nvSpPr>
        <p:spPr>
          <a:xfrm>
            <a:off x="533400" y="2232660"/>
            <a:ext cx="6703280" cy="3939540"/>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smtClean="0"/>
              <a:t>To turn off the ruler tool, click the                      ruler icon again. </a:t>
            </a:r>
          </a:p>
          <a:p>
            <a:pPr marL="342900" indent="-342900">
              <a:spcAft>
                <a:spcPts val="600"/>
              </a:spcAft>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You must turn off the ruler to change magnification or move to a different area.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It is more difficult to distinguish reticulocytes from red blood cells in the healthy specimen and the volume density is much lower in the health specimen. They may be too hard to find.</a:t>
            </a:r>
            <a:endParaRPr lang="en-US" sz="2400" dirty="0"/>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49" b="127"/>
          <a:stretch/>
        </p:blipFill>
        <p:spPr bwMode="auto">
          <a:xfrm>
            <a:off x="6400800" y="370077"/>
            <a:ext cx="2633141" cy="1874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940867" y="2667000"/>
            <a:ext cx="3265061" cy="369332"/>
          </a:xfrm>
          <a:prstGeom prst="rect">
            <a:avLst/>
          </a:prstGeom>
        </p:spPr>
        <p:txBody>
          <a:bodyPr wrap="none">
            <a:spAutoFit/>
          </a:bodyPr>
          <a:lstStyle/>
          <a:p>
            <a:r>
              <a:rPr lang="en-US" dirty="0"/>
              <a:t>reticulocytes </a:t>
            </a:r>
            <a:r>
              <a:rPr lang="en-US" dirty="0" smtClean="0"/>
              <a:t>and red </a:t>
            </a:r>
            <a:r>
              <a:rPr lang="en-US" dirty="0"/>
              <a:t>blood cells </a:t>
            </a:r>
          </a:p>
        </p:txBody>
      </p:sp>
      <p:cxnSp>
        <p:nvCxnSpPr>
          <p:cNvPr id="7" name="Straight Arrow Connector 6"/>
          <p:cNvCxnSpPr/>
          <p:nvPr/>
        </p:nvCxnSpPr>
        <p:spPr>
          <a:xfrm flipV="1">
            <a:off x="6703280" y="1219221"/>
            <a:ext cx="685800" cy="151245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V="1">
            <a:off x="7955602" y="1592283"/>
            <a:ext cx="273998" cy="104149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V="1">
            <a:off x="7955602" y="1592283"/>
            <a:ext cx="643323" cy="104149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V="1">
            <a:off x="6703280" y="1439883"/>
            <a:ext cx="1211773" cy="129179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5486400" y="1548825"/>
            <a:ext cx="974819" cy="584775"/>
          </a:xfrm>
          <a:prstGeom prst="rect">
            <a:avLst/>
          </a:prstGeom>
          <a:noFill/>
        </p:spPr>
        <p:txBody>
          <a:bodyPr wrap="none" rtlCol="0">
            <a:spAutoFit/>
          </a:bodyPr>
          <a:lstStyle/>
          <a:p>
            <a:r>
              <a:rPr lang="en-US" sz="1600" dirty="0" smtClean="0"/>
              <a:t>Damaged</a:t>
            </a:r>
          </a:p>
          <a:p>
            <a:r>
              <a:rPr lang="en-US" sz="1600" dirty="0" smtClean="0"/>
              <a:t> cell</a:t>
            </a:r>
            <a:endParaRPr lang="en-US" sz="1600" dirty="0"/>
          </a:p>
        </p:txBody>
      </p:sp>
      <p:cxnSp>
        <p:nvCxnSpPr>
          <p:cNvPr id="24" name="Straight Arrow Connector 23"/>
          <p:cNvCxnSpPr/>
          <p:nvPr/>
        </p:nvCxnSpPr>
        <p:spPr>
          <a:xfrm flipV="1">
            <a:off x="6028451" y="1654891"/>
            <a:ext cx="838200" cy="3205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409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64" b="119"/>
          <a:stretch/>
        </p:blipFill>
        <p:spPr bwMode="auto">
          <a:xfrm>
            <a:off x="6808594" y="3308129"/>
            <a:ext cx="2294016" cy="1379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7" name="Straight Arrow Connector 26"/>
          <p:cNvCxnSpPr/>
          <p:nvPr/>
        </p:nvCxnSpPr>
        <p:spPr>
          <a:xfrm flipH="1">
            <a:off x="7573397" y="3036333"/>
            <a:ext cx="417832" cy="4699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6447551" y="3036333"/>
            <a:ext cx="1645050" cy="9399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a:off x="7991228" y="3036333"/>
            <a:ext cx="695572" cy="46999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6821756" y="77689"/>
            <a:ext cx="2779444" cy="338554"/>
          </a:xfrm>
          <a:prstGeom prst="rect">
            <a:avLst/>
          </a:prstGeom>
          <a:noFill/>
        </p:spPr>
        <p:txBody>
          <a:bodyPr wrap="square" rtlCol="0">
            <a:spAutoFit/>
          </a:bodyPr>
          <a:lstStyle/>
          <a:p>
            <a:r>
              <a:rPr lang="en-US" sz="1600" dirty="0" smtClean="0"/>
              <a:t>Unhealthy Blood</a:t>
            </a:r>
            <a:endParaRPr lang="en-US" sz="1600" dirty="0"/>
          </a:p>
        </p:txBody>
      </p:sp>
      <p:sp>
        <p:nvSpPr>
          <p:cNvPr id="21" name="TextBox 20"/>
          <p:cNvSpPr txBox="1"/>
          <p:nvPr/>
        </p:nvSpPr>
        <p:spPr>
          <a:xfrm>
            <a:off x="7460332" y="4687646"/>
            <a:ext cx="2064668" cy="338554"/>
          </a:xfrm>
          <a:prstGeom prst="rect">
            <a:avLst/>
          </a:prstGeom>
          <a:noFill/>
        </p:spPr>
        <p:txBody>
          <a:bodyPr wrap="square" rtlCol="0">
            <a:spAutoFit/>
          </a:bodyPr>
          <a:lstStyle/>
          <a:p>
            <a:r>
              <a:rPr lang="en-US" sz="1600" dirty="0" smtClean="0"/>
              <a:t>Healthy Blood</a:t>
            </a:r>
            <a:endParaRPr lang="en-US" sz="1600" dirty="0"/>
          </a:p>
        </p:txBody>
      </p:sp>
    </p:spTree>
    <p:extLst>
      <p:ext uri="{BB962C8B-B14F-4D97-AF65-F5344CB8AC3E}">
        <p14:creationId xmlns:p14="http://schemas.microsoft.com/office/powerpoint/2010/main" val="28406730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5</a:t>
            </a:r>
            <a:r>
              <a:rPr lang="en-US" dirty="0" smtClean="0"/>
              <a:t>. Diameter of Cells Example Data</a:t>
            </a:r>
            <a:endParaRPr lang="en-US" dirty="0"/>
          </a:p>
        </p:txBody>
      </p:sp>
      <p:grpSp>
        <p:nvGrpSpPr>
          <p:cNvPr id="29" name="Group 28"/>
          <p:cNvGrpSpPr/>
          <p:nvPr/>
        </p:nvGrpSpPr>
        <p:grpSpPr>
          <a:xfrm>
            <a:off x="1228118" y="1800484"/>
            <a:ext cx="6010882" cy="3147228"/>
            <a:chOff x="609600" y="2064446"/>
            <a:chExt cx="6010882" cy="3147228"/>
          </a:xfrm>
        </p:grpSpPr>
        <p:grpSp>
          <p:nvGrpSpPr>
            <p:cNvPr id="5" name="Group 4"/>
            <p:cNvGrpSpPr/>
            <p:nvPr/>
          </p:nvGrpSpPr>
          <p:grpSpPr>
            <a:xfrm>
              <a:off x="609600" y="2064446"/>
              <a:ext cx="6010882" cy="3147228"/>
              <a:chOff x="1447800" y="1750716"/>
              <a:chExt cx="3323664" cy="3147228"/>
            </a:xfrm>
          </p:grpSpPr>
          <p:sp>
            <p:nvSpPr>
              <p:cNvPr id="7" name="TextBox 6"/>
              <p:cNvSpPr txBox="1"/>
              <p:nvPr/>
            </p:nvSpPr>
            <p:spPr>
              <a:xfrm>
                <a:off x="1654119" y="1750716"/>
                <a:ext cx="1094908" cy="400110"/>
              </a:xfrm>
              <a:prstGeom prst="rect">
                <a:avLst/>
              </a:prstGeom>
              <a:noFill/>
            </p:spPr>
            <p:txBody>
              <a:bodyPr wrap="square" rtlCol="0">
                <a:spAutoFit/>
              </a:bodyPr>
              <a:lstStyle/>
              <a:p>
                <a:r>
                  <a:rPr lang="en-US" sz="2000" dirty="0"/>
                  <a:t>H</a:t>
                </a:r>
                <a:r>
                  <a:rPr lang="en-US" sz="2000" dirty="0" smtClean="0"/>
                  <a:t>ealthy Blood</a:t>
                </a:r>
                <a:endParaRPr lang="en-US" dirty="0"/>
              </a:p>
            </p:txBody>
          </p:sp>
          <p:cxnSp>
            <p:nvCxnSpPr>
              <p:cNvPr id="9" name="Straight Connector 8"/>
              <p:cNvCxnSpPr/>
              <p:nvPr/>
            </p:nvCxnSpPr>
            <p:spPr>
              <a:xfrm>
                <a:off x="1447800" y="2541032"/>
                <a:ext cx="3323664"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522356" y="2198132"/>
                <a:ext cx="609600" cy="369332"/>
              </a:xfrm>
              <a:prstGeom prst="rect">
                <a:avLst/>
              </a:prstGeom>
              <a:noFill/>
            </p:spPr>
            <p:txBody>
              <a:bodyPr wrap="square" rtlCol="0">
                <a:spAutoFit/>
              </a:bodyPr>
              <a:lstStyle/>
              <a:p>
                <a:r>
                  <a:rPr lang="en-US" dirty="0" smtClean="0"/>
                  <a:t>RBC </a:t>
                </a:r>
                <a:endParaRPr lang="en-US" dirty="0"/>
              </a:p>
            </p:txBody>
          </p:sp>
          <p:sp>
            <p:nvSpPr>
              <p:cNvPr id="12" name="TextBox 11"/>
              <p:cNvSpPr txBox="1"/>
              <p:nvPr/>
            </p:nvSpPr>
            <p:spPr>
              <a:xfrm>
                <a:off x="2069183" y="2171700"/>
                <a:ext cx="989440" cy="369332"/>
              </a:xfrm>
              <a:prstGeom prst="rect">
                <a:avLst/>
              </a:prstGeom>
              <a:noFill/>
            </p:spPr>
            <p:txBody>
              <a:bodyPr wrap="square" rtlCol="0">
                <a:spAutoFit/>
              </a:bodyPr>
              <a:lstStyle/>
              <a:p>
                <a:r>
                  <a:rPr lang="en-US" dirty="0" smtClean="0"/>
                  <a:t>Reticulocyte</a:t>
                </a:r>
                <a:endParaRPr lang="en-US" dirty="0"/>
              </a:p>
            </p:txBody>
          </p:sp>
          <p:cxnSp>
            <p:nvCxnSpPr>
              <p:cNvPr id="14" name="Straight Connector 13"/>
              <p:cNvCxnSpPr/>
              <p:nvPr/>
            </p:nvCxnSpPr>
            <p:spPr>
              <a:xfrm>
                <a:off x="3043965" y="1848182"/>
                <a:ext cx="0" cy="304382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521439" y="2580164"/>
                <a:ext cx="355600" cy="2308324"/>
              </a:xfrm>
              <a:prstGeom prst="rect">
                <a:avLst/>
              </a:prstGeom>
              <a:noFill/>
            </p:spPr>
            <p:txBody>
              <a:bodyPr wrap="square" rtlCol="0">
                <a:spAutoFit/>
              </a:bodyPr>
              <a:lstStyle/>
              <a:p>
                <a:r>
                  <a:rPr lang="en-US" dirty="0"/>
                  <a:t>7.24</a:t>
                </a:r>
              </a:p>
              <a:p>
                <a:r>
                  <a:rPr lang="en-US" dirty="0"/>
                  <a:t>8.28</a:t>
                </a:r>
              </a:p>
              <a:p>
                <a:r>
                  <a:rPr lang="en-US" dirty="0"/>
                  <a:t>7.95</a:t>
                </a:r>
              </a:p>
              <a:p>
                <a:r>
                  <a:rPr lang="en-US" dirty="0"/>
                  <a:t>6.23</a:t>
                </a:r>
              </a:p>
              <a:p>
                <a:r>
                  <a:rPr lang="en-US" dirty="0"/>
                  <a:t>6.20</a:t>
                </a:r>
              </a:p>
              <a:p>
                <a:r>
                  <a:rPr lang="en-US" dirty="0"/>
                  <a:t>…</a:t>
                </a:r>
              </a:p>
              <a:p>
                <a:r>
                  <a:rPr lang="en-US" dirty="0"/>
                  <a:t>...</a:t>
                </a:r>
              </a:p>
              <a:p>
                <a:r>
                  <a:rPr lang="en-US" dirty="0"/>
                  <a:t>5.92</a:t>
                </a:r>
              </a:p>
            </p:txBody>
          </p:sp>
          <p:sp>
            <p:nvSpPr>
              <p:cNvPr id="16" name="TextBox 15"/>
              <p:cNvSpPr txBox="1"/>
              <p:nvPr/>
            </p:nvSpPr>
            <p:spPr>
              <a:xfrm>
                <a:off x="2182756" y="2589620"/>
                <a:ext cx="510689" cy="2308324"/>
              </a:xfrm>
              <a:prstGeom prst="rect">
                <a:avLst/>
              </a:prstGeom>
              <a:noFill/>
            </p:spPr>
            <p:txBody>
              <a:bodyPr wrap="square" rtlCol="0">
                <a:spAutoFit/>
              </a:bodyPr>
              <a:lstStyle/>
              <a:p>
                <a:r>
                  <a:rPr lang="en-US" dirty="0"/>
                  <a:t>7.66</a:t>
                </a:r>
              </a:p>
              <a:p>
                <a:r>
                  <a:rPr lang="en-US" dirty="0"/>
                  <a:t>7.63</a:t>
                </a:r>
              </a:p>
              <a:p>
                <a:r>
                  <a:rPr lang="en-US" dirty="0"/>
                  <a:t>8.02</a:t>
                </a:r>
              </a:p>
              <a:p>
                <a:r>
                  <a:rPr lang="en-US" dirty="0"/>
                  <a:t>9.00</a:t>
                </a:r>
              </a:p>
              <a:p>
                <a:r>
                  <a:rPr lang="en-US" dirty="0"/>
                  <a:t>7.96</a:t>
                </a:r>
              </a:p>
              <a:p>
                <a:r>
                  <a:rPr lang="en-US" dirty="0"/>
                  <a:t>…</a:t>
                </a:r>
              </a:p>
              <a:p>
                <a:r>
                  <a:rPr lang="en-US" dirty="0"/>
                  <a:t>...</a:t>
                </a:r>
              </a:p>
              <a:p>
                <a:r>
                  <a:rPr lang="en-US" dirty="0"/>
                  <a:t>7.34</a:t>
                </a:r>
              </a:p>
            </p:txBody>
          </p:sp>
        </p:grpSp>
        <p:cxnSp>
          <p:nvCxnSpPr>
            <p:cNvPr id="19" name="Straight Connector 18"/>
            <p:cNvCxnSpPr/>
            <p:nvPr/>
          </p:nvCxnSpPr>
          <p:spPr>
            <a:xfrm>
              <a:off x="1571597" y="2511862"/>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248882" y="2530754"/>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143754" y="5073155"/>
            <a:ext cx="1219200" cy="646331"/>
          </a:xfrm>
          <a:prstGeom prst="rect">
            <a:avLst/>
          </a:prstGeom>
          <a:noFill/>
        </p:spPr>
        <p:txBody>
          <a:bodyPr wrap="square" rtlCol="0">
            <a:spAutoFit/>
          </a:bodyPr>
          <a:lstStyle/>
          <a:p>
            <a:r>
              <a:rPr lang="en-US" dirty="0" smtClean="0"/>
              <a:t>Average </a:t>
            </a:r>
            <a:r>
              <a:rPr lang="en-US" dirty="0"/>
              <a:t>Size (µm</a:t>
            </a:r>
            <a:r>
              <a:rPr lang="en-US" dirty="0" smtClean="0"/>
              <a:t>)</a:t>
            </a:r>
            <a:endParaRPr lang="en-US" dirty="0"/>
          </a:p>
        </p:txBody>
      </p:sp>
      <p:sp>
        <p:nvSpPr>
          <p:cNvPr id="60" name="Rectangle 59"/>
          <p:cNvSpPr/>
          <p:nvPr/>
        </p:nvSpPr>
        <p:spPr>
          <a:xfrm>
            <a:off x="3133386" y="1385372"/>
            <a:ext cx="4572000" cy="369332"/>
          </a:xfrm>
          <a:prstGeom prst="rect">
            <a:avLst/>
          </a:prstGeom>
        </p:spPr>
        <p:txBody>
          <a:bodyPr>
            <a:spAutoFit/>
          </a:bodyPr>
          <a:lstStyle/>
          <a:p>
            <a:pPr>
              <a:spcAft>
                <a:spcPts val="800"/>
              </a:spcAft>
            </a:pPr>
            <a:r>
              <a:rPr lang="en-US" dirty="0" smtClean="0"/>
              <a:t>Measured in </a:t>
            </a:r>
            <a:r>
              <a:rPr lang="en-US" dirty="0"/>
              <a:t>micrometers (µm).</a:t>
            </a:r>
          </a:p>
        </p:txBody>
      </p:sp>
      <p:sp>
        <p:nvSpPr>
          <p:cNvPr id="39" name="TextBox 38"/>
          <p:cNvSpPr txBox="1"/>
          <p:nvPr/>
        </p:nvSpPr>
        <p:spPr>
          <a:xfrm>
            <a:off x="5276916" y="1775950"/>
            <a:ext cx="1962084" cy="400110"/>
          </a:xfrm>
          <a:prstGeom prst="rect">
            <a:avLst/>
          </a:prstGeom>
          <a:noFill/>
        </p:spPr>
        <p:txBody>
          <a:bodyPr wrap="square" rtlCol="0">
            <a:spAutoFit/>
          </a:bodyPr>
          <a:lstStyle/>
          <a:p>
            <a:r>
              <a:rPr lang="en-US" sz="2000" dirty="0" smtClean="0"/>
              <a:t>Unhealthy Blood</a:t>
            </a:r>
            <a:endParaRPr lang="en-US" dirty="0"/>
          </a:p>
        </p:txBody>
      </p:sp>
      <p:sp>
        <p:nvSpPr>
          <p:cNvPr id="40" name="TextBox 39"/>
          <p:cNvSpPr txBox="1"/>
          <p:nvPr/>
        </p:nvSpPr>
        <p:spPr>
          <a:xfrm>
            <a:off x="5006368" y="2209800"/>
            <a:ext cx="1102468" cy="369332"/>
          </a:xfrm>
          <a:prstGeom prst="rect">
            <a:avLst/>
          </a:prstGeom>
          <a:noFill/>
        </p:spPr>
        <p:txBody>
          <a:bodyPr wrap="square" rtlCol="0">
            <a:spAutoFit/>
          </a:bodyPr>
          <a:lstStyle/>
          <a:p>
            <a:r>
              <a:rPr lang="en-US" dirty="0" smtClean="0"/>
              <a:t>RBC </a:t>
            </a:r>
            <a:endParaRPr lang="en-US" dirty="0"/>
          </a:p>
        </p:txBody>
      </p:sp>
      <p:sp>
        <p:nvSpPr>
          <p:cNvPr id="41" name="TextBox 40"/>
          <p:cNvSpPr txBox="1"/>
          <p:nvPr/>
        </p:nvSpPr>
        <p:spPr>
          <a:xfrm>
            <a:off x="5947418" y="2221468"/>
            <a:ext cx="1789413" cy="369332"/>
          </a:xfrm>
          <a:prstGeom prst="rect">
            <a:avLst/>
          </a:prstGeom>
          <a:noFill/>
        </p:spPr>
        <p:txBody>
          <a:bodyPr wrap="square" rtlCol="0">
            <a:spAutoFit/>
          </a:bodyPr>
          <a:lstStyle/>
          <a:p>
            <a:r>
              <a:rPr lang="en-US" dirty="0" smtClean="0"/>
              <a:t>Reticulocyte</a:t>
            </a:r>
            <a:endParaRPr lang="en-US" dirty="0"/>
          </a:p>
        </p:txBody>
      </p:sp>
      <p:sp>
        <p:nvSpPr>
          <p:cNvPr id="24" name="TextBox 23"/>
          <p:cNvSpPr txBox="1"/>
          <p:nvPr/>
        </p:nvSpPr>
        <p:spPr>
          <a:xfrm>
            <a:off x="5005377" y="2633450"/>
            <a:ext cx="643106" cy="2308324"/>
          </a:xfrm>
          <a:prstGeom prst="rect">
            <a:avLst/>
          </a:prstGeom>
          <a:noFill/>
        </p:spPr>
        <p:txBody>
          <a:bodyPr wrap="square" rtlCol="0">
            <a:spAutoFit/>
          </a:bodyPr>
          <a:lstStyle/>
          <a:p>
            <a:r>
              <a:rPr lang="en-US" dirty="0" smtClean="0"/>
              <a:t>7.0</a:t>
            </a:r>
            <a:endParaRPr lang="en-US" dirty="0"/>
          </a:p>
          <a:p>
            <a:r>
              <a:rPr lang="en-US" dirty="0" smtClean="0"/>
              <a:t>7.5</a:t>
            </a:r>
            <a:endParaRPr lang="en-US" dirty="0"/>
          </a:p>
          <a:p>
            <a:r>
              <a:rPr lang="en-US" dirty="0" smtClean="0"/>
              <a:t>8.3</a:t>
            </a:r>
            <a:endParaRPr lang="en-US" dirty="0"/>
          </a:p>
          <a:p>
            <a:r>
              <a:rPr lang="en-US" dirty="0" smtClean="0"/>
              <a:t>7.1</a:t>
            </a:r>
            <a:endParaRPr lang="en-US" dirty="0"/>
          </a:p>
          <a:p>
            <a:r>
              <a:rPr lang="en-US" dirty="0" smtClean="0"/>
              <a:t>6.63</a:t>
            </a:r>
            <a:endParaRPr lang="en-US" dirty="0"/>
          </a:p>
          <a:p>
            <a:r>
              <a:rPr lang="en-US" dirty="0"/>
              <a:t>…</a:t>
            </a:r>
          </a:p>
          <a:p>
            <a:r>
              <a:rPr lang="en-US" dirty="0"/>
              <a:t>...</a:t>
            </a:r>
          </a:p>
          <a:p>
            <a:r>
              <a:rPr lang="en-US" dirty="0" smtClean="0"/>
              <a:t>7.12</a:t>
            </a:r>
            <a:endParaRPr lang="en-US" dirty="0"/>
          </a:p>
        </p:txBody>
      </p:sp>
      <p:sp>
        <p:nvSpPr>
          <p:cNvPr id="25" name="TextBox 24"/>
          <p:cNvSpPr txBox="1"/>
          <p:nvPr/>
        </p:nvSpPr>
        <p:spPr>
          <a:xfrm>
            <a:off x="6077284" y="2642906"/>
            <a:ext cx="923587" cy="2308324"/>
          </a:xfrm>
          <a:prstGeom prst="rect">
            <a:avLst/>
          </a:prstGeom>
          <a:noFill/>
        </p:spPr>
        <p:txBody>
          <a:bodyPr wrap="square" rtlCol="0">
            <a:spAutoFit/>
          </a:bodyPr>
          <a:lstStyle/>
          <a:p>
            <a:r>
              <a:rPr lang="en-US" dirty="0"/>
              <a:t>8</a:t>
            </a:r>
            <a:r>
              <a:rPr lang="en-US" dirty="0" smtClean="0"/>
              <a:t>.66</a:t>
            </a:r>
            <a:endParaRPr lang="en-US" dirty="0"/>
          </a:p>
          <a:p>
            <a:r>
              <a:rPr lang="en-US" dirty="0" smtClean="0"/>
              <a:t>9.55</a:t>
            </a:r>
            <a:endParaRPr lang="en-US" dirty="0"/>
          </a:p>
          <a:p>
            <a:r>
              <a:rPr lang="en-US" dirty="0" smtClean="0"/>
              <a:t>7.9</a:t>
            </a:r>
            <a:endParaRPr lang="en-US" dirty="0"/>
          </a:p>
          <a:p>
            <a:r>
              <a:rPr lang="en-US" dirty="0" smtClean="0"/>
              <a:t>8.5</a:t>
            </a:r>
            <a:endParaRPr lang="en-US" dirty="0"/>
          </a:p>
          <a:p>
            <a:r>
              <a:rPr lang="en-US" dirty="0" smtClean="0"/>
              <a:t>8.31</a:t>
            </a:r>
            <a:endParaRPr lang="en-US" dirty="0"/>
          </a:p>
          <a:p>
            <a:r>
              <a:rPr lang="en-US" dirty="0"/>
              <a:t>…</a:t>
            </a:r>
          </a:p>
          <a:p>
            <a:r>
              <a:rPr lang="en-US" dirty="0"/>
              <a:t>...</a:t>
            </a:r>
          </a:p>
          <a:p>
            <a:r>
              <a:rPr lang="en-US" dirty="0" smtClean="0"/>
              <a:t>7.91</a:t>
            </a:r>
            <a:endParaRPr lang="en-US" dirty="0"/>
          </a:p>
        </p:txBody>
      </p:sp>
      <p:cxnSp>
        <p:nvCxnSpPr>
          <p:cNvPr id="30" name="Straight Connector 29"/>
          <p:cNvCxnSpPr/>
          <p:nvPr/>
        </p:nvCxnSpPr>
        <p:spPr>
          <a:xfrm>
            <a:off x="1286754" y="2260600"/>
            <a:ext cx="601088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1219201" y="5193543"/>
            <a:ext cx="5685310" cy="407067"/>
            <a:chOff x="1219201" y="5193543"/>
            <a:chExt cx="5685310" cy="407067"/>
          </a:xfrm>
        </p:grpSpPr>
        <p:sp>
          <p:nvSpPr>
            <p:cNvPr id="47" name="Rectangle 46"/>
            <p:cNvSpPr/>
            <p:nvPr/>
          </p:nvSpPr>
          <p:spPr>
            <a:xfrm>
              <a:off x="1219201" y="5195057"/>
              <a:ext cx="1914186" cy="4055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361295" y="5195057"/>
              <a:ext cx="1537812" cy="369332"/>
            </a:xfrm>
            <a:prstGeom prst="rect">
              <a:avLst/>
            </a:prstGeom>
            <a:noFill/>
          </p:spPr>
          <p:txBody>
            <a:bodyPr wrap="square" rtlCol="0">
              <a:spAutoFit/>
            </a:bodyPr>
            <a:lstStyle/>
            <a:p>
              <a:r>
                <a:rPr lang="en-US" dirty="0" smtClean="0"/>
                <a:t>6.97	7.93</a:t>
              </a:r>
              <a:endParaRPr lang="en-US" dirty="0"/>
            </a:p>
          </p:txBody>
        </p:sp>
        <p:sp>
          <p:nvSpPr>
            <p:cNvPr id="26" name="TextBox 25"/>
            <p:cNvSpPr txBox="1"/>
            <p:nvPr/>
          </p:nvSpPr>
          <p:spPr>
            <a:xfrm>
              <a:off x="5276916" y="5213167"/>
              <a:ext cx="1537812" cy="369332"/>
            </a:xfrm>
            <a:prstGeom prst="rect">
              <a:avLst/>
            </a:prstGeom>
            <a:noFill/>
          </p:spPr>
          <p:txBody>
            <a:bodyPr wrap="square" rtlCol="0">
              <a:spAutoFit/>
            </a:bodyPr>
            <a:lstStyle/>
            <a:p>
              <a:r>
                <a:rPr lang="en-US" dirty="0" smtClean="0"/>
                <a:t>7.36	8.46</a:t>
              </a:r>
              <a:endParaRPr lang="en-US" dirty="0"/>
            </a:p>
          </p:txBody>
        </p:sp>
        <p:sp>
          <p:nvSpPr>
            <p:cNvPr id="33" name="Rectangle 32"/>
            <p:cNvSpPr/>
            <p:nvPr/>
          </p:nvSpPr>
          <p:spPr>
            <a:xfrm>
              <a:off x="4990325" y="5193543"/>
              <a:ext cx="1914186" cy="4055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p:cNvSpPr/>
          <p:nvPr/>
        </p:nvSpPr>
        <p:spPr>
          <a:xfrm>
            <a:off x="446392" y="5863796"/>
            <a:ext cx="8307441" cy="646331"/>
          </a:xfrm>
          <a:prstGeom prst="rect">
            <a:avLst/>
          </a:prstGeom>
        </p:spPr>
        <p:txBody>
          <a:bodyPr wrap="square">
            <a:spAutoFit/>
          </a:bodyPr>
          <a:lstStyle/>
          <a:p>
            <a:r>
              <a:rPr lang="en-US" b="1" dirty="0" smtClean="0"/>
              <a:t>Conclusion</a:t>
            </a:r>
            <a:r>
              <a:rPr lang="en-US" dirty="0" smtClean="0"/>
              <a:t>: Reticulocytes are larger than RBCs for both the normal and abnormal blood samples. The reticulocytes  were larger in unhealthy  than healthy blood.</a:t>
            </a:r>
            <a:endParaRPr lang="en-US" dirty="0"/>
          </a:p>
        </p:txBody>
      </p:sp>
      <p:sp>
        <p:nvSpPr>
          <p:cNvPr id="28" name="Rectangle 27"/>
          <p:cNvSpPr/>
          <p:nvPr/>
        </p:nvSpPr>
        <p:spPr>
          <a:xfrm>
            <a:off x="398713" y="5867400"/>
            <a:ext cx="7830887" cy="6427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524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359640" y="3571668"/>
            <a:ext cx="3793760" cy="3194337"/>
            <a:chOff x="4359640" y="3571668"/>
            <a:chExt cx="3793760" cy="3194337"/>
          </a:xfrm>
        </p:grpSpPr>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6380" b="93099" l="684" r="94727">
                          <a14:foregroundMark x1="75586" y1="52474" x2="84570" y2="34245"/>
                          <a14:foregroundMark x1="79004" y1="22656" x2="76172" y2="22266"/>
                          <a14:foregroundMark x1="86035" y1="21615" x2="82422" y2="21615"/>
                          <a14:foregroundMark x1="87305" y1="20964" x2="87305" y2="20964"/>
                          <a14:foregroundMark x1="20117" y1="66406" x2="20508" y2="20052"/>
                          <a14:foregroundMark x1="20313" y1="19010" x2="43652" y2="18229"/>
                          <a14:foregroundMark x1="19238" y1="39193" x2="19238" y2="26823"/>
                          <a14:foregroundMark x1="19238" y1="27474" x2="19336" y2="17969"/>
                        </a14:backgroundRemoval>
                      </a14:imgEffect>
                    </a14:imgLayer>
                  </a14:imgProps>
                </a:ext>
                <a:ext uri="{28A0092B-C50C-407E-A947-70E740481C1C}">
                  <a14:useLocalDpi xmlns:a14="http://schemas.microsoft.com/office/drawing/2010/main" val="0"/>
                </a:ext>
              </a:extLst>
            </a:blip>
            <a:srcRect l="16763" t="12613" r="30596" b="24379"/>
            <a:stretch/>
          </p:blipFill>
          <p:spPr>
            <a:xfrm>
              <a:off x="4359640" y="3571668"/>
              <a:ext cx="3793760" cy="3194337"/>
            </a:xfrm>
            <a:prstGeom prst="rect">
              <a:avLst/>
            </a:prstGeom>
          </p:spPr>
        </p:pic>
        <p:pic>
          <p:nvPicPr>
            <p:cNvPr id="6" name="Picture 5" descr="Screen Clipping"/>
            <p:cNvPicPr>
              <a:picLocks noChangeAspect="1"/>
            </p:cNvPicPr>
            <p:nvPr/>
          </p:nvPicPr>
          <p:blipFill rotWithShape="1">
            <a:blip r:embed="rId4" cstate="print">
              <a:extLst>
                <a:ext uri="{28A0092B-C50C-407E-A947-70E740481C1C}">
                  <a14:useLocalDpi xmlns:a14="http://schemas.microsoft.com/office/drawing/2010/main" val="0"/>
                </a:ext>
              </a:extLst>
            </a:blip>
            <a:srcRect r="35" b="29"/>
            <a:stretch/>
          </p:blipFill>
          <p:spPr>
            <a:xfrm>
              <a:off x="4909659" y="3964630"/>
              <a:ext cx="2743200" cy="2395675"/>
            </a:xfrm>
            <a:prstGeom prst="rect">
              <a:avLst/>
            </a:prstGeom>
          </p:spPr>
        </p:pic>
      </p:grpSp>
      <p:sp>
        <p:nvSpPr>
          <p:cNvPr id="2" name="Title 1"/>
          <p:cNvSpPr>
            <a:spLocks noGrp="1"/>
          </p:cNvSpPr>
          <p:nvPr>
            <p:ph type="title"/>
          </p:nvPr>
        </p:nvSpPr>
        <p:spPr/>
        <p:txBody>
          <a:bodyPr>
            <a:normAutofit/>
          </a:bodyPr>
          <a:lstStyle/>
          <a:p>
            <a:pPr algn="l"/>
            <a:r>
              <a:rPr lang="en-US" dirty="0" smtClean="0"/>
              <a:t>6. Organelle Volume Density</a:t>
            </a:r>
            <a:endParaRPr lang="en-US" dirty="0"/>
          </a:p>
        </p:txBody>
      </p:sp>
      <p:sp>
        <p:nvSpPr>
          <p:cNvPr id="7" name="TextBox 6"/>
          <p:cNvSpPr txBox="1"/>
          <p:nvPr/>
        </p:nvSpPr>
        <p:spPr>
          <a:xfrm>
            <a:off x="590548" y="1358138"/>
            <a:ext cx="7029451" cy="2031325"/>
          </a:xfrm>
          <a:prstGeom prst="rect">
            <a:avLst/>
          </a:prstGeom>
          <a:noFill/>
        </p:spPr>
        <p:txBody>
          <a:bodyPr wrap="square" rtlCol="0">
            <a:spAutoFit/>
          </a:bodyPr>
          <a:lstStyle/>
          <a:p>
            <a:pPr marL="457200" indent="-457200">
              <a:spcAft>
                <a:spcPts val="1800"/>
              </a:spcAft>
              <a:buFont typeface="+mj-lt"/>
              <a:buAutoNum type="alphaUcPeriod"/>
            </a:pPr>
            <a:r>
              <a:rPr lang="en-US" sz="2400" dirty="0" smtClean="0"/>
              <a:t>Print out the Plus Counter on a transparency sheet. </a:t>
            </a:r>
          </a:p>
          <a:p>
            <a:pPr marL="457200" indent="-457200">
              <a:spcAft>
                <a:spcPts val="1800"/>
              </a:spcAft>
              <a:buFont typeface="+mj-lt"/>
              <a:buAutoNum type="alphaUcPeriod"/>
            </a:pPr>
            <a:r>
              <a:rPr lang="en-US" sz="2400" dirty="0" smtClean="0"/>
              <a:t>Open the  electron micrograph to full screen.</a:t>
            </a:r>
          </a:p>
          <a:p>
            <a:pPr marL="457200" indent="-457200">
              <a:spcAft>
                <a:spcPts val="1800"/>
              </a:spcAft>
              <a:buFont typeface="+mj-lt"/>
              <a:buAutoNum type="alphaUcPeriod"/>
            </a:pPr>
            <a:r>
              <a:rPr lang="en-US" sz="2400" dirty="0" smtClean="0"/>
              <a:t>Hold the Plus Counter transparency over the computer screen. Tape it in place if need be. </a:t>
            </a:r>
          </a:p>
        </p:txBody>
      </p:sp>
      <p:grpSp>
        <p:nvGrpSpPr>
          <p:cNvPr id="49" name="Group 48"/>
          <p:cNvGrpSpPr/>
          <p:nvPr/>
        </p:nvGrpSpPr>
        <p:grpSpPr>
          <a:xfrm>
            <a:off x="460293" y="3810000"/>
            <a:ext cx="3266608" cy="2550305"/>
            <a:chOff x="5650469" y="1305077"/>
            <a:chExt cx="3266608" cy="2550305"/>
          </a:xfrm>
        </p:grpSpPr>
        <p:grpSp>
          <p:nvGrpSpPr>
            <p:cNvPr id="9" name="Group 8"/>
            <p:cNvGrpSpPr/>
            <p:nvPr/>
          </p:nvGrpSpPr>
          <p:grpSpPr>
            <a:xfrm>
              <a:off x="5650469" y="1305077"/>
              <a:ext cx="3266608" cy="2550305"/>
              <a:chOff x="5650469" y="3822491"/>
              <a:chExt cx="3266608" cy="2550305"/>
            </a:xfrm>
          </p:grpSpPr>
          <p:sp>
            <p:nvSpPr>
              <p:cNvPr id="12" name="Rectangle 11"/>
              <p:cNvSpPr/>
              <p:nvPr/>
            </p:nvSpPr>
            <p:spPr>
              <a:xfrm>
                <a:off x="5650469" y="3951229"/>
                <a:ext cx="3266608" cy="2421567"/>
              </a:xfrm>
              <a:prstGeom prst="rect">
                <a:avLst/>
              </a:prstGeom>
              <a:solidFill>
                <a:schemeClr val="bg1">
                  <a:alpha val="4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Wave 10"/>
              <p:cNvSpPr/>
              <p:nvPr/>
            </p:nvSpPr>
            <p:spPr>
              <a:xfrm>
                <a:off x="7018580" y="3822491"/>
                <a:ext cx="457200" cy="322467"/>
              </a:xfrm>
              <a:prstGeom prst="wave">
                <a:avLst/>
              </a:prstGeom>
              <a:solidFill>
                <a:schemeClr val="accent5">
                  <a:lumMod val="40000"/>
                  <a:lumOff val="6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Cross 23"/>
            <p:cNvSpPr/>
            <p:nvPr/>
          </p:nvSpPr>
          <p:spPr>
            <a:xfrm>
              <a:off x="5867400"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ross 24"/>
            <p:cNvSpPr/>
            <p:nvPr/>
          </p:nvSpPr>
          <p:spPr>
            <a:xfrm>
              <a:off x="5868761"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ross 25"/>
            <p:cNvSpPr/>
            <p:nvPr/>
          </p:nvSpPr>
          <p:spPr>
            <a:xfrm>
              <a:off x="5863318"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ross 26"/>
            <p:cNvSpPr/>
            <p:nvPr/>
          </p:nvSpPr>
          <p:spPr>
            <a:xfrm>
              <a:off x="5863318"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ross 27"/>
            <p:cNvSpPr/>
            <p:nvPr/>
          </p:nvSpPr>
          <p:spPr>
            <a:xfrm>
              <a:off x="5867400"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ross 28"/>
            <p:cNvSpPr/>
            <p:nvPr/>
          </p:nvSpPr>
          <p:spPr>
            <a:xfrm>
              <a:off x="6551839"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ross 29"/>
            <p:cNvSpPr/>
            <p:nvPr/>
          </p:nvSpPr>
          <p:spPr>
            <a:xfrm>
              <a:off x="6553200"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ross 30"/>
            <p:cNvSpPr/>
            <p:nvPr/>
          </p:nvSpPr>
          <p:spPr>
            <a:xfrm>
              <a:off x="6547757"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ross 31"/>
            <p:cNvSpPr/>
            <p:nvPr/>
          </p:nvSpPr>
          <p:spPr>
            <a:xfrm>
              <a:off x="6547757"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ross 32"/>
            <p:cNvSpPr/>
            <p:nvPr/>
          </p:nvSpPr>
          <p:spPr>
            <a:xfrm>
              <a:off x="6551839"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ross 33"/>
            <p:cNvSpPr/>
            <p:nvPr/>
          </p:nvSpPr>
          <p:spPr>
            <a:xfrm>
              <a:off x="7229520"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ross 34"/>
            <p:cNvSpPr/>
            <p:nvPr/>
          </p:nvSpPr>
          <p:spPr>
            <a:xfrm>
              <a:off x="7230881"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ross 35"/>
            <p:cNvSpPr/>
            <p:nvPr/>
          </p:nvSpPr>
          <p:spPr>
            <a:xfrm>
              <a:off x="7225438"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ross 36"/>
            <p:cNvSpPr/>
            <p:nvPr/>
          </p:nvSpPr>
          <p:spPr>
            <a:xfrm>
              <a:off x="7225438"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ross 37"/>
            <p:cNvSpPr/>
            <p:nvPr/>
          </p:nvSpPr>
          <p:spPr>
            <a:xfrm>
              <a:off x="7229520"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ross 38"/>
            <p:cNvSpPr/>
            <p:nvPr/>
          </p:nvSpPr>
          <p:spPr>
            <a:xfrm>
              <a:off x="7789181" y="1528763"/>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ross 39"/>
            <p:cNvSpPr/>
            <p:nvPr/>
          </p:nvSpPr>
          <p:spPr>
            <a:xfrm>
              <a:off x="7790542" y="1961497"/>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ross 40"/>
            <p:cNvSpPr/>
            <p:nvPr/>
          </p:nvSpPr>
          <p:spPr>
            <a:xfrm>
              <a:off x="7785099" y="245456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ross 41"/>
            <p:cNvSpPr/>
            <p:nvPr/>
          </p:nvSpPr>
          <p:spPr>
            <a:xfrm>
              <a:off x="7785099" y="2904965"/>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ross 42"/>
            <p:cNvSpPr/>
            <p:nvPr/>
          </p:nvSpPr>
          <p:spPr>
            <a:xfrm>
              <a:off x="7789181" y="3385931"/>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ross 43"/>
            <p:cNvSpPr/>
            <p:nvPr/>
          </p:nvSpPr>
          <p:spPr>
            <a:xfrm>
              <a:off x="8380639" y="1528763"/>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ross 44"/>
            <p:cNvSpPr/>
            <p:nvPr/>
          </p:nvSpPr>
          <p:spPr>
            <a:xfrm>
              <a:off x="8382000" y="1961497"/>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ross 45"/>
            <p:cNvSpPr/>
            <p:nvPr/>
          </p:nvSpPr>
          <p:spPr>
            <a:xfrm>
              <a:off x="8376557" y="245456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ross 46"/>
            <p:cNvSpPr/>
            <p:nvPr/>
          </p:nvSpPr>
          <p:spPr>
            <a:xfrm>
              <a:off x="8376557" y="2904965"/>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ross 47"/>
            <p:cNvSpPr/>
            <p:nvPr/>
          </p:nvSpPr>
          <p:spPr>
            <a:xfrm>
              <a:off x="8380639" y="3385931"/>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Rectangle 49"/>
          <p:cNvSpPr/>
          <p:nvPr/>
        </p:nvSpPr>
        <p:spPr>
          <a:xfrm>
            <a:off x="8053851" y="6180892"/>
            <a:ext cx="1090149" cy="615553"/>
          </a:xfrm>
          <a:prstGeom prst="rect">
            <a:avLst/>
          </a:prstGeom>
        </p:spPr>
        <p:txBody>
          <a:bodyPr wrap="square">
            <a:spAutoFit/>
          </a:bodyPr>
          <a:lstStyle/>
          <a:p>
            <a:pPr algn="ctr"/>
            <a:r>
              <a:rPr lang="en-US" sz="1600" dirty="0">
                <a:hlinkClick r:id="rId5" action="ppaction://hlinksldjump"/>
              </a:rPr>
              <a:t>Return to </a:t>
            </a:r>
          </a:p>
          <a:p>
            <a:pPr algn="ctr"/>
            <a:r>
              <a:rPr lang="en-US" dirty="0">
                <a:hlinkClick r:id="rId5" action="ppaction://hlinksldjump"/>
              </a:rPr>
              <a:t>Toolkit</a:t>
            </a:r>
            <a:endParaRPr lang="en-US" dirty="0"/>
          </a:p>
        </p:txBody>
      </p:sp>
      <p:sp>
        <p:nvSpPr>
          <p:cNvPr id="3" name="TextBox 2"/>
          <p:cNvSpPr txBox="1"/>
          <p:nvPr/>
        </p:nvSpPr>
        <p:spPr>
          <a:xfrm>
            <a:off x="7467600" y="3387002"/>
            <a:ext cx="981423" cy="369332"/>
          </a:xfrm>
          <a:prstGeom prst="rect">
            <a:avLst/>
          </a:prstGeom>
          <a:noFill/>
        </p:spPr>
        <p:txBody>
          <a:bodyPr wrap="none" rtlCol="0">
            <a:spAutoFit/>
          </a:bodyPr>
          <a:lstStyle/>
          <a:p>
            <a:r>
              <a:rPr lang="en-US" dirty="0" smtClean="0"/>
              <a:t>granules</a:t>
            </a:r>
            <a:endParaRPr lang="en-US" dirty="0"/>
          </a:p>
        </p:txBody>
      </p:sp>
      <p:sp>
        <p:nvSpPr>
          <p:cNvPr id="5" name="TextBox 4"/>
          <p:cNvSpPr txBox="1"/>
          <p:nvPr/>
        </p:nvSpPr>
        <p:spPr>
          <a:xfrm>
            <a:off x="5327466" y="3406243"/>
            <a:ext cx="906017" cy="369332"/>
          </a:xfrm>
          <a:prstGeom prst="rect">
            <a:avLst/>
          </a:prstGeom>
          <a:noFill/>
        </p:spPr>
        <p:txBody>
          <a:bodyPr wrap="none" rtlCol="0">
            <a:spAutoFit/>
          </a:bodyPr>
          <a:lstStyle/>
          <a:p>
            <a:r>
              <a:rPr lang="en-US" dirty="0" smtClean="0"/>
              <a:t>nucleus</a:t>
            </a:r>
            <a:endParaRPr lang="en-US" dirty="0"/>
          </a:p>
        </p:txBody>
      </p:sp>
      <p:sp>
        <p:nvSpPr>
          <p:cNvPr id="52" name="Down Arrow 51"/>
          <p:cNvSpPr/>
          <p:nvPr/>
        </p:nvSpPr>
        <p:spPr>
          <a:xfrm>
            <a:off x="5867400" y="3782609"/>
            <a:ext cx="45719" cy="10910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own Arrow 53"/>
          <p:cNvSpPr/>
          <p:nvPr/>
        </p:nvSpPr>
        <p:spPr>
          <a:xfrm rot="2036660">
            <a:off x="7376773" y="3680479"/>
            <a:ext cx="67812" cy="967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own Arrow 55"/>
          <p:cNvSpPr/>
          <p:nvPr/>
        </p:nvSpPr>
        <p:spPr>
          <a:xfrm rot="1049461" flipH="1">
            <a:off x="7449281" y="3753694"/>
            <a:ext cx="45719" cy="1430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637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3.7037E-6 L 0.45625 0.00186 " pathEditMode="relative" rAng="0" ptsTypes="AA">
                                      <p:cBhvr>
                                        <p:cTn id="6" dur="2000" fill="hold"/>
                                        <p:tgtEl>
                                          <p:spTgt spid="49"/>
                                        </p:tgtEl>
                                        <p:attrNameLst>
                                          <p:attrName>ppt_x</p:attrName>
                                          <p:attrName>ppt_y</p:attrName>
                                        </p:attrNameLst>
                                      </p:cBhvr>
                                      <p:rCtr x="22813"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608525" y="3510677"/>
            <a:ext cx="5792275" cy="2585323"/>
          </a:xfrm>
          <a:prstGeom prst="rect">
            <a:avLst/>
          </a:prstGeom>
        </p:spPr>
        <p:txBody>
          <a:bodyPr wrap="square">
            <a:spAutoFit/>
          </a:bodyPr>
          <a:lstStyle/>
          <a:p>
            <a:pPr marL="457200" indent="-457200">
              <a:buFont typeface="+mj-lt"/>
              <a:buAutoNum type="alphaUcPeriod"/>
            </a:pPr>
            <a:r>
              <a:rPr lang="en-US" sz="200" dirty="0">
                <a:solidFill>
                  <a:schemeClr val="bg1"/>
                </a:solidFill>
              </a:rPr>
              <a:t>Print out the Plus Counter on a transparency sheet. </a:t>
            </a:r>
          </a:p>
          <a:p>
            <a:pPr marL="457200" indent="-457200">
              <a:buFont typeface="+mj-lt"/>
              <a:buAutoNum type="alphaUcPeriod"/>
            </a:pPr>
            <a:r>
              <a:rPr lang="en-US" sz="200" dirty="0">
                <a:solidFill>
                  <a:schemeClr val="bg1"/>
                </a:solidFill>
              </a:rPr>
              <a:t>Set the magnification to 80x. </a:t>
            </a:r>
          </a:p>
          <a:p>
            <a:pPr marL="457200" indent="-457200">
              <a:buFont typeface="+mj-lt"/>
              <a:buAutoNum type="alphaUcPeriod"/>
            </a:pPr>
            <a:r>
              <a:rPr lang="en-US" sz="200" dirty="0">
                <a:solidFill>
                  <a:schemeClr val="bg1"/>
                </a:solidFill>
              </a:rPr>
              <a:t>Hold the Plus Counter transparency over the computer screen. Tape it in place if need be. </a:t>
            </a:r>
          </a:p>
          <a:p>
            <a:pPr marL="457200" indent="-457200">
              <a:spcAft>
                <a:spcPts val="1200"/>
              </a:spcAft>
              <a:buFont typeface="+mj-lt"/>
              <a:buAutoNum type="alphaUcPeriod"/>
            </a:pPr>
            <a:r>
              <a:rPr lang="en-US" sz="200" dirty="0">
                <a:solidFill>
                  <a:schemeClr val="bg1"/>
                </a:solidFill>
              </a:rPr>
              <a:t>Count the number of </a:t>
            </a:r>
            <a:r>
              <a:rPr lang="en-US" sz="200" dirty="0" smtClean="0">
                <a:solidFill>
                  <a:schemeClr val="bg1"/>
                </a:solidFill>
              </a:rPr>
              <a:t>organelles under </a:t>
            </a:r>
            <a:r>
              <a:rPr lang="en-US" sz="200" dirty="0">
                <a:solidFill>
                  <a:schemeClr val="bg1"/>
                </a:solidFill>
              </a:rPr>
              <a:t>the center of each cross (one “hit” is scored for each cross). </a:t>
            </a:r>
          </a:p>
          <a:p>
            <a:pPr marL="457200" indent="-457200">
              <a:spcAft>
                <a:spcPts val="1200"/>
              </a:spcAft>
              <a:buFont typeface="+mj-lt"/>
              <a:buAutoNum type="alphaUcPeriod"/>
            </a:pPr>
            <a:r>
              <a:rPr lang="en-US" sz="200" dirty="0" smtClean="0">
                <a:solidFill>
                  <a:schemeClr val="bg1"/>
                </a:solidFill>
              </a:rPr>
              <a:t>Count the number of crosses that touch nothing outside of the cell – this will be your possible hits total. </a:t>
            </a:r>
          </a:p>
          <a:p>
            <a:pPr marL="457200" indent="-457200">
              <a:spcAft>
                <a:spcPts val="1200"/>
              </a:spcAft>
              <a:buFont typeface="+mj-lt"/>
              <a:buAutoNum type="alphaUcPeriod"/>
            </a:pPr>
            <a:r>
              <a:rPr lang="en-US" sz="200" dirty="0" smtClean="0">
                <a:solidFill>
                  <a:schemeClr val="bg1"/>
                </a:solidFill>
              </a:rPr>
              <a:t>Rotate cross transparency 45 degrees to the right and recount. Rotate another 45 and repeat 1-3 more times. </a:t>
            </a:r>
          </a:p>
          <a:p>
            <a:pPr marL="457200" indent="-457200">
              <a:spcAft>
                <a:spcPts val="1200"/>
              </a:spcAft>
              <a:buFont typeface="+mj-lt"/>
              <a:buAutoNum type="alphaUcPeriod"/>
            </a:pPr>
            <a:r>
              <a:rPr lang="en-US" sz="2400" dirty="0" smtClean="0"/>
              <a:t>Add </a:t>
            </a:r>
            <a:r>
              <a:rPr lang="en-US" sz="2400" dirty="0"/>
              <a:t>up </a:t>
            </a:r>
            <a:r>
              <a:rPr lang="en-US" sz="2400" dirty="0" smtClean="0"/>
              <a:t>the total hits </a:t>
            </a:r>
            <a:r>
              <a:rPr lang="en-US" sz="2400" dirty="0"/>
              <a:t>that land on </a:t>
            </a:r>
            <a:r>
              <a:rPr lang="en-US" sz="2400" dirty="0" smtClean="0"/>
              <a:t>each organelle from </a:t>
            </a:r>
            <a:r>
              <a:rPr lang="en-US" sz="2400" dirty="0"/>
              <a:t>all repeated counts, divide by the </a:t>
            </a:r>
            <a:r>
              <a:rPr lang="en-US" sz="2400" dirty="0" smtClean="0"/>
              <a:t>number </a:t>
            </a:r>
            <a:r>
              <a:rPr lang="en-US" sz="2400" dirty="0"/>
              <a:t>of possible “</a:t>
            </a:r>
            <a:r>
              <a:rPr lang="en-US" sz="2400" dirty="0" smtClean="0"/>
              <a:t>hits,” and </a:t>
            </a:r>
            <a:r>
              <a:rPr lang="en-US" sz="2400" dirty="0"/>
              <a:t>multiply that value by 100 to </a:t>
            </a:r>
            <a:r>
              <a:rPr lang="en-US" sz="2400" dirty="0" smtClean="0"/>
              <a:t>calculate </a:t>
            </a:r>
            <a:r>
              <a:rPr lang="en-US" sz="2400" dirty="0"/>
              <a:t>volume </a:t>
            </a:r>
            <a:r>
              <a:rPr lang="en-US" sz="2400" dirty="0" smtClean="0"/>
              <a:t>density.</a:t>
            </a:r>
          </a:p>
        </p:txBody>
      </p:sp>
      <p:sp>
        <p:nvSpPr>
          <p:cNvPr id="6" name="Rectangle 5"/>
          <p:cNvSpPr/>
          <p:nvPr/>
        </p:nvSpPr>
        <p:spPr>
          <a:xfrm>
            <a:off x="619496" y="1392355"/>
            <a:ext cx="8034015" cy="2708434"/>
          </a:xfrm>
          <a:prstGeom prst="rect">
            <a:avLst/>
          </a:prstGeom>
        </p:spPr>
        <p:txBody>
          <a:bodyPr wrap="square">
            <a:spAutoFit/>
          </a:bodyPr>
          <a:lstStyle/>
          <a:p>
            <a:pPr marL="457200" indent="-457200">
              <a:buFont typeface="+mj-lt"/>
              <a:buAutoNum type="alphaUcPeriod"/>
            </a:pPr>
            <a:r>
              <a:rPr lang="en-US" sz="200" dirty="0">
                <a:solidFill>
                  <a:schemeClr val="bg1"/>
                </a:solidFill>
              </a:rPr>
              <a:t>Print out the Plus Counter on a transparency sheet. </a:t>
            </a:r>
          </a:p>
          <a:p>
            <a:pPr marL="457200" indent="-457200">
              <a:buFont typeface="+mj-lt"/>
              <a:buAutoNum type="alphaUcPeriod"/>
            </a:pPr>
            <a:r>
              <a:rPr lang="en-US" sz="200" dirty="0">
                <a:solidFill>
                  <a:schemeClr val="bg1"/>
                </a:solidFill>
              </a:rPr>
              <a:t>Set the magnification to 80x. </a:t>
            </a:r>
          </a:p>
          <a:p>
            <a:pPr marL="457200" indent="-457200">
              <a:buFont typeface="+mj-lt"/>
              <a:buAutoNum type="alphaUcPeriod"/>
            </a:pPr>
            <a:r>
              <a:rPr lang="en-US" sz="200" dirty="0">
                <a:solidFill>
                  <a:schemeClr val="bg1"/>
                </a:solidFill>
              </a:rPr>
              <a:t>Hold the Plus Counter transparency over the computer screen. Tape it in place if need be. </a:t>
            </a:r>
          </a:p>
          <a:p>
            <a:pPr marL="457200" indent="-457200">
              <a:spcAft>
                <a:spcPts val="1200"/>
              </a:spcAft>
              <a:buFont typeface="+mj-lt"/>
              <a:buAutoNum type="alphaUcPeriod"/>
            </a:pPr>
            <a:r>
              <a:rPr lang="en-US" sz="2400" dirty="0"/>
              <a:t>Count the number of </a:t>
            </a:r>
            <a:r>
              <a:rPr lang="en-US" sz="2400" dirty="0" smtClean="0"/>
              <a:t>organelles under </a:t>
            </a:r>
            <a:r>
              <a:rPr lang="en-US" sz="2400" dirty="0"/>
              <a:t>the center of each cross (one “hit” is scored for each cross). </a:t>
            </a:r>
          </a:p>
          <a:p>
            <a:pPr marL="457200" indent="-457200">
              <a:spcAft>
                <a:spcPts val="1200"/>
              </a:spcAft>
              <a:buFont typeface="+mj-lt"/>
              <a:buAutoNum type="alphaUcPeriod"/>
            </a:pPr>
            <a:r>
              <a:rPr lang="en-US" sz="2400" dirty="0" smtClean="0"/>
              <a:t>Count the number of crosses that touch nothing outside of the cell – this will be your possible hits total. </a:t>
            </a:r>
          </a:p>
          <a:p>
            <a:pPr marL="457200" indent="-457200">
              <a:spcAft>
                <a:spcPts val="1200"/>
              </a:spcAft>
              <a:buFont typeface="+mj-lt"/>
              <a:buAutoNum type="alphaUcPeriod"/>
            </a:pPr>
            <a:r>
              <a:rPr lang="en-US" sz="2400" dirty="0" smtClean="0"/>
              <a:t>Rotate cross transparency 45 degrees to the right and recount. Rotate another 45 and repeat 1-3 more times. </a:t>
            </a:r>
          </a:p>
        </p:txBody>
      </p:sp>
      <p:sp>
        <p:nvSpPr>
          <p:cNvPr id="7"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mtClean="0"/>
              <a:t>6. Organelle Volume Density</a:t>
            </a:r>
            <a:endParaRPr lang="en-US" dirty="0"/>
          </a:p>
        </p:txBody>
      </p:sp>
      <p:grpSp>
        <p:nvGrpSpPr>
          <p:cNvPr id="8" name="Group 7"/>
          <p:cNvGrpSpPr/>
          <p:nvPr/>
        </p:nvGrpSpPr>
        <p:grpSpPr>
          <a:xfrm>
            <a:off x="6172200" y="3996847"/>
            <a:ext cx="2921840" cy="2612687"/>
            <a:chOff x="4359640" y="3571668"/>
            <a:chExt cx="3793760" cy="3194337"/>
          </a:xfrm>
        </p:grpSpPr>
        <p:pic>
          <p:nvPicPr>
            <p:cNvPr id="9" name="Picture 8"/>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6380" b="93099" l="684" r="94727">
                          <a14:foregroundMark x1="75586" y1="52474" x2="84570" y2="34245"/>
                          <a14:foregroundMark x1="79004" y1="22656" x2="76172" y2="22266"/>
                          <a14:foregroundMark x1="86035" y1="21615" x2="82422" y2="21615"/>
                          <a14:foregroundMark x1="87305" y1="20964" x2="87305" y2="20964"/>
                          <a14:foregroundMark x1="20117" y1="66406" x2="20508" y2="20052"/>
                          <a14:foregroundMark x1="20313" y1="19010" x2="43652" y2="18229"/>
                          <a14:foregroundMark x1="19238" y1="39193" x2="19238" y2="26823"/>
                          <a14:foregroundMark x1="19238" y1="27474" x2="19336" y2="17969"/>
                        </a14:backgroundRemoval>
                      </a14:imgEffect>
                    </a14:imgLayer>
                  </a14:imgProps>
                </a:ext>
                <a:ext uri="{28A0092B-C50C-407E-A947-70E740481C1C}">
                  <a14:useLocalDpi xmlns:a14="http://schemas.microsoft.com/office/drawing/2010/main" val="0"/>
                </a:ext>
              </a:extLst>
            </a:blip>
            <a:srcRect l="16763" t="12613" r="30596" b="24379"/>
            <a:stretch/>
          </p:blipFill>
          <p:spPr>
            <a:xfrm>
              <a:off x="4359640" y="3571668"/>
              <a:ext cx="3793760" cy="3194337"/>
            </a:xfrm>
            <a:prstGeom prst="rect">
              <a:avLst/>
            </a:prstGeom>
          </p:spPr>
        </p:pic>
        <p:pic>
          <p:nvPicPr>
            <p:cNvPr id="10" name="Picture 9" descr="Screen Clipping"/>
            <p:cNvPicPr>
              <a:picLocks noChangeAspect="1"/>
            </p:cNvPicPr>
            <p:nvPr/>
          </p:nvPicPr>
          <p:blipFill rotWithShape="1">
            <a:blip r:embed="rId4" cstate="print">
              <a:extLst>
                <a:ext uri="{28A0092B-C50C-407E-A947-70E740481C1C}">
                  <a14:useLocalDpi xmlns:a14="http://schemas.microsoft.com/office/drawing/2010/main" val="0"/>
                </a:ext>
              </a:extLst>
            </a:blip>
            <a:srcRect r="35" b="58"/>
            <a:stretch/>
          </p:blipFill>
          <p:spPr>
            <a:xfrm>
              <a:off x="4909659" y="3964630"/>
              <a:ext cx="2743200" cy="2395675"/>
            </a:xfrm>
            <a:prstGeom prst="rect">
              <a:avLst/>
            </a:prstGeom>
          </p:spPr>
        </p:pic>
      </p:grpSp>
      <p:grpSp>
        <p:nvGrpSpPr>
          <p:cNvPr id="11" name="Group 10"/>
          <p:cNvGrpSpPr/>
          <p:nvPr/>
        </p:nvGrpSpPr>
        <p:grpSpPr>
          <a:xfrm rot="2021476">
            <a:off x="6541567" y="4467385"/>
            <a:ext cx="2254796" cy="1843877"/>
            <a:chOff x="5650469" y="1305077"/>
            <a:chExt cx="3266608" cy="2550305"/>
          </a:xfrm>
        </p:grpSpPr>
        <p:grpSp>
          <p:nvGrpSpPr>
            <p:cNvPr id="12" name="Group 11"/>
            <p:cNvGrpSpPr/>
            <p:nvPr/>
          </p:nvGrpSpPr>
          <p:grpSpPr>
            <a:xfrm>
              <a:off x="5650469" y="1305077"/>
              <a:ext cx="3266608" cy="2550305"/>
              <a:chOff x="5650469" y="3822491"/>
              <a:chExt cx="3266608" cy="2550305"/>
            </a:xfrm>
          </p:grpSpPr>
          <p:sp>
            <p:nvSpPr>
              <p:cNvPr id="38" name="Rectangle 37"/>
              <p:cNvSpPr/>
              <p:nvPr/>
            </p:nvSpPr>
            <p:spPr>
              <a:xfrm>
                <a:off x="5650469" y="3951229"/>
                <a:ext cx="3266608" cy="2421567"/>
              </a:xfrm>
              <a:prstGeom prst="rect">
                <a:avLst/>
              </a:prstGeom>
              <a:solidFill>
                <a:schemeClr val="bg1">
                  <a:alpha val="4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Wave 38"/>
              <p:cNvSpPr/>
              <p:nvPr/>
            </p:nvSpPr>
            <p:spPr>
              <a:xfrm>
                <a:off x="7018580" y="3822491"/>
                <a:ext cx="457200" cy="322467"/>
              </a:xfrm>
              <a:prstGeom prst="wave">
                <a:avLst/>
              </a:prstGeom>
              <a:solidFill>
                <a:schemeClr val="accent5">
                  <a:lumMod val="40000"/>
                  <a:lumOff val="6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Cross 12"/>
            <p:cNvSpPr/>
            <p:nvPr/>
          </p:nvSpPr>
          <p:spPr>
            <a:xfrm>
              <a:off x="5867400"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ross 13"/>
            <p:cNvSpPr/>
            <p:nvPr/>
          </p:nvSpPr>
          <p:spPr>
            <a:xfrm>
              <a:off x="5868761"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ross 14"/>
            <p:cNvSpPr/>
            <p:nvPr/>
          </p:nvSpPr>
          <p:spPr>
            <a:xfrm>
              <a:off x="5863318"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ross 15"/>
            <p:cNvSpPr/>
            <p:nvPr/>
          </p:nvSpPr>
          <p:spPr>
            <a:xfrm>
              <a:off x="5863318"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ross 16"/>
            <p:cNvSpPr/>
            <p:nvPr/>
          </p:nvSpPr>
          <p:spPr>
            <a:xfrm>
              <a:off x="5867400"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ross 17"/>
            <p:cNvSpPr/>
            <p:nvPr/>
          </p:nvSpPr>
          <p:spPr>
            <a:xfrm>
              <a:off x="6551839"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ross 18"/>
            <p:cNvSpPr/>
            <p:nvPr/>
          </p:nvSpPr>
          <p:spPr>
            <a:xfrm>
              <a:off x="6553200"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ross 19"/>
            <p:cNvSpPr/>
            <p:nvPr/>
          </p:nvSpPr>
          <p:spPr>
            <a:xfrm>
              <a:off x="6547757"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ross 20"/>
            <p:cNvSpPr/>
            <p:nvPr/>
          </p:nvSpPr>
          <p:spPr>
            <a:xfrm>
              <a:off x="6547757"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ross 21"/>
            <p:cNvSpPr/>
            <p:nvPr/>
          </p:nvSpPr>
          <p:spPr>
            <a:xfrm>
              <a:off x="6551839"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ross 22"/>
            <p:cNvSpPr/>
            <p:nvPr/>
          </p:nvSpPr>
          <p:spPr>
            <a:xfrm>
              <a:off x="7229520"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ross 23"/>
            <p:cNvSpPr/>
            <p:nvPr/>
          </p:nvSpPr>
          <p:spPr>
            <a:xfrm>
              <a:off x="7230881"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ross 24"/>
            <p:cNvSpPr/>
            <p:nvPr/>
          </p:nvSpPr>
          <p:spPr>
            <a:xfrm>
              <a:off x="7225438"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ross 25"/>
            <p:cNvSpPr/>
            <p:nvPr/>
          </p:nvSpPr>
          <p:spPr>
            <a:xfrm>
              <a:off x="7225438"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ross 26"/>
            <p:cNvSpPr/>
            <p:nvPr/>
          </p:nvSpPr>
          <p:spPr>
            <a:xfrm>
              <a:off x="7229520"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ross 27"/>
            <p:cNvSpPr/>
            <p:nvPr/>
          </p:nvSpPr>
          <p:spPr>
            <a:xfrm>
              <a:off x="7789181" y="1528763"/>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ross 28"/>
            <p:cNvSpPr/>
            <p:nvPr/>
          </p:nvSpPr>
          <p:spPr>
            <a:xfrm>
              <a:off x="7790542" y="1961497"/>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ross 29"/>
            <p:cNvSpPr/>
            <p:nvPr/>
          </p:nvSpPr>
          <p:spPr>
            <a:xfrm>
              <a:off x="7785099" y="245456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ross 30"/>
            <p:cNvSpPr/>
            <p:nvPr/>
          </p:nvSpPr>
          <p:spPr>
            <a:xfrm>
              <a:off x="7785099" y="2904965"/>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ross 31"/>
            <p:cNvSpPr/>
            <p:nvPr/>
          </p:nvSpPr>
          <p:spPr>
            <a:xfrm>
              <a:off x="7789181" y="3385931"/>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ross 32"/>
            <p:cNvSpPr/>
            <p:nvPr/>
          </p:nvSpPr>
          <p:spPr>
            <a:xfrm>
              <a:off x="8380639" y="1528763"/>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ross 33"/>
            <p:cNvSpPr/>
            <p:nvPr/>
          </p:nvSpPr>
          <p:spPr>
            <a:xfrm>
              <a:off x="8382000" y="1961497"/>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ross 34"/>
            <p:cNvSpPr/>
            <p:nvPr/>
          </p:nvSpPr>
          <p:spPr>
            <a:xfrm>
              <a:off x="8376557" y="245456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ross 35"/>
            <p:cNvSpPr/>
            <p:nvPr/>
          </p:nvSpPr>
          <p:spPr>
            <a:xfrm>
              <a:off x="8376557" y="2904965"/>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ross 36"/>
            <p:cNvSpPr/>
            <p:nvPr/>
          </p:nvSpPr>
          <p:spPr>
            <a:xfrm>
              <a:off x="8380639" y="3385931"/>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428308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28600" y="4440177"/>
            <a:ext cx="1219200" cy="369332"/>
          </a:xfrm>
          <a:prstGeom prst="rect">
            <a:avLst/>
          </a:prstGeom>
          <a:noFill/>
        </p:spPr>
        <p:txBody>
          <a:bodyPr wrap="square" rtlCol="0">
            <a:spAutoFit/>
          </a:bodyPr>
          <a:lstStyle/>
          <a:p>
            <a:r>
              <a:rPr lang="en-US" dirty="0" smtClean="0"/>
              <a:t>Total Hits</a:t>
            </a:r>
            <a:endParaRPr lang="en-US" dirty="0"/>
          </a:p>
        </p:txBody>
      </p:sp>
      <p:grpSp>
        <p:nvGrpSpPr>
          <p:cNvPr id="33" name="Group 32"/>
          <p:cNvGrpSpPr/>
          <p:nvPr/>
        </p:nvGrpSpPr>
        <p:grpSpPr>
          <a:xfrm>
            <a:off x="1981200" y="4419600"/>
            <a:ext cx="6096000" cy="389909"/>
            <a:chOff x="1447800" y="5043011"/>
            <a:chExt cx="4504954" cy="389909"/>
          </a:xfrm>
        </p:grpSpPr>
        <p:grpSp>
          <p:nvGrpSpPr>
            <p:cNvPr id="31" name="Group 30"/>
            <p:cNvGrpSpPr/>
            <p:nvPr/>
          </p:nvGrpSpPr>
          <p:grpSpPr>
            <a:xfrm>
              <a:off x="1524000" y="5043011"/>
              <a:ext cx="4428754" cy="369332"/>
              <a:chOff x="1524000" y="5043011"/>
              <a:chExt cx="4428754" cy="369332"/>
            </a:xfrm>
          </p:grpSpPr>
          <p:sp>
            <p:nvSpPr>
              <p:cNvPr id="26" name="TextBox 25"/>
              <p:cNvSpPr txBox="1"/>
              <p:nvPr/>
            </p:nvSpPr>
            <p:spPr>
              <a:xfrm>
                <a:off x="1524000" y="5043011"/>
                <a:ext cx="4428754" cy="369332"/>
              </a:xfrm>
              <a:prstGeom prst="rect">
                <a:avLst/>
              </a:prstGeom>
              <a:noFill/>
            </p:spPr>
            <p:txBody>
              <a:bodyPr wrap="square" rtlCol="0">
                <a:spAutoFit/>
              </a:bodyPr>
              <a:lstStyle/>
              <a:p>
                <a:r>
                  <a:rPr lang="en-US" b="1" dirty="0" smtClean="0"/>
                  <a:t>9	     22	         6		 37		</a:t>
                </a:r>
                <a:endParaRPr lang="en-US" b="1" dirty="0"/>
              </a:p>
            </p:txBody>
          </p:sp>
          <p:sp>
            <p:nvSpPr>
              <p:cNvPr id="27" name="TextBox 26"/>
              <p:cNvSpPr txBox="1"/>
              <p:nvPr/>
            </p:nvSpPr>
            <p:spPr>
              <a:xfrm>
                <a:off x="2463800" y="5043011"/>
                <a:ext cx="647700" cy="369332"/>
              </a:xfrm>
              <a:prstGeom prst="rect">
                <a:avLst/>
              </a:prstGeom>
              <a:noFill/>
            </p:spPr>
            <p:txBody>
              <a:bodyPr wrap="square" rtlCol="0">
                <a:spAutoFit/>
              </a:bodyPr>
              <a:lstStyle/>
              <a:p>
                <a:endParaRPr lang="en-US" b="1" dirty="0"/>
              </a:p>
            </p:txBody>
          </p:sp>
        </p:grpSp>
        <p:sp>
          <p:nvSpPr>
            <p:cNvPr id="32" name="Rectangle 31"/>
            <p:cNvSpPr/>
            <p:nvPr/>
          </p:nvSpPr>
          <p:spPr>
            <a:xfrm>
              <a:off x="1447800" y="5043011"/>
              <a:ext cx="3657600" cy="389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itle 1"/>
          <p:cNvSpPr txBox="1">
            <a:spLocks/>
          </p:cNvSpPr>
          <p:nvPr/>
        </p:nvSpPr>
        <p:spPr>
          <a:xfrm>
            <a:off x="228600" y="152400"/>
            <a:ext cx="87630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6. Organelle Volume Density – </a:t>
            </a:r>
          </a:p>
          <a:p>
            <a:pPr algn="l"/>
            <a:r>
              <a:rPr lang="en-US" dirty="0"/>
              <a:t>	</a:t>
            </a:r>
            <a:r>
              <a:rPr lang="en-US" dirty="0" smtClean="0"/>
              <a:t>Example Data</a:t>
            </a:r>
            <a:endParaRPr lang="en-US" dirty="0"/>
          </a:p>
        </p:txBody>
      </p:sp>
      <p:sp>
        <p:nvSpPr>
          <p:cNvPr id="114" name="TextBox 113"/>
          <p:cNvSpPr txBox="1"/>
          <p:nvPr/>
        </p:nvSpPr>
        <p:spPr>
          <a:xfrm>
            <a:off x="302389" y="4876800"/>
            <a:ext cx="1145411" cy="923330"/>
          </a:xfrm>
          <a:prstGeom prst="rect">
            <a:avLst/>
          </a:prstGeom>
          <a:noFill/>
        </p:spPr>
        <p:txBody>
          <a:bodyPr wrap="square" rtlCol="0">
            <a:spAutoFit/>
          </a:bodyPr>
          <a:lstStyle/>
          <a:p>
            <a:r>
              <a:rPr lang="en-US" dirty="0" smtClean="0"/>
              <a:t>Organelle</a:t>
            </a:r>
          </a:p>
          <a:p>
            <a:r>
              <a:rPr lang="en-US" dirty="0" smtClean="0"/>
              <a:t>Volume Density</a:t>
            </a:r>
            <a:endParaRPr lang="en-US" dirty="0"/>
          </a:p>
        </p:txBody>
      </p:sp>
      <p:grpSp>
        <p:nvGrpSpPr>
          <p:cNvPr id="115" name="Group 114"/>
          <p:cNvGrpSpPr/>
          <p:nvPr/>
        </p:nvGrpSpPr>
        <p:grpSpPr>
          <a:xfrm>
            <a:off x="1619952" y="5089248"/>
            <a:ext cx="1227824" cy="682480"/>
            <a:chOff x="1581247" y="5826542"/>
            <a:chExt cx="1227824" cy="682480"/>
          </a:xfrm>
        </p:grpSpPr>
        <p:grpSp>
          <p:nvGrpSpPr>
            <p:cNvPr id="116" name="Group 115"/>
            <p:cNvGrpSpPr/>
            <p:nvPr/>
          </p:nvGrpSpPr>
          <p:grpSpPr>
            <a:xfrm>
              <a:off x="1581247" y="5826542"/>
              <a:ext cx="954109" cy="682480"/>
              <a:chOff x="1581247" y="6043774"/>
              <a:chExt cx="954109" cy="682480"/>
            </a:xfrm>
          </p:grpSpPr>
          <p:sp>
            <p:nvSpPr>
              <p:cNvPr id="118" name="TextBox 117"/>
              <p:cNvSpPr txBox="1"/>
              <p:nvPr/>
            </p:nvSpPr>
            <p:spPr>
              <a:xfrm>
                <a:off x="1581247" y="6356922"/>
                <a:ext cx="556606" cy="369332"/>
              </a:xfrm>
              <a:prstGeom prst="rect">
                <a:avLst/>
              </a:prstGeom>
              <a:noFill/>
            </p:spPr>
            <p:txBody>
              <a:bodyPr wrap="square" rtlCol="0">
                <a:spAutoFit/>
              </a:bodyPr>
              <a:lstStyle/>
              <a:p>
                <a:r>
                  <a:rPr lang="en-US" dirty="0" smtClean="0"/>
                  <a:t>37</a:t>
                </a:r>
                <a:endParaRPr lang="en-US" dirty="0"/>
              </a:p>
            </p:txBody>
          </p:sp>
          <p:sp>
            <p:nvSpPr>
              <p:cNvPr id="119" name="TextBox 118"/>
              <p:cNvSpPr txBox="1"/>
              <p:nvPr/>
            </p:nvSpPr>
            <p:spPr>
              <a:xfrm>
                <a:off x="1611769" y="6043774"/>
                <a:ext cx="923587" cy="369332"/>
              </a:xfrm>
              <a:prstGeom prst="rect">
                <a:avLst/>
              </a:prstGeom>
              <a:noFill/>
            </p:spPr>
            <p:txBody>
              <a:bodyPr wrap="square" rtlCol="0">
                <a:spAutoFit/>
              </a:bodyPr>
              <a:lstStyle/>
              <a:p>
                <a:r>
                  <a:rPr lang="en-US" dirty="0" smtClean="0"/>
                  <a:t>9</a:t>
                </a:r>
              </a:p>
            </p:txBody>
          </p:sp>
          <p:cxnSp>
            <p:nvCxnSpPr>
              <p:cNvPr id="120" name="Straight Connector 119"/>
              <p:cNvCxnSpPr/>
              <p:nvPr/>
            </p:nvCxnSpPr>
            <p:spPr>
              <a:xfrm>
                <a:off x="1625861" y="6377764"/>
                <a:ext cx="2993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7" name="TextBox 116"/>
            <p:cNvSpPr txBox="1"/>
            <p:nvPr/>
          </p:nvSpPr>
          <p:spPr>
            <a:xfrm>
              <a:off x="1894671" y="5939398"/>
              <a:ext cx="914400" cy="369332"/>
            </a:xfrm>
            <a:prstGeom prst="rect">
              <a:avLst/>
            </a:prstGeom>
            <a:noFill/>
          </p:spPr>
          <p:txBody>
            <a:bodyPr wrap="square" rtlCol="0">
              <a:spAutoFit/>
            </a:bodyPr>
            <a:lstStyle/>
            <a:p>
              <a:r>
                <a:rPr lang="en-US" dirty="0" smtClean="0"/>
                <a:t>x 100 = </a:t>
              </a:r>
              <a:endParaRPr lang="en-US" dirty="0"/>
            </a:p>
          </p:txBody>
        </p:sp>
      </p:grpSp>
      <p:grpSp>
        <p:nvGrpSpPr>
          <p:cNvPr id="121" name="Group 120"/>
          <p:cNvGrpSpPr/>
          <p:nvPr/>
        </p:nvGrpSpPr>
        <p:grpSpPr>
          <a:xfrm>
            <a:off x="2692400" y="5222720"/>
            <a:ext cx="736600" cy="382541"/>
            <a:chOff x="2512060" y="6387920"/>
            <a:chExt cx="736600" cy="382541"/>
          </a:xfrm>
        </p:grpSpPr>
        <p:sp>
          <p:nvSpPr>
            <p:cNvPr id="122" name="TextBox 121"/>
            <p:cNvSpPr txBox="1"/>
            <p:nvPr/>
          </p:nvSpPr>
          <p:spPr>
            <a:xfrm>
              <a:off x="2512060" y="6393252"/>
              <a:ext cx="736600" cy="369332"/>
            </a:xfrm>
            <a:prstGeom prst="rect">
              <a:avLst/>
            </a:prstGeom>
            <a:noFill/>
          </p:spPr>
          <p:txBody>
            <a:bodyPr wrap="square" rtlCol="0">
              <a:spAutoFit/>
            </a:bodyPr>
            <a:lstStyle/>
            <a:p>
              <a:r>
                <a:rPr lang="en-US" b="1" dirty="0" smtClean="0"/>
                <a:t>24%</a:t>
              </a:r>
              <a:endParaRPr lang="en-US" b="1" dirty="0"/>
            </a:p>
          </p:txBody>
        </p:sp>
        <p:sp>
          <p:nvSpPr>
            <p:cNvPr id="123" name="Rectangle 122"/>
            <p:cNvSpPr/>
            <p:nvPr/>
          </p:nvSpPr>
          <p:spPr>
            <a:xfrm>
              <a:off x="2514600" y="6387920"/>
              <a:ext cx="533400"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p:cNvGrpSpPr/>
          <p:nvPr/>
        </p:nvGrpSpPr>
        <p:grpSpPr>
          <a:xfrm>
            <a:off x="3453998" y="5133837"/>
            <a:ext cx="1227824" cy="682480"/>
            <a:chOff x="1581247" y="5826542"/>
            <a:chExt cx="1227824" cy="682480"/>
          </a:xfrm>
        </p:grpSpPr>
        <p:grpSp>
          <p:nvGrpSpPr>
            <p:cNvPr id="125" name="Group 124"/>
            <p:cNvGrpSpPr/>
            <p:nvPr/>
          </p:nvGrpSpPr>
          <p:grpSpPr>
            <a:xfrm>
              <a:off x="1581247" y="5826542"/>
              <a:ext cx="954109" cy="682480"/>
              <a:chOff x="1581247" y="6043774"/>
              <a:chExt cx="954109" cy="682480"/>
            </a:xfrm>
          </p:grpSpPr>
          <p:sp>
            <p:nvSpPr>
              <p:cNvPr id="127" name="TextBox 126"/>
              <p:cNvSpPr txBox="1"/>
              <p:nvPr/>
            </p:nvSpPr>
            <p:spPr>
              <a:xfrm>
                <a:off x="1581247" y="6356922"/>
                <a:ext cx="556606" cy="369332"/>
              </a:xfrm>
              <a:prstGeom prst="rect">
                <a:avLst/>
              </a:prstGeom>
              <a:noFill/>
            </p:spPr>
            <p:txBody>
              <a:bodyPr wrap="square" rtlCol="0">
                <a:spAutoFit/>
              </a:bodyPr>
              <a:lstStyle/>
              <a:p>
                <a:r>
                  <a:rPr lang="en-US" dirty="0" smtClean="0"/>
                  <a:t>37</a:t>
                </a:r>
                <a:endParaRPr lang="en-US" dirty="0"/>
              </a:p>
            </p:txBody>
          </p:sp>
          <p:sp>
            <p:nvSpPr>
              <p:cNvPr id="128" name="TextBox 127"/>
              <p:cNvSpPr txBox="1"/>
              <p:nvPr/>
            </p:nvSpPr>
            <p:spPr>
              <a:xfrm>
                <a:off x="1611769" y="6043774"/>
                <a:ext cx="923587" cy="369332"/>
              </a:xfrm>
              <a:prstGeom prst="rect">
                <a:avLst/>
              </a:prstGeom>
              <a:noFill/>
            </p:spPr>
            <p:txBody>
              <a:bodyPr wrap="square" rtlCol="0">
                <a:spAutoFit/>
              </a:bodyPr>
              <a:lstStyle/>
              <a:p>
                <a:r>
                  <a:rPr lang="en-US" dirty="0" smtClean="0"/>
                  <a:t>22</a:t>
                </a:r>
              </a:p>
            </p:txBody>
          </p:sp>
          <p:cxnSp>
            <p:nvCxnSpPr>
              <p:cNvPr id="129" name="Straight Connector 128"/>
              <p:cNvCxnSpPr/>
              <p:nvPr/>
            </p:nvCxnSpPr>
            <p:spPr>
              <a:xfrm>
                <a:off x="1625861" y="6377764"/>
                <a:ext cx="2993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6" name="TextBox 125"/>
            <p:cNvSpPr txBox="1"/>
            <p:nvPr/>
          </p:nvSpPr>
          <p:spPr>
            <a:xfrm>
              <a:off x="1894671" y="5939398"/>
              <a:ext cx="914400" cy="369332"/>
            </a:xfrm>
            <a:prstGeom prst="rect">
              <a:avLst/>
            </a:prstGeom>
            <a:noFill/>
          </p:spPr>
          <p:txBody>
            <a:bodyPr wrap="square" rtlCol="0">
              <a:spAutoFit/>
            </a:bodyPr>
            <a:lstStyle/>
            <a:p>
              <a:r>
                <a:rPr lang="en-US" dirty="0" smtClean="0"/>
                <a:t>x 100 = </a:t>
              </a:r>
              <a:endParaRPr lang="en-US" dirty="0"/>
            </a:p>
          </p:txBody>
        </p:sp>
      </p:grpSp>
      <p:grpSp>
        <p:nvGrpSpPr>
          <p:cNvPr id="130" name="Group 129"/>
          <p:cNvGrpSpPr/>
          <p:nvPr/>
        </p:nvGrpSpPr>
        <p:grpSpPr>
          <a:xfrm>
            <a:off x="4526446" y="5267309"/>
            <a:ext cx="736600" cy="382541"/>
            <a:chOff x="2512060" y="6387920"/>
            <a:chExt cx="736600" cy="382541"/>
          </a:xfrm>
        </p:grpSpPr>
        <p:sp>
          <p:nvSpPr>
            <p:cNvPr id="131" name="TextBox 130"/>
            <p:cNvSpPr txBox="1"/>
            <p:nvPr/>
          </p:nvSpPr>
          <p:spPr>
            <a:xfrm>
              <a:off x="2512060" y="6393252"/>
              <a:ext cx="736600" cy="369332"/>
            </a:xfrm>
            <a:prstGeom prst="rect">
              <a:avLst/>
            </a:prstGeom>
            <a:noFill/>
          </p:spPr>
          <p:txBody>
            <a:bodyPr wrap="square" rtlCol="0">
              <a:spAutoFit/>
            </a:bodyPr>
            <a:lstStyle/>
            <a:p>
              <a:r>
                <a:rPr lang="en-US" b="1" dirty="0" smtClean="0"/>
                <a:t>59%</a:t>
              </a:r>
              <a:endParaRPr lang="en-US" b="1" dirty="0"/>
            </a:p>
          </p:txBody>
        </p:sp>
        <p:sp>
          <p:nvSpPr>
            <p:cNvPr id="132" name="Rectangle 131"/>
            <p:cNvSpPr/>
            <p:nvPr/>
          </p:nvSpPr>
          <p:spPr>
            <a:xfrm>
              <a:off x="2514600" y="6387920"/>
              <a:ext cx="533400"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5343792" y="5194766"/>
            <a:ext cx="1227824" cy="682480"/>
            <a:chOff x="1581247" y="5826542"/>
            <a:chExt cx="1227824" cy="682480"/>
          </a:xfrm>
        </p:grpSpPr>
        <p:grpSp>
          <p:nvGrpSpPr>
            <p:cNvPr id="134" name="Group 133"/>
            <p:cNvGrpSpPr/>
            <p:nvPr/>
          </p:nvGrpSpPr>
          <p:grpSpPr>
            <a:xfrm>
              <a:off x="1581247" y="5826542"/>
              <a:ext cx="954109" cy="682480"/>
              <a:chOff x="1581247" y="6043774"/>
              <a:chExt cx="954109" cy="682480"/>
            </a:xfrm>
          </p:grpSpPr>
          <p:sp>
            <p:nvSpPr>
              <p:cNvPr id="136" name="TextBox 135"/>
              <p:cNvSpPr txBox="1"/>
              <p:nvPr/>
            </p:nvSpPr>
            <p:spPr>
              <a:xfrm>
                <a:off x="1581247" y="6356922"/>
                <a:ext cx="556606" cy="369332"/>
              </a:xfrm>
              <a:prstGeom prst="rect">
                <a:avLst/>
              </a:prstGeom>
              <a:noFill/>
            </p:spPr>
            <p:txBody>
              <a:bodyPr wrap="square" rtlCol="0">
                <a:spAutoFit/>
              </a:bodyPr>
              <a:lstStyle/>
              <a:p>
                <a:r>
                  <a:rPr lang="en-US" dirty="0" smtClean="0"/>
                  <a:t>37</a:t>
                </a:r>
                <a:endParaRPr lang="en-US" dirty="0"/>
              </a:p>
            </p:txBody>
          </p:sp>
          <p:sp>
            <p:nvSpPr>
              <p:cNvPr id="137" name="TextBox 136"/>
              <p:cNvSpPr txBox="1"/>
              <p:nvPr/>
            </p:nvSpPr>
            <p:spPr>
              <a:xfrm>
                <a:off x="1611769" y="6043774"/>
                <a:ext cx="923587" cy="369332"/>
              </a:xfrm>
              <a:prstGeom prst="rect">
                <a:avLst/>
              </a:prstGeom>
              <a:noFill/>
            </p:spPr>
            <p:txBody>
              <a:bodyPr wrap="square" rtlCol="0">
                <a:spAutoFit/>
              </a:bodyPr>
              <a:lstStyle/>
              <a:p>
                <a:r>
                  <a:rPr lang="en-US" dirty="0"/>
                  <a:t>6</a:t>
                </a:r>
                <a:endParaRPr lang="en-US" dirty="0" smtClean="0"/>
              </a:p>
            </p:txBody>
          </p:sp>
          <p:cxnSp>
            <p:nvCxnSpPr>
              <p:cNvPr id="138" name="Straight Connector 137"/>
              <p:cNvCxnSpPr/>
              <p:nvPr/>
            </p:nvCxnSpPr>
            <p:spPr>
              <a:xfrm>
                <a:off x="1625861" y="6377764"/>
                <a:ext cx="2993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5" name="TextBox 134"/>
            <p:cNvSpPr txBox="1"/>
            <p:nvPr/>
          </p:nvSpPr>
          <p:spPr>
            <a:xfrm>
              <a:off x="1894671" y="5939398"/>
              <a:ext cx="914400" cy="369332"/>
            </a:xfrm>
            <a:prstGeom prst="rect">
              <a:avLst/>
            </a:prstGeom>
            <a:noFill/>
          </p:spPr>
          <p:txBody>
            <a:bodyPr wrap="square" rtlCol="0">
              <a:spAutoFit/>
            </a:bodyPr>
            <a:lstStyle/>
            <a:p>
              <a:r>
                <a:rPr lang="en-US" dirty="0" smtClean="0"/>
                <a:t>x 100 = </a:t>
              </a:r>
              <a:endParaRPr lang="en-US" dirty="0"/>
            </a:p>
          </p:txBody>
        </p:sp>
      </p:grpSp>
      <p:grpSp>
        <p:nvGrpSpPr>
          <p:cNvPr id="139" name="Group 138"/>
          <p:cNvGrpSpPr/>
          <p:nvPr/>
        </p:nvGrpSpPr>
        <p:grpSpPr>
          <a:xfrm>
            <a:off x="6416240" y="5328238"/>
            <a:ext cx="736600" cy="382541"/>
            <a:chOff x="2512060" y="6387920"/>
            <a:chExt cx="736600" cy="382541"/>
          </a:xfrm>
        </p:grpSpPr>
        <p:sp>
          <p:nvSpPr>
            <p:cNvPr id="140" name="TextBox 139"/>
            <p:cNvSpPr txBox="1"/>
            <p:nvPr/>
          </p:nvSpPr>
          <p:spPr>
            <a:xfrm>
              <a:off x="2512060" y="6393252"/>
              <a:ext cx="736600" cy="369332"/>
            </a:xfrm>
            <a:prstGeom prst="rect">
              <a:avLst/>
            </a:prstGeom>
            <a:noFill/>
          </p:spPr>
          <p:txBody>
            <a:bodyPr wrap="square" rtlCol="0">
              <a:spAutoFit/>
            </a:bodyPr>
            <a:lstStyle/>
            <a:p>
              <a:r>
                <a:rPr lang="en-US" b="1" dirty="0" smtClean="0"/>
                <a:t>16%</a:t>
              </a:r>
              <a:endParaRPr lang="en-US" b="1" dirty="0"/>
            </a:p>
          </p:txBody>
        </p:sp>
        <p:sp>
          <p:nvSpPr>
            <p:cNvPr id="141" name="Rectangle 140"/>
            <p:cNvSpPr/>
            <p:nvPr/>
          </p:nvSpPr>
          <p:spPr>
            <a:xfrm>
              <a:off x="2514600" y="6387920"/>
              <a:ext cx="533400"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55"/>
          <p:cNvGrpSpPr/>
          <p:nvPr/>
        </p:nvGrpSpPr>
        <p:grpSpPr>
          <a:xfrm>
            <a:off x="1638300" y="990600"/>
            <a:ext cx="5448300" cy="3124200"/>
            <a:chOff x="1638300" y="1752600"/>
            <a:chExt cx="5448300" cy="3124200"/>
          </a:xfrm>
        </p:grpSpPr>
        <p:grpSp>
          <p:nvGrpSpPr>
            <p:cNvPr id="113" name="Group 112"/>
            <p:cNvGrpSpPr/>
            <p:nvPr/>
          </p:nvGrpSpPr>
          <p:grpSpPr>
            <a:xfrm>
              <a:off x="1638300" y="1752600"/>
              <a:ext cx="5448300" cy="3124200"/>
              <a:chOff x="1638300" y="1482767"/>
              <a:chExt cx="5448300" cy="3124200"/>
            </a:xfrm>
          </p:grpSpPr>
          <p:sp>
            <p:nvSpPr>
              <p:cNvPr id="60" name="TextBox 59"/>
              <p:cNvSpPr txBox="1"/>
              <p:nvPr/>
            </p:nvSpPr>
            <p:spPr>
              <a:xfrm>
                <a:off x="5276108" y="1889784"/>
                <a:ext cx="1810492" cy="369332"/>
              </a:xfrm>
              <a:prstGeom prst="rect">
                <a:avLst/>
              </a:prstGeom>
              <a:noFill/>
            </p:spPr>
            <p:txBody>
              <a:bodyPr wrap="square" rtlCol="0">
                <a:spAutoFit/>
              </a:bodyPr>
              <a:lstStyle/>
              <a:p>
                <a:r>
                  <a:rPr lang="en-US" dirty="0" smtClean="0"/>
                  <a:t>Total Possible</a:t>
                </a:r>
                <a:endParaRPr lang="en-US" dirty="0"/>
              </a:p>
            </p:txBody>
          </p:sp>
          <p:grpSp>
            <p:nvGrpSpPr>
              <p:cNvPr id="34" name="Group 33"/>
              <p:cNvGrpSpPr/>
              <p:nvPr/>
            </p:nvGrpSpPr>
            <p:grpSpPr>
              <a:xfrm>
                <a:off x="1638300" y="1482767"/>
                <a:ext cx="5047180" cy="3124200"/>
                <a:chOff x="1447800" y="1768001"/>
                <a:chExt cx="5047180" cy="3124200"/>
              </a:xfrm>
            </p:grpSpPr>
            <p:sp>
              <p:nvSpPr>
                <p:cNvPr id="5" name="TextBox 4"/>
                <p:cNvSpPr txBox="1"/>
                <p:nvPr/>
              </p:nvSpPr>
              <p:spPr>
                <a:xfrm>
                  <a:off x="2921430" y="1768001"/>
                  <a:ext cx="2286000" cy="400110"/>
                </a:xfrm>
                <a:prstGeom prst="rect">
                  <a:avLst/>
                </a:prstGeom>
                <a:noFill/>
              </p:spPr>
              <p:txBody>
                <a:bodyPr wrap="square" rtlCol="0">
                  <a:spAutoFit/>
                </a:bodyPr>
                <a:lstStyle/>
                <a:p>
                  <a:r>
                    <a:rPr lang="en-US" sz="2000" dirty="0" smtClean="0"/>
                    <a:t>Electron micrograph</a:t>
                  </a:r>
                  <a:endParaRPr lang="en-US" sz="2000" dirty="0"/>
                </a:p>
              </p:txBody>
            </p:sp>
            <p:cxnSp>
              <p:nvCxnSpPr>
                <p:cNvPr id="7" name="Straight Connector 6"/>
                <p:cNvCxnSpPr/>
                <p:nvPr/>
              </p:nvCxnSpPr>
              <p:spPr>
                <a:xfrm>
                  <a:off x="1447800" y="2210832"/>
                  <a:ext cx="504718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62100" y="2171700"/>
                  <a:ext cx="1104900" cy="369332"/>
                </a:xfrm>
                <a:prstGeom prst="rect">
                  <a:avLst/>
                </a:prstGeom>
                <a:noFill/>
              </p:spPr>
              <p:txBody>
                <a:bodyPr wrap="square" rtlCol="0">
                  <a:spAutoFit/>
                </a:bodyPr>
                <a:lstStyle/>
                <a:p>
                  <a:r>
                    <a:rPr lang="en-US" dirty="0" smtClean="0"/>
                    <a:t>Nucleus</a:t>
                  </a:r>
                  <a:endParaRPr lang="en-US" dirty="0"/>
                </a:p>
              </p:txBody>
            </p:sp>
            <p:sp>
              <p:nvSpPr>
                <p:cNvPr id="11" name="TextBox 10"/>
                <p:cNvSpPr txBox="1"/>
                <p:nvPr/>
              </p:nvSpPr>
              <p:spPr>
                <a:xfrm>
                  <a:off x="2628900" y="2171700"/>
                  <a:ext cx="1181100" cy="369332"/>
                </a:xfrm>
                <a:prstGeom prst="rect">
                  <a:avLst/>
                </a:prstGeom>
                <a:noFill/>
              </p:spPr>
              <p:txBody>
                <a:bodyPr wrap="square" rtlCol="0">
                  <a:spAutoFit/>
                </a:bodyPr>
                <a:lstStyle/>
                <a:p>
                  <a:r>
                    <a:rPr lang="en-US" dirty="0" smtClean="0"/>
                    <a:t>Granules</a:t>
                  </a:r>
                  <a:endParaRPr lang="en-US" dirty="0"/>
                </a:p>
              </p:txBody>
            </p:sp>
            <p:cxnSp>
              <p:nvCxnSpPr>
                <p:cNvPr id="13" name="Straight Connector 12"/>
                <p:cNvCxnSpPr/>
                <p:nvPr/>
              </p:nvCxnSpPr>
              <p:spPr>
                <a:xfrm>
                  <a:off x="2515590" y="2226213"/>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4267200" y="1901847"/>
                <a:ext cx="952500" cy="369332"/>
              </a:xfrm>
              <a:prstGeom prst="rect">
                <a:avLst/>
              </a:prstGeom>
              <a:noFill/>
            </p:spPr>
            <p:txBody>
              <a:bodyPr wrap="square" rtlCol="0">
                <a:spAutoFit/>
              </a:bodyPr>
              <a:lstStyle/>
              <a:p>
                <a:r>
                  <a:rPr lang="en-US" dirty="0" smtClean="0"/>
                  <a:t>Other</a:t>
                </a:r>
                <a:endParaRPr lang="en-US" dirty="0"/>
              </a:p>
            </p:txBody>
          </p:sp>
          <p:cxnSp>
            <p:nvCxnSpPr>
              <p:cNvPr id="36" name="Straight Connector 35"/>
              <p:cNvCxnSpPr/>
              <p:nvPr/>
            </p:nvCxnSpPr>
            <p:spPr>
              <a:xfrm>
                <a:off x="4114800" y="1940979"/>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2743200" y="2438400"/>
                <a:ext cx="648488" cy="353345"/>
                <a:chOff x="4463929" y="2738330"/>
                <a:chExt cx="648488" cy="353345"/>
              </a:xfrm>
            </p:grpSpPr>
            <p:sp>
              <p:nvSpPr>
                <p:cNvPr id="40" name="Equal 39"/>
                <p:cNvSpPr/>
                <p:nvPr/>
              </p:nvSpPr>
              <p:spPr>
                <a:xfrm rot="5400000">
                  <a:off x="4504814" y="269744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Equal 40"/>
                <p:cNvSpPr/>
                <p:nvPr/>
              </p:nvSpPr>
              <p:spPr>
                <a:xfrm rot="5400000">
                  <a:off x="4720976" y="270023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2" name="Straight Connector 41"/>
                <p:cNvCxnSpPr/>
                <p:nvPr/>
              </p:nvCxnSpPr>
              <p:spPr>
                <a:xfrm flipV="1">
                  <a:off x="4502823" y="2787587"/>
                  <a:ext cx="609594" cy="249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505200" y="2416818"/>
                <a:ext cx="609599" cy="350556"/>
                <a:chOff x="3124201" y="2895600"/>
                <a:chExt cx="609599" cy="350556"/>
              </a:xfrm>
            </p:grpSpPr>
            <p:sp>
              <p:nvSpPr>
                <p:cNvPr id="38" name="Equal 37"/>
                <p:cNvSpPr/>
                <p:nvPr/>
              </p:nvSpPr>
              <p:spPr>
                <a:xfrm rot="5400000">
                  <a:off x="3165086" y="285471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3" name="Group 42"/>
                <p:cNvGrpSpPr/>
                <p:nvPr/>
              </p:nvGrpSpPr>
              <p:grpSpPr>
                <a:xfrm>
                  <a:off x="3301474" y="2895600"/>
                  <a:ext cx="432326" cy="350556"/>
                  <a:chOff x="7205591" y="3066008"/>
                  <a:chExt cx="432326" cy="350556"/>
                </a:xfrm>
              </p:grpSpPr>
              <p:sp>
                <p:nvSpPr>
                  <p:cNvPr id="44" name="Equal 43"/>
                  <p:cNvSpPr/>
                  <p:nvPr/>
                </p:nvSpPr>
                <p:spPr>
                  <a:xfrm rot="5400000">
                    <a:off x="7246476" y="3025123"/>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Rectangle 44"/>
                  <p:cNvSpPr/>
                  <p:nvPr/>
                </p:nvSpPr>
                <p:spPr>
                  <a:xfrm>
                    <a:off x="7421753" y="3066008"/>
                    <a:ext cx="216164" cy="350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 name="Group 45"/>
              <p:cNvGrpSpPr/>
              <p:nvPr/>
            </p:nvGrpSpPr>
            <p:grpSpPr>
              <a:xfrm>
                <a:off x="2158474" y="2438493"/>
                <a:ext cx="432326" cy="361796"/>
                <a:chOff x="7205591" y="3054768"/>
                <a:chExt cx="432326" cy="361796"/>
              </a:xfrm>
            </p:grpSpPr>
            <p:sp>
              <p:nvSpPr>
                <p:cNvPr id="47" name="Equal 46"/>
                <p:cNvSpPr/>
                <p:nvPr/>
              </p:nvSpPr>
              <p:spPr>
                <a:xfrm rot="5400000">
                  <a:off x="7246476" y="3013883"/>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Rectangle 47"/>
                <p:cNvSpPr/>
                <p:nvPr/>
              </p:nvSpPr>
              <p:spPr>
                <a:xfrm>
                  <a:off x="7421753" y="3066008"/>
                  <a:ext cx="216164" cy="350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Equal 48"/>
              <p:cNvSpPr/>
              <p:nvPr/>
            </p:nvSpPr>
            <p:spPr>
              <a:xfrm rot="5400000">
                <a:off x="2015997" y="239751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Equal 51"/>
              <p:cNvSpPr/>
              <p:nvPr/>
            </p:nvSpPr>
            <p:spPr>
              <a:xfrm rot="5400000">
                <a:off x="4485359" y="2414120"/>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Rectangle 52"/>
              <p:cNvSpPr/>
              <p:nvPr/>
            </p:nvSpPr>
            <p:spPr>
              <a:xfrm>
                <a:off x="4660636" y="2438400"/>
                <a:ext cx="216164" cy="350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p:cNvGrpSpPr/>
              <p:nvPr/>
            </p:nvGrpSpPr>
            <p:grpSpPr>
              <a:xfrm>
                <a:off x="2796604" y="3078444"/>
                <a:ext cx="648488" cy="353345"/>
                <a:chOff x="4463929" y="2738330"/>
                <a:chExt cx="648488" cy="353345"/>
              </a:xfrm>
            </p:grpSpPr>
            <p:sp>
              <p:nvSpPr>
                <p:cNvPr id="55" name="Equal 54"/>
                <p:cNvSpPr/>
                <p:nvPr/>
              </p:nvSpPr>
              <p:spPr>
                <a:xfrm rot="5400000">
                  <a:off x="4504814" y="269744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Equal 55"/>
                <p:cNvSpPr/>
                <p:nvPr/>
              </p:nvSpPr>
              <p:spPr>
                <a:xfrm rot="5400000">
                  <a:off x="4720976" y="270023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7" name="Straight Connector 56"/>
                <p:cNvCxnSpPr/>
                <p:nvPr/>
              </p:nvCxnSpPr>
              <p:spPr>
                <a:xfrm flipV="1">
                  <a:off x="4502823" y="2787587"/>
                  <a:ext cx="609594" cy="249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Equal 57"/>
              <p:cNvSpPr/>
              <p:nvPr/>
            </p:nvSpPr>
            <p:spPr>
              <a:xfrm rot="5400000">
                <a:off x="4460486" y="2974826"/>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9" name="Straight Connector 58"/>
              <p:cNvCxnSpPr/>
              <p:nvPr/>
            </p:nvCxnSpPr>
            <p:spPr>
              <a:xfrm>
                <a:off x="5247409" y="1915245"/>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2191275" y="3078444"/>
                <a:ext cx="432326" cy="361523"/>
                <a:chOff x="7205591" y="3055041"/>
                <a:chExt cx="432326" cy="361523"/>
              </a:xfrm>
            </p:grpSpPr>
            <p:sp>
              <p:nvSpPr>
                <p:cNvPr id="62" name="Equal 61"/>
                <p:cNvSpPr/>
                <p:nvPr/>
              </p:nvSpPr>
              <p:spPr>
                <a:xfrm rot="5400000">
                  <a:off x="7246476" y="3014156"/>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Rectangle 62"/>
                <p:cNvSpPr/>
                <p:nvPr/>
              </p:nvSpPr>
              <p:spPr>
                <a:xfrm>
                  <a:off x="7421753" y="3066008"/>
                  <a:ext cx="216164" cy="350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Equal 63"/>
              <p:cNvSpPr/>
              <p:nvPr/>
            </p:nvSpPr>
            <p:spPr>
              <a:xfrm rot="5400000">
                <a:off x="2048798" y="3037193"/>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Rectangle 82"/>
              <p:cNvSpPr/>
              <p:nvPr/>
            </p:nvSpPr>
            <p:spPr>
              <a:xfrm>
                <a:off x="5664986" y="3999245"/>
                <a:ext cx="216164" cy="350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4419600" y="3901649"/>
                <a:ext cx="514744" cy="350555"/>
                <a:chOff x="4419600" y="3638350"/>
                <a:chExt cx="514744" cy="350555"/>
              </a:xfrm>
            </p:grpSpPr>
            <p:sp>
              <p:nvSpPr>
                <p:cNvPr id="84" name="Equal 83"/>
                <p:cNvSpPr/>
                <p:nvPr/>
              </p:nvSpPr>
              <p:spPr>
                <a:xfrm rot="5400000">
                  <a:off x="4460485" y="359746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Equal 84"/>
                <p:cNvSpPr/>
                <p:nvPr/>
              </p:nvSpPr>
              <p:spPr>
                <a:xfrm rot="5400000">
                  <a:off x="4542903" y="359746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9" name="Group 88"/>
              <p:cNvGrpSpPr/>
              <p:nvPr/>
            </p:nvGrpSpPr>
            <p:grpSpPr>
              <a:xfrm>
                <a:off x="3466311" y="3901649"/>
                <a:ext cx="648488" cy="353345"/>
                <a:chOff x="4463929" y="2738330"/>
                <a:chExt cx="648488" cy="353345"/>
              </a:xfrm>
            </p:grpSpPr>
            <p:sp>
              <p:nvSpPr>
                <p:cNvPr id="90" name="Equal 89"/>
                <p:cNvSpPr/>
                <p:nvPr/>
              </p:nvSpPr>
              <p:spPr>
                <a:xfrm rot="5400000">
                  <a:off x="4504814" y="269744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Equal 90"/>
                <p:cNvSpPr/>
                <p:nvPr/>
              </p:nvSpPr>
              <p:spPr>
                <a:xfrm rot="5400000">
                  <a:off x="4720976" y="270023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3" name="Group 92"/>
              <p:cNvGrpSpPr/>
              <p:nvPr/>
            </p:nvGrpSpPr>
            <p:grpSpPr>
              <a:xfrm>
                <a:off x="2869544" y="3915581"/>
                <a:ext cx="648488" cy="353345"/>
                <a:chOff x="4463929" y="2738330"/>
                <a:chExt cx="648488" cy="353345"/>
              </a:xfrm>
            </p:grpSpPr>
            <p:sp>
              <p:nvSpPr>
                <p:cNvPr id="94" name="Equal 93"/>
                <p:cNvSpPr/>
                <p:nvPr/>
              </p:nvSpPr>
              <p:spPr>
                <a:xfrm rot="5400000">
                  <a:off x="4504814" y="269744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Equal 94"/>
                <p:cNvSpPr/>
                <p:nvPr/>
              </p:nvSpPr>
              <p:spPr>
                <a:xfrm rot="5400000">
                  <a:off x="4720976" y="270023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6" name="Straight Connector 95"/>
                <p:cNvCxnSpPr/>
                <p:nvPr/>
              </p:nvCxnSpPr>
              <p:spPr>
                <a:xfrm flipV="1">
                  <a:off x="4502823" y="2787587"/>
                  <a:ext cx="609594" cy="249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0" name="Group 99"/>
              <p:cNvGrpSpPr/>
              <p:nvPr/>
            </p:nvGrpSpPr>
            <p:grpSpPr>
              <a:xfrm>
                <a:off x="2216938" y="3903236"/>
                <a:ext cx="432326" cy="350556"/>
                <a:chOff x="7205591" y="3066008"/>
                <a:chExt cx="432326" cy="350556"/>
              </a:xfrm>
            </p:grpSpPr>
            <p:sp>
              <p:nvSpPr>
                <p:cNvPr id="101" name="Equal 100"/>
                <p:cNvSpPr/>
                <p:nvPr/>
              </p:nvSpPr>
              <p:spPr>
                <a:xfrm rot="5400000">
                  <a:off x="7246476" y="3025123"/>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Rectangle 101"/>
                <p:cNvSpPr/>
                <p:nvPr/>
              </p:nvSpPr>
              <p:spPr>
                <a:xfrm>
                  <a:off x="7421753" y="3066008"/>
                  <a:ext cx="216164" cy="350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Equal 102"/>
              <p:cNvSpPr/>
              <p:nvPr/>
            </p:nvSpPr>
            <p:spPr>
              <a:xfrm rot="5400000">
                <a:off x="2065795" y="3874696"/>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TextBox 111"/>
              <p:cNvSpPr txBox="1"/>
              <p:nvPr/>
            </p:nvSpPr>
            <p:spPr>
              <a:xfrm>
                <a:off x="5664986" y="2362200"/>
                <a:ext cx="647700" cy="2031325"/>
              </a:xfrm>
              <a:prstGeom prst="rect">
                <a:avLst/>
              </a:prstGeom>
              <a:noFill/>
            </p:spPr>
            <p:txBody>
              <a:bodyPr wrap="square" rtlCol="0">
                <a:spAutoFit/>
              </a:bodyPr>
              <a:lstStyle/>
              <a:p>
                <a:r>
                  <a:rPr lang="en-US" b="1" dirty="0" smtClean="0"/>
                  <a:t>12</a:t>
                </a:r>
              </a:p>
              <a:p>
                <a:endParaRPr lang="en-US" b="1" dirty="0"/>
              </a:p>
              <a:p>
                <a:r>
                  <a:rPr lang="en-US" b="1" dirty="0" smtClean="0"/>
                  <a:t>10</a:t>
                </a:r>
              </a:p>
              <a:p>
                <a:endParaRPr lang="en-US" b="1" dirty="0" smtClean="0"/>
              </a:p>
              <a:p>
                <a:endParaRPr lang="en-US" b="1" dirty="0"/>
              </a:p>
              <a:p>
                <a:r>
                  <a:rPr lang="en-US" b="1" dirty="0" smtClean="0"/>
                  <a:t>15	</a:t>
                </a:r>
                <a:endParaRPr lang="en-US" b="1" dirty="0"/>
              </a:p>
            </p:txBody>
          </p:sp>
        </p:grpSp>
        <p:cxnSp>
          <p:nvCxnSpPr>
            <p:cNvPr id="155" name="Straight Connector 154"/>
            <p:cNvCxnSpPr/>
            <p:nvPr/>
          </p:nvCxnSpPr>
          <p:spPr>
            <a:xfrm>
              <a:off x="1676400" y="2525631"/>
              <a:ext cx="504718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457200" y="6031468"/>
            <a:ext cx="7772400" cy="369332"/>
          </a:xfrm>
          <a:prstGeom prst="rect">
            <a:avLst/>
          </a:prstGeom>
        </p:spPr>
        <p:txBody>
          <a:bodyPr wrap="square">
            <a:spAutoFit/>
          </a:bodyPr>
          <a:lstStyle/>
          <a:p>
            <a:r>
              <a:rPr lang="en-US" b="1" dirty="0"/>
              <a:t>Conclusion</a:t>
            </a:r>
            <a:r>
              <a:rPr lang="en-US" dirty="0"/>
              <a:t>: </a:t>
            </a:r>
            <a:r>
              <a:rPr lang="en-US" dirty="0" smtClean="0"/>
              <a:t>One forth of this cell was nucleus and 60%  of this cell was granules.</a:t>
            </a:r>
            <a:endParaRPr lang="en-US" dirty="0"/>
          </a:p>
        </p:txBody>
      </p:sp>
      <p:sp>
        <p:nvSpPr>
          <p:cNvPr id="105" name="Rectangle 104"/>
          <p:cNvSpPr/>
          <p:nvPr/>
        </p:nvSpPr>
        <p:spPr>
          <a:xfrm>
            <a:off x="398713" y="5867400"/>
            <a:ext cx="7830887" cy="6427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286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904" y="609600"/>
            <a:ext cx="8229600" cy="1143000"/>
          </a:xfrm>
        </p:spPr>
        <p:txBody>
          <a:bodyPr>
            <a:noAutofit/>
          </a:bodyPr>
          <a:lstStyle/>
          <a:p>
            <a:r>
              <a:rPr lang="en-US" sz="3200" dirty="0" smtClean="0"/>
              <a:t>Other electron micrographs that could be enlarged to fill the computer screen and be used to determine the volume density of organelles in different types of animal cells.</a:t>
            </a:r>
            <a:endParaRPr lang="en-US" sz="3200" dirty="0"/>
          </a:p>
        </p:txBody>
      </p:sp>
      <p:pic>
        <p:nvPicPr>
          <p:cNvPr id="2050" name="Picture 2" descr="E:\EM slides\EM 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106464"/>
            <a:ext cx="2108964" cy="268413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EM slides\EM 10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452" y="3399936"/>
            <a:ext cx="1964297" cy="25000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EM slides\EM 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7"/>
          <a:stretch/>
        </p:blipFill>
        <p:spPr bwMode="auto">
          <a:xfrm>
            <a:off x="1981200" y="2895600"/>
            <a:ext cx="1968062" cy="268331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E:\EM slides\EM 1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59868" y="2299005"/>
            <a:ext cx="1983596" cy="2524577"/>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E:\EM slides\EM 1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76020" y="3647660"/>
            <a:ext cx="1927102" cy="245267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E:\EM slides\EM 4B.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39571" y="2438400"/>
            <a:ext cx="2033295" cy="258783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E:\EM slides\EM 2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25267" y="2438400"/>
            <a:ext cx="1983596" cy="25245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EM slides\EM 14.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91835" y="3561293"/>
            <a:ext cx="1784185" cy="22707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98983" y="6059269"/>
            <a:ext cx="7924800" cy="646331"/>
          </a:xfrm>
          <a:prstGeom prst="rect">
            <a:avLst/>
          </a:prstGeom>
        </p:spPr>
        <p:txBody>
          <a:bodyPr wrap="square">
            <a:spAutoFit/>
          </a:bodyPr>
          <a:lstStyle/>
          <a:p>
            <a:r>
              <a:rPr lang="en-US" dirty="0" smtClean="0"/>
              <a:t>For EM images, transparences, and an immunology lesson plan go to http</a:t>
            </a:r>
            <a:r>
              <a:rPr lang="en-US" dirty="0"/>
              <a:t>://peer.tamu.edu/drop_box/Digital%20Scope%20Lesson.zip</a:t>
            </a:r>
          </a:p>
        </p:txBody>
      </p:sp>
    </p:spTree>
    <p:extLst>
      <p:ext uri="{BB962C8B-B14F-4D97-AF65-F5344CB8AC3E}">
        <p14:creationId xmlns:p14="http://schemas.microsoft.com/office/powerpoint/2010/main" val="13005980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Toolkit Contents</a:t>
            </a:r>
            <a:endParaRPr lang="en-US" dirty="0"/>
          </a:p>
        </p:txBody>
      </p:sp>
      <p:sp>
        <p:nvSpPr>
          <p:cNvPr id="3" name="Content Placeholder 2"/>
          <p:cNvSpPr>
            <a:spLocks noGrp="1"/>
          </p:cNvSpPr>
          <p:nvPr>
            <p:ph idx="1"/>
          </p:nvPr>
        </p:nvSpPr>
        <p:spPr>
          <a:xfrm>
            <a:off x="533400" y="1600200"/>
            <a:ext cx="8229600" cy="4830763"/>
          </a:xfrm>
        </p:spPr>
        <p:txBody>
          <a:bodyPr>
            <a:normAutofit lnSpcReduction="10000"/>
          </a:bodyPr>
          <a:lstStyle/>
          <a:p>
            <a:pPr marL="514350" indent="-514350">
              <a:lnSpc>
                <a:spcPct val="150000"/>
              </a:lnSpc>
              <a:buFont typeface="+mj-lt"/>
              <a:buAutoNum type="arabicPeriod"/>
            </a:pPr>
            <a:r>
              <a:rPr lang="en-US" dirty="0" smtClean="0">
                <a:hlinkClick r:id="rId2" action="ppaction://hlinksldjump"/>
              </a:rPr>
              <a:t>Operating Online Microscope Images</a:t>
            </a:r>
            <a:endParaRPr lang="en-US" dirty="0" smtClean="0"/>
          </a:p>
          <a:p>
            <a:pPr marL="514350" indent="-514350">
              <a:lnSpc>
                <a:spcPct val="150000"/>
              </a:lnSpc>
              <a:buFont typeface="+mj-lt"/>
              <a:buAutoNum type="arabicPeriod"/>
            </a:pPr>
            <a:r>
              <a:rPr lang="en-US" dirty="0" smtClean="0">
                <a:hlinkClick r:id="rId3" action="ppaction://hlinksldjump"/>
              </a:rPr>
              <a:t>Cell Count</a:t>
            </a:r>
            <a:endParaRPr lang="en-US" dirty="0" smtClean="0"/>
          </a:p>
          <a:p>
            <a:pPr marL="514350" indent="-514350">
              <a:lnSpc>
                <a:spcPct val="150000"/>
              </a:lnSpc>
              <a:buFont typeface="+mj-lt"/>
              <a:buAutoNum type="arabicPeriod"/>
            </a:pPr>
            <a:r>
              <a:rPr lang="en-US" dirty="0" smtClean="0">
                <a:hlinkClick r:id="rId4" action="ppaction://hlinksldjump"/>
              </a:rPr>
              <a:t>Cell/Tissue Volume </a:t>
            </a:r>
            <a:r>
              <a:rPr lang="en-US" dirty="0">
                <a:hlinkClick r:id="rId4" action="ppaction://hlinksldjump"/>
              </a:rPr>
              <a:t>D</a:t>
            </a:r>
            <a:r>
              <a:rPr lang="en-US" dirty="0" smtClean="0">
                <a:hlinkClick r:id="rId4" action="ppaction://hlinksldjump"/>
              </a:rPr>
              <a:t>ensity</a:t>
            </a:r>
            <a:endParaRPr lang="en-US" dirty="0" smtClean="0"/>
          </a:p>
          <a:p>
            <a:pPr marL="514350" indent="-514350">
              <a:lnSpc>
                <a:spcPct val="150000"/>
              </a:lnSpc>
              <a:buFont typeface="+mj-lt"/>
              <a:buAutoNum type="arabicPeriod"/>
            </a:pPr>
            <a:r>
              <a:rPr lang="en-US" dirty="0" smtClean="0">
                <a:hlinkClick r:id="" action="ppaction://noaction"/>
              </a:rPr>
              <a:t>Percentages of Cells</a:t>
            </a:r>
            <a:endParaRPr lang="en-US" dirty="0" smtClean="0"/>
          </a:p>
          <a:p>
            <a:pPr marL="514350" indent="-514350">
              <a:lnSpc>
                <a:spcPct val="150000"/>
              </a:lnSpc>
              <a:buFont typeface="+mj-lt"/>
              <a:buAutoNum type="arabicPeriod"/>
            </a:pPr>
            <a:r>
              <a:rPr lang="en-US" dirty="0" smtClean="0">
                <a:hlinkClick r:id="rId5" action="ppaction://hlinksldjump"/>
              </a:rPr>
              <a:t>Diameter of Cells </a:t>
            </a:r>
            <a:endParaRPr lang="en-US" dirty="0" smtClean="0"/>
          </a:p>
          <a:p>
            <a:pPr marL="514350" indent="-514350">
              <a:lnSpc>
                <a:spcPct val="150000"/>
              </a:lnSpc>
              <a:buFont typeface="+mj-lt"/>
              <a:buAutoNum type="arabicPeriod"/>
            </a:pPr>
            <a:r>
              <a:rPr lang="en-US" dirty="0" smtClean="0">
                <a:hlinkClick r:id="rId6" action="ppaction://hlinksldjump"/>
              </a:rPr>
              <a:t>Organelle Volume Density</a:t>
            </a:r>
            <a:endParaRPr lang="en-US" dirty="0"/>
          </a:p>
        </p:txBody>
      </p:sp>
    </p:spTree>
    <p:extLst>
      <p:ext uri="{BB962C8B-B14F-4D97-AF65-F5344CB8AC3E}">
        <p14:creationId xmlns:p14="http://schemas.microsoft.com/office/powerpoint/2010/main" val="33294284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0"/>
            <a:ext cx="8229600" cy="1143000"/>
          </a:xfrm>
        </p:spPr>
        <p:txBody>
          <a:bodyPr/>
          <a:lstStyle/>
          <a:p>
            <a:pPr marL="838200" indent="-838200" eaLnBrk="1" hangingPunct="1"/>
            <a:r>
              <a:rPr lang="en-US" altLang="en-US" sz="4000" b="1" dirty="0" smtClean="0"/>
              <a:t>Size of human blood cells</a:t>
            </a:r>
            <a:r>
              <a:rPr lang="en-US" altLang="en-US" sz="4000" dirty="0" smtClean="0"/>
              <a:t> </a:t>
            </a:r>
          </a:p>
        </p:txBody>
      </p:sp>
      <p:sp>
        <p:nvSpPr>
          <p:cNvPr id="18435" name="Rectangle 3"/>
          <p:cNvSpPr>
            <a:spLocks noGrp="1" noChangeArrowheads="1"/>
          </p:cNvSpPr>
          <p:nvPr>
            <p:ph type="body" sz="half" idx="1"/>
          </p:nvPr>
        </p:nvSpPr>
        <p:spPr>
          <a:xfrm>
            <a:off x="228600" y="1066800"/>
            <a:ext cx="5791200" cy="5943600"/>
          </a:xfrm>
        </p:spPr>
        <p:txBody>
          <a:bodyPr/>
          <a:lstStyle/>
          <a:p>
            <a:pPr eaLnBrk="1" hangingPunct="1">
              <a:lnSpc>
                <a:spcPct val="90000"/>
              </a:lnSpc>
              <a:buFontTx/>
              <a:buNone/>
            </a:pPr>
            <a:r>
              <a:rPr lang="en-US" altLang="en-US" sz="2400" b="1" u="sng" dirty="0" smtClean="0"/>
              <a:t>Cell/platelet</a:t>
            </a:r>
            <a:r>
              <a:rPr lang="en-US" altLang="en-US" sz="2400" b="1" dirty="0" smtClean="0"/>
              <a:t>			</a:t>
            </a:r>
            <a:r>
              <a:rPr lang="en-US" altLang="en-US" sz="2400" b="1" u="sng" dirty="0" smtClean="0"/>
              <a:t>size</a:t>
            </a:r>
            <a:r>
              <a:rPr lang="en-US" altLang="en-US" sz="2400" b="1" dirty="0" smtClean="0"/>
              <a:t>	</a:t>
            </a:r>
          </a:p>
          <a:p>
            <a:pPr eaLnBrk="1" hangingPunct="1">
              <a:lnSpc>
                <a:spcPct val="90000"/>
              </a:lnSpc>
              <a:buFontTx/>
              <a:buNone/>
            </a:pPr>
            <a:r>
              <a:rPr lang="en-US" altLang="en-US" sz="2400" b="1" dirty="0" smtClean="0"/>
              <a:t>1. Erythrocytes		6.5-8 </a:t>
            </a:r>
            <a:r>
              <a:rPr lang="en-US" altLang="en-US" sz="2400" b="1" dirty="0" smtClean="0">
                <a:latin typeface="Times New Roman" pitchFamily="18" charset="0"/>
                <a:cs typeface="Times New Roman" pitchFamily="18" charset="0"/>
                <a:sym typeface="WP MathA" pitchFamily="2" charset="2"/>
              </a:rPr>
              <a:t>µ</a:t>
            </a:r>
            <a:r>
              <a:rPr lang="en-US" altLang="en-US" sz="2400" b="1" dirty="0" smtClean="0"/>
              <a:t>m</a:t>
            </a:r>
          </a:p>
          <a:p>
            <a:pPr eaLnBrk="1" hangingPunct="1">
              <a:lnSpc>
                <a:spcPct val="90000"/>
              </a:lnSpc>
              <a:buFontTx/>
              <a:buNone/>
            </a:pPr>
            <a:r>
              <a:rPr lang="en-US" altLang="en-US" sz="2400" b="1" dirty="0" smtClean="0"/>
              <a:t>2. Leukocytes (WBC)				</a:t>
            </a:r>
            <a:r>
              <a:rPr lang="en-US" altLang="en-US" sz="2000" b="1" u="sng" dirty="0" smtClean="0">
                <a:solidFill>
                  <a:srgbClr val="FF0000"/>
                </a:solidFill>
              </a:rPr>
              <a:t>% of WBC</a:t>
            </a:r>
            <a:r>
              <a:rPr lang="en-US" altLang="en-US" sz="2400" b="1" dirty="0" smtClean="0"/>
              <a:t>	</a:t>
            </a:r>
          </a:p>
          <a:p>
            <a:pPr eaLnBrk="1" hangingPunct="1">
              <a:lnSpc>
                <a:spcPct val="90000"/>
              </a:lnSpc>
              <a:buFontTx/>
              <a:buNone/>
            </a:pPr>
            <a:r>
              <a:rPr lang="en-US" altLang="en-US" sz="2400" b="1" dirty="0" smtClean="0"/>
              <a:t>	a) Neutrophil		12-15 </a:t>
            </a:r>
            <a:r>
              <a:rPr lang="en-US" altLang="en-US" sz="2400" b="1" dirty="0" smtClean="0">
                <a:latin typeface="Times New Roman" pitchFamily="18" charset="0"/>
                <a:cs typeface="Times New Roman" pitchFamily="18" charset="0"/>
                <a:sym typeface="WP MathA" pitchFamily="2" charset="2"/>
              </a:rPr>
              <a:t>µ</a:t>
            </a:r>
            <a:r>
              <a:rPr lang="en-US" altLang="en-US" sz="2400" b="1" dirty="0" smtClean="0"/>
              <a:t>m	</a:t>
            </a:r>
            <a:r>
              <a:rPr lang="en-US" altLang="en-US" sz="2000" b="1" dirty="0" smtClean="0">
                <a:solidFill>
                  <a:srgbClr val="FF0000"/>
                </a:solidFill>
              </a:rPr>
              <a:t>60-70%</a:t>
            </a:r>
          </a:p>
          <a:p>
            <a:pPr eaLnBrk="1" hangingPunct="1">
              <a:lnSpc>
                <a:spcPct val="90000"/>
              </a:lnSpc>
              <a:buFontTx/>
              <a:buNone/>
            </a:pPr>
            <a:r>
              <a:rPr lang="en-US" altLang="en-US" sz="2400" b="1" dirty="0" smtClean="0"/>
              <a:t>	b) Eosinophil		12-15 </a:t>
            </a:r>
            <a:r>
              <a:rPr lang="en-US" altLang="en-US" sz="2400" b="1" dirty="0" smtClean="0">
                <a:latin typeface="Times New Roman" pitchFamily="18" charset="0"/>
                <a:cs typeface="Times New Roman" pitchFamily="18" charset="0"/>
                <a:sym typeface="WP MathA" pitchFamily="2" charset="2"/>
              </a:rPr>
              <a:t>µ</a:t>
            </a:r>
            <a:r>
              <a:rPr lang="en-US" altLang="en-US" sz="2400" b="1" dirty="0" smtClean="0"/>
              <a:t>m	</a:t>
            </a:r>
            <a:r>
              <a:rPr lang="en-US" altLang="en-US" sz="2000" b="1" dirty="0" smtClean="0">
                <a:solidFill>
                  <a:srgbClr val="FF0000"/>
                </a:solidFill>
              </a:rPr>
              <a:t>2-4%</a:t>
            </a:r>
          </a:p>
          <a:p>
            <a:pPr eaLnBrk="1" hangingPunct="1">
              <a:lnSpc>
                <a:spcPct val="90000"/>
              </a:lnSpc>
              <a:buFontTx/>
              <a:buNone/>
            </a:pPr>
            <a:r>
              <a:rPr lang="en-US" altLang="en-US" sz="2400" b="1" dirty="0" smtClean="0"/>
              <a:t>	c) Basophil		             12-15 </a:t>
            </a:r>
            <a:r>
              <a:rPr lang="en-US" altLang="en-US" sz="2400" b="1" dirty="0" smtClean="0">
                <a:latin typeface="Times New Roman" pitchFamily="18" charset="0"/>
                <a:cs typeface="Times New Roman" pitchFamily="18" charset="0"/>
                <a:sym typeface="WP MathA" pitchFamily="2" charset="2"/>
              </a:rPr>
              <a:t>µ</a:t>
            </a:r>
            <a:r>
              <a:rPr lang="en-US" altLang="en-US" sz="2400" b="1" dirty="0" smtClean="0"/>
              <a:t>m	</a:t>
            </a:r>
            <a:r>
              <a:rPr lang="en-US" altLang="en-US" sz="2000" b="1" dirty="0" smtClean="0">
                <a:solidFill>
                  <a:srgbClr val="FF0000"/>
                </a:solidFill>
              </a:rPr>
              <a:t>0-1%</a:t>
            </a:r>
          </a:p>
          <a:p>
            <a:pPr eaLnBrk="1" hangingPunct="1">
              <a:lnSpc>
                <a:spcPct val="90000"/>
              </a:lnSpc>
              <a:buFontTx/>
              <a:buNone/>
            </a:pPr>
            <a:r>
              <a:rPr lang="en-US" altLang="en-US" sz="2400" b="1" dirty="0" smtClean="0"/>
              <a:t>	d) Lymphocyte		6-18 </a:t>
            </a:r>
            <a:r>
              <a:rPr lang="en-US" altLang="en-US" sz="2400" b="1" dirty="0" smtClean="0">
                <a:latin typeface="Times New Roman" pitchFamily="18" charset="0"/>
                <a:cs typeface="Times New Roman" pitchFamily="18" charset="0"/>
                <a:sym typeface="WP MathA" pitchFamily="2" charset="2"/>
              </a:rPr>
              <a:t>µ</a:t>
            </a:r>
            <a:r>
              <a:rPr lang="en-US" altLang="en-US" sz="2400" b="1" dirty="0" smtClean="0"/>
              <a:t>m</a:t>
            </a:r>
            <a:r>
              <a:rPr lang="en-US" altLang="en-US" sz="2000" b="1" dirty="0" smtClean="0"/>
              <a:t> </a:t>
            </a:r>
          </a:p>
          <a:p>
            <a:pPr eaLnBrk="1" hangingPunct="1">
              <a:lnSpc>
                <a:spcPct val="90000"/>
              </a:lnSpc>
              <a:buFontTx/>
              <a:buNone/>
            </a:pPr>
            <a:r>
              <a:rPr lang="en-US" altLang="en-US" sz="2000" b="1" dirty="0" smtClean="0"/>
              <a:t>		</a:t>
            </a:r>
            <a:r>
              <a:rPr lang="en-US" altLang="en-US" sz="2000" b="1" dirty="0" smtClean="0">
                <a:solidFill>
                  <a:srgbClr val="FF0000"/>
                </a:solidFill>
              </a:rPr>
              <a:t>25%</a:t>
            </a:r>
          </a:p>
          <a:p>
            <a:pPr eaLnBrk="1" hangingPunct="1">
              <a:lnSpc>
                <a:spcPct val="90000"/>
              </a:lnSpc>
              <a:buFontTx/>
              <a:buNone/>
            </a:pPr>
            <a:r>
              <a:rPr lang="en-US" altLang="en-US" sz="2400" b="1" dirty="0" smtClean="0"/>
              <a:t>	e) Monocyte		12-20 </a:t>
            </a:r>
            <a:r>
              <a:rPr lang="en-US" altLang="en-US" sz="2400" b="1" dirty="0" smtClean="0">
                <a:latin typeface="Times New Roman" pitchFamily="18" charset="0"/>
                <a:cs typeface="Times New Roman" pitchFamily="18" charset="0"/>
                <a:sym typeface="WP MathA" pitchFamily="2" charset="2"/>
              </a:rPr>
              <a:t>µ</a:t>
            </a:r>
            <a:r>
              <a:rPr lang="en-US" altLang="en-US" sz="2400" b="1" dirty="0" smtClean="0"/>
              <a:t>m</a:t>
            </a:r>
          </a:p>
          <a:p>
            <a:pPr eaLnBrk="1" hangingPunct="1">
              <a:lnSpc>
                <a:spcPct val="90000"/>
              </a:lnSpc>
              <a:buFontTx/>
              <a:buNone/>
            </a:pPr>
            <a:r>
              <a:rPr lang="en-US" altLang="en-US" sz="2400" b="1" dirty="0" smtClean="0"/>
              <a:t>	</a:t>
            </a:r>
            <a:r>
              <a:rPr lang="en-US" altLang="en-US" sz="2000" b="1" dirty="0" smtClean="0"/>
              <a:t>	</a:t>
            </a:r>
            <a:r>
              <a:rPr lang="en-US" altLang="en-US" sz="2000" b="1" dirty="0" smtClean="0">
                <a:solidFill>
                  <a:srgbClr val="FF0000"/>
                </a:solidFill>
              </a:rPr>
              <a:t> 5%</a:t>
            </a:r>
          </a:p>
          <a:p>
            <a:pPr eaLnBrk="1" hangingPunct="1">
              <a:lnSpc>
                <a:spcPct val="90000"/>
              </a:lnSpc>
              <a:buFontTx/>
              <a:buNone/>
            </a:pPr>
            <a:r>
              <a:rPr lang="en-US" altLang="en-US" sz="2400" b="1" dirty="0" smtClean="0"/>
              <a:t>3. Platelets			2-4 </a:t>
            </a:r>
            <a:r>
              <a:rPr lang="en-US" altLang="en-US" sz="2400" b="1" dirty="0" smtClean="0">
                <a:latin typeface="Times New Roman" pitchFamily="18" charset="0"/>
                <a:cs typeface="Times New Roman" pitchFamily="18" charset="0"/>
                <a:sym typeface="WP MathA" pitchFamily="2" charset="2"/>
              </a:rPr>
              <a:t>µ</a:t>
            </a:r>
            <a:r>
              <a:rPr lang="en-US" altLang="en-US" sz="2400" b="1" dirty="0" smtClean="0"/>
              <a:t>m</a:t>
            </a:r>
          </a:p>
        </p:txBody>
      </p:sp>
      <p:pic>
        <p:nvPicPr>
          <p:cNvPr id="18436" name="Picture 4" descr="280f"/>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589588" y="1295400"/>
            <a:ext cx="3527425" cy="5562600"/>
          </a:xfrm>
          <a:noFill/>
        </p:spPr>
      </p:pic>
    </p:spTree>
    <p:extLst>
      <p:ext uri="{BB962C8B-B14F-4D97-AF65-F5344CB8AC3E}">
        <p14:creationId xmlns:p14="http://schemas.microsoft.com/office/powerpoint/2010/main" val="18722090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4191" y="0"/>
            <a:ext cx="8229600" cy="1143000"/>
          </a:xfrm>
        </p:spPr>
        <p:txBody>
          <a:bodyPr>
            <a:normAutofit/>
          </a:bodyPr>
          <a:lstStyle/>
          <a:p>
            <a:r>
              <a:rPr lang="en-US" altLang="en-US" sz="3600" b="1" dirty="0" smtClean="0"/>
              <a:t>Human </a:t>
            </a:r>
            <a:r>
              <a:rPr lang="en-US" altLang="en-US" sz="3600" b="1" dirty="0"/>
              <a:t>blood cells</a:t>
            </a:r>
            <a:r>
              <a:rPr lang="en-US" altLang="en-US" sz="3600" dirty="0"/>
              <a:t> </a:t>
            </a:r>
            <a:r>
              <a:rPr lang="en-US" altLang="en-US" sz="3600" b="1" dirty="0" smtClean="0"/>
              <a:t>and functions</a:t>
            </a:r>
            <a:endParaRPr lang="en-US" altLang="en-US" sz="3600" dirty="0" smtClean="0"/>
          </a:p>
        </p:txBody>
      </p:sp>
      <p:sp>
        <p:nvSpPr>
          <p:cNvPr id="19459" name="Rectangle 3"/>
          <p:cNvSpPr>
            <a:spLocks noGrp="1" noChangeArrowheads="1"/>
          </p:cNvSpPr>
          <p:nvPr>
            <p:ph type="body" sz="half" idx="1"/>
          </p:nvPr>
        </p:nvSpPr>
        <p:spPr>
          <a:xfrm>
            <a:off x="851622" y="1417092"/>
            <a:ext cx="8610600" cy="4800600"/>
          </a:xfrm>
        </p:spPr>
        <p:txBody>
          <a:bodyPr>
            <a:normAutofit lnSpcReduction="10000"/>
          </a:bodyPr>
          <a:lstStyle/>
          <a:p>
            <a:pPr marL="3657600" indent="-3657600" eaLnBrk="1" hangingPunct="1">
              <a:lnSpc>
                <a:spcPct val="90000"/>
              </a:lnSpc>
              <a:buFontTx/>
              <a:buNone/>
              <a:tabLst>
                <a:tab pos="3609975" algn="l"/>
              </a:tabLst>
            </a:pPr>
            <a:r>
              <a:rPr lang="en-US" altLang="en-US" sz="2400" b="1" dirty="0" smtClean="0"/>
              <a:t>  </a:t>
            </a:r>
            <a:r>
              <a:rPr lang="en-US" altLang="en-US" sz="2400" b="1" u="sng" dirty="0" smtClean="0"/>
              <a:t>Cell type</a:t>
            </a:r>
            <a:r>
              <a:rPr lang="en-US" altLang="en-US" sz="2400" b="1" dirty="0" smtClean="0"/>
              <a:t>	M</a:t>
            </a:r>
            <a:r>
              <a:rPr lang="en-US" altLang="en-US" sz="2400" b="1" u="sng" dirty="0" smtClean="0"/>
              <a:t>ain functions</a:t>
            </a:r>
            <a:endParaRPr lang="en-US" altLang="en-US" sz="2400" b="1" dirty="0" smtClean="0"/>
          </a:p>
          <a:p>
            <a:pPr marL="3657600" indent="-3657600" eaLnBrk="1" hangingPunct="1">
              <a:lnSpc>
                <a:spcPct val="90000"/>
              </a:lnSpc>
              <a:buFontTx/>
              <a:buNone/>
              <a:tabLst>
                <a:tab pos="3609975" algn="l"/>
              </a:tabLst>
            </a:pPr>
            <a:r>
              <a:rPr lang="en-US" altLang="en-US" sz="2400" b="1" dirty="0" smtClean="0"/>
              <a:t>  Erythrocyte	CO</a:t>
            </a:r>
            <a:r>
              <a:rPr lang="en-US" altLang="en-US" sz="2400" b="1" baseline="-15000" dirty="0" smtClean="0"/>
              <a:t>2</a:t>
            </a:r>
            <a:r>
              <a:rPr lang="en-US" altLang="en-US" sz="2400" b="1" dirty="0" smtClean="0"/>
              <a:t> and O</a:t>
            </a:r>
            <a:r>
              <a:rPr lang="en-US" altLang="en-US" sz="2400" b="1" baseline="-15000" dirty="0" smtClean="0"/>
              <a:t>2</a:t>
            </a:r>
            <a:r>
              <a:rPr lang="en-US" altLang="en-US" sz="2400" b="1" dirty="0" smtClean="0"/>
              <a:t> transport</a:t>
            </a:r>
          </a:p>
          <a:p>
            <a:pPr marL="3657600" indent="-3657600" eaLnBrk="1" hangingPunct="1">
              <a:lnSpc>
                <a:spcPct val="90000"/>
              </a:lnSpc>
              <a:buFontTx/>
              <a:buNone/>
              <a:tabLst>
                <a:tab pos="3609975" algn="l"/>
              </a:tabLst>
            </a:pPr>
            <a:endParaRPr lang="en-US" altLang="en-US" sz="2400" b="1" dirty="0" smtClean="0"/>
          </a:p>
          <a:p>
            <a:pPr marL="3657600" indent="-3657600" eaLnBrk="1" hangingPunct="1">
              <a:lnSpc>
                <a:spcPct val="90000"/>
              </a:lnSpc>
              <a:buFontTx/>
              <a:buNone/>
              <a:tabLst>
                <a:tab pos="3609975" algn="l"/>
              </a:tabLst>
            </a:pPr>
            <a:r>
              <a:rPr lang="en-US" altLang="en-US" sz="2400" b="1" dirty="0" smtClean="0"/>
              <a:t>  Neutrophil	phagocytosis of bacteria</a:t>
            </a:r>
          </a:p>
          <a:p>
            <a:pPr marL="3657600" indent="-3657600" eaLnBrk="1" hangingPunct="1">
              <a:lnSpc>
                <a:spcPct val="90000"/>
              </a:lnSpc>
              <a:buFontTx/>
              <a:buNone/>
              <a:tabLst>
                <a:tab pos="3609975" algn="l"/>
              </a:tabLst>
            </a:pPr>
            <a:endParaRPr lang="en-US" altLang="en-US" sz="2400" b="1" dirty="0" smtClean="0"/>
          </a:p>
          <a:p>
            <a:pPr marL="3657600" indent="-3657600" eaLnBrk="1" hangingPunct="1">
              <a:lnSpc>
                <a:spcPct val="90000"/>
              </a:lnSpc>
              <a:buFontTx/>
              <a:buNone/>
              <a:tabLst>
                <a:tab pos="3609975" algn="l"/>
              </a:tabLst>
            </a:pPr>
            <a:endParaRPr lang="en-US" altLang="en-US" sz="2400" b="1" dirty="0" smtClean="0"/>
          </a:p>
          <a:p>
            <a:pPr marL="3657600" indent="-3657600" eaLnBrk="1" hangingPunct="1">
              <a:lnSpc>
                <a:spcPct val="90000"/>
              </a:lnSpc>
              <a:buFontTx/>
              <a:buNone/>
              <a:tabLst>
                <a:tab pos="3609975" algn="l"/>
              </a:tabLst>
            </a:pPr>
            <a:r>
              <a:rPr lang="en-US" altLang="en-US" sz="2400" b="1" dirty="0" smtClean="0"/>
              <a:t>  Eosinophil	parasitic infections,          	inflammatory processes</a:t>
            </a:r>
          </a:p>
          <a:p>
            <a:pPr marL="3657600" indent="-3657600" eaLnBrk="1" hangingPunct="1">
              <a:lnSpc>
                <a:spcPct val="90000"/>
              </a:lnSpc>
              <a:buFontTx/>
              <a:buNone/>
              <a:tabLst>
                <a:tab pos="3609975" algn="l"/>
              </a:tabLst>
            </a:pPr>
            <a:r>
              <a:rPr lang="en-US" altLang="en-US" sz="2400" b="1" dirty="0" smtClean="0"/>
              <a:t>  Basophil	release of histamine and other 	inflammation mediators</a:t>
            </a:r>
          </a:p>
          <a:p>
            <a:pPr marL="3657600" indent="-3657600" eaLnBrk="1" hangingPunct="1">
              <a:lnSpc>
                <a:spcPct val="90000"/>
              </a:lnSpc>
              <a:buFontTx/>
              <a:buNone/>
              <a:tabLst>
                <a:tab pos="3609975" algn="l"/>
              </a:tabLst>
            </a:pPr>
            <a:endParaRPr lang="en-US" altLang="en-US" sz="2400" b="1" dirty="0" smtClean="0"/>
          </a:p>
          <a:p>
            <a:pPr marL="3657600" indent="-3657600" eaLnBrk="1" hangingPunct="1">
              <a:lnSpc>
                <a:spcPct val="90000"/>
              </a:lnSpc>
              <a:buFontTx/>
              <a:buNone/>
              <a:tabLst>
                <a:tab pos="3609975" algn="l"/>
              </a:tabLst>
            </a:pPr>
            <a:r>
              <a:rPr lang="en-US" altLang="en-US" sz="2400" b="1" dirty="0" smtClean="0"/>
              <a:t>  Monocyte	Mononuclear-phagocyte system become macrophages</a:t>
            </a:r>
          </a:p>
        </p:txBody>
      </p:sp>
      <p:pic>
        <p:nvPicPr>
          <p:cNvPr id="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9589" t="73664" r="23149" b="5454"/>
          <a:stretch/>
        </p:blipFill>
        <p:spPr bwMode="auto">
          <a:xfrm>
            <a:off x="222269" y="2161654"/>
            <a:ext cx="641446" cy="583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8"/>
          <a:stretch/>
        </p:blipFill>
        <p:spPr bwMode="auto">
          <a:xfrm>
            <a:off x="168815" y="2955387"/>
            <a:ext cx="694899" cy="664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6"/>
          <a:stretch/>
        </p:blipFill>
        <p:spPr bwMode="auto">
          <a:xfrm>
            <a:off x="111723" y="4623016"/>
            <a:ext cx="739899" cy="748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2"/>
          <a:stretch/>
        </p:blipFill>
        <p:spPr bwMode="auto">
          <a:xfrm>
            <a:off x="99631" y="3696072"/>
            <a:ext cx="764084" cy="79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84"/>
          <a:stretch/>
        </p:blipFill>
        <p:spPr bwMode="auto">
          <a:xfrm rot="16200000">
            <a:off x="46655" y="5400632"/>
            <a:ext cx="846605" cy="787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8" descr="EM 008C"/>
          <p:cNvPicPr>
            <a:picLocks noGrp="1" noChangeAspect="1" noChangeArrowheads="1"/>
          </p:cNvPicPr>
          <p:nvPr>
            <p:ph sz="half" idx="4294967295"/>
          </p:nvPr>
        </p:nvPicPr>
        <p:blipFill>
          <a:blip r:embed="rId7" cstate="print">
            <a:extLst>
              <a:ext uri="{28A0092B-C50C-407E-A947-70E740481C1C}">
                <a14:useLocalDpi xmlns:a14="http://schemas.microsoft.com/office/drawing/2010/main" val="0"/>
              </a:ext>
            </a:extLst>
          </a:blip>
          <a:srcRect/>
          <a:stretch>
            <a:fillRect/>
          </a:stretch>
        </p:blipFill>
        <p:spPr>
          <a:xfrm>
            <a:off x="3124200" y="4419445"/>
            <a:ext cx="907589" cy="1155212"/>
          </a:xfrm>
          <a:prstGeom prst="rect">
            <a:avLst/>
          </a:prstGeom>
        </p:spPr>
      </p:pic>
      <p:pic>
        <p:nvPicPr>
          <p:cNvPr id="16" name="Picture 6" descr="EM 008A"/>
          <p:cNvPicPr>
            <a:picLocks noGrp="1" noChangeAspect="1" noChangeArrowheads="1"/>
          </p:cNvPicPr>
          <p:nvPr>
            <p:ph sz="half" idx="4294967295"/>
          </p:nvPr>
        </p:nvPicPr>
        <p:blipFill rotWithShape="1">
          <a:blip r:embed="rId8">
            <a:extLst>
              <a:ext uri="{28A0092B-C50C-407E-A947-70E740481C1C}">
                <a14:useLocalDpi xmlns:a14="http://schemas.microsoft.com/office/drawing/2010/main" val="0"/>
              </a:ext>
            </a:extLst>
          </a:blip>
          <a:srcRect l="-2291" r="60699" b="65"/>
          <a:stretch/>
        </p:blipFill>
        <p:spPr>
          <a:xfrm>
            <a:off x="2895600" y="3041513"/>
            <a:ext cx="1067355" cy="1309117"/>
          </a:xfrm>
          <a:prstGeom prst="rect">
            <a:avLst/>
          </a:prstGeom>
        </p:spPr>
      </p:pic>
      <p:pic>
        <p:nvPicPr>
          <p:cNvPr id="17" name="Picture 5" descr="EM 008F"/>
          <p:cNvPicPr>
            <a:picLocks noGrp="1" noChangeAspect="1" noChangeArrowheads="1"/>
          </p:cNvPicPr>
          <p:nvPr>
            <p:ph sz="half" idx="4294967295"/>
          </p:nvPr>
        </p:nvPicPr>
        <p:blipFill rotWithShape="1">
          <a:blip r:embed="rId9">
            <a:extLst>
              <a:ext uri="{28A0092B-C50C-407E-A947-70E740481C1C}">
                <a14:useLocalDpi xmlns:a14="http://schemas.microsoft.com/office/drawing/2010/main" val="0"/>
              </a:ext>
            </a:extLst>
          </a:blip>
          <a:srcRect t="70686" r="38345" b="79"/>
          <a:stretch/>
        </p:blipFill>
        <p:spPr>
          <a:xfrm>
            <a:off x="2819400" y="5638799"/>
            <a:ext cx="1290316" cy="1144709"/>
          </a:xfrm>
          <a:prstGeom prst="rect">
            <a:avLst/>
          </a:prstGeom>
        </p:spPr>
      </p:pic>
      <p:pic>
        <p:nvPicPr>
          <p:cNvPr id="19" name="Picture 5" descr="EM 008F"/>
          <p:cNvPicPr>
            <a:picLocks noGrp="1" noChangeAspect="1" noChangeArrowheads="1"/>
          </p:cNvPicPr>
          <p:nvPr>
            <p:ph sz="half" idx="4294967295"/>
          </p:nvPr>
        </p:nvPicPr>
        <p:blipFill rotWithShape="1">
          <a:blip r:embed="rId9">
            <a:extLst>
              <a:ext uri="{28A0092B-C50C-407E-A947-70E740481C1C}">
                <a14:useLocalDpi xmlns:a14="http://schemas.microsoft.com/office/drawing/2010/main" val="0"/>
              </a:ext>
            </a:extLst>
          </a:blip>
          <a:srcRect l="35577" r="103" b="65964"/>
          <a:stretch/>
        </p:blipFill>
        <p:spPr>
          <a:xfrm>
            <a:off x="2971800" y="1893173"/>
            <a:ext cx="1066800" cy="1056169"/>
          </a:xfrm>
          <a:prstGeom prst="rect">
            <a:avLst/>
          </a:prstGeom>
        </p:spPr>
      </p:pic>
      <p:pic>
        <p:nvPicPr>
          <p:cNvPr id="20" name="Picture 6" descr="EM 008A"/>
          <p:cNvPicPr>
            <a:picLocks noGrp="1" noChangeAspect="1" noChangeArrowheads="1"/>
          </p:cNvPicPr>
          <p:nvPr>
            <p:ph sz="half" idx="4294967295"/>
          </p:nvPr>
        </p:nvPicPr>
        <p:blipFill rotWithShape="1">
          <a:blip r:embed="rId8">
            <a:extLst>
              <a:ext uri="{28A0092B-C50C-407E-A947-70E740481C1C}">
                <a14:useLocalDpi xmlns:a14="http://schemas.microsoft.com/office/drawing/2010/main" val="0"/>
              </a:ext>
            </a:extLst>
          </a:blip>
          <a:srcRect l="74938" t="30932" b="20001"/>
          <a:stretch/>
        </p:blipFill>
        <p:spPr>
          <a:xfrm>
            <a:off x="2971800" y="1066800"/>
            <a:ext cx="873458" cy="818866"/>
          </a:xfrm>
          <a:prstGeom prst="rect">
            <a:avLst/>
          </a:prstGeom>
        </p:spPr>
      </p:pic>
    </p:spTree>
    <p:extLst>
      <p:ext uri="{BB962C8B-B14F-4D97-AF65-F5344CB8AC3E}">
        <p14:creationId xmlns:p14="http://schemas.microsoft.com/office/powerpoint/2010/main" val="251594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06375"/>
            <a:ext cx="8991600" cy="1470025"/>
          </a:xfrm>
        </p:spPr>
        <p:txBody>
          <a:bodyPr>
            <a:normAutofit fontScale="90000"/>
          </a:bodyPr>
          <a:lstStyle/>
          <a:p>
            <a:pPr algn="l"/>
            <a:r>
              <a:rPr lang="en-US" dirty="0"/>
              <a:t>Why do </a:t>
            </a:r>
            <a:r>
              <a:rPr lang="en-US" dirty="0" smtClean="0"/>
              <a:t>stereology and integrate technology and math (STEM) in science?</a:t>
            </a:r>
            <a:r>
              <a:rPr lang="en-US" sz="3200" dirty="0" smtClean="0"/>
              <a:t/>
            </a:r>
            <a:br>
              <a:rPr lang="en-US" sz="3200" dirty="0" smtClean="0"/>
            </a:br>
            <a:r>
              <a:rPr lang="en-US" sz="3200" dirty="0" smtClean="0"/>
              <a:t>---------------------------------------------------------------------------</a:t>
            </a:r>
            <a:endParaRPr lang="en-US" sz="3200" u="sng" dirty="0"/>
          </a:p>
        </p:txBody>
      </p:sp>
      <p:sp>
        <p:nvSpPr>
          <p:cNvPr id="8" name="TextBox 7"/>
          <p:cNvSpPr txBox="1"/>
          <p:nvPr/>
        </p:nvSpPr>
        <p:spPr>
          <a:xfrm>
            <a:off x="228600" y="1917680"/>
            <a:ext cx="8839200" cy="3416320"/>
          </a:xfrm>
          <a:prstGeom prst="rect">
            <a:avLst/>
          </a:prstGeom>
          <a:noFill/>
        </p:spPr>
        <p:txBody>
          <a:bodyPr wrap="square" rtlCol="0">
            <a:spAutoFit/>
          </a:bodyPr>
          <a:lstStyle/>
          <a:p>
            <a:r>
              <a:rPr lang="en-US" sz="2400" dirty="0"/>
              <a:t>U</a:t>
            </a:r>
            <a:r>
              <a:rPr lang="en-US" sz="2400" dirty="0" smtClean="0"/>
              <a:t>se of this toolkit gives students an </a:t>
            </a:r>
            <a:r>
              <a:rPr lang="en-US" sz="2400" dirty="0"/>
              <a:t>opportunity </a:t>
            </a:r>
            <a:r>
              <a:rPr lang="en-US" sz="2400" dirty="0" smtClean="0"/>
              <a:t>to evaluate </a:t>
            </a:r>
            <a:r>
              <a:rPr lang="en-US" sz="2400" dirty="0"/>
              <a:t>microscopic images where they </a:t>
            </a:r>
            <a:r>
              <a:rPr lang="en-US" sz="2400" dirty="0" smtClean="0"/>
              <a:t>interact with images of  </a:t>
            </a:r>
            <a:r>
              <a:rPr lang="en-US" sz="2400" dirty="0"/>
              <a:t>specimens </a:t>
            </a:r>
            <a:r>
              <a:rPr lang="en-US" sz="2400" dirty="0" smtClean="0"/>
              <a:t> (each student makes his/her own measurements</a:t>
            </a:r>
            <a:r>
              <a:rPr lang="en-US" sz="2400" dirty="0"/>
              <a:t>) and use technology to do so as they integrate math and science. They see the value of and use math in </a:t>
            </a:r>
            <a:r>
              <a:rPr lang="en-US" sz="2400" dirty="0" smtClean="0"/>
              <a:t>scientific investigation to determine the amount of difference between samples. One might hypothesize that abnormal blood has 10 to 100 times the concentration of white blood cells as does the normal blood, but does the conclusion of the stereological  analyses agree? </a:t>
            </a:r>
            <a:endParaRPr lang="en-US" sz="2400" dirty="0"/>
          </a:p>
        </p:txBody>
      </p:sp>
      <p:sp>
        <p:nvSpPr>
          <p:cNvPr id="3" name="Rectangle 2"/>
          <p:cNvSpPr/>
          <p:nvPr/>
        </p:nvSpPr>
        <p:spPr>
          <a:xfrm>
            <a:off x="3962400" y="6324600"/>
            <a:ext cx="1447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867400" y="6324600"/>
            <a:ext cx="1371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858234" y="6324600"/>
            <a:ext cx="1447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06"/>
          <a:stretch/>
        </p:blipFill>
        <p:spPr bwMode="auto">
          <a:xfrm>
            <a:off x="533400" y="5532085"/>
            <a:ext cx="2879834" cy="1184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3693206" y="5532085"/>
            <a:ext cx="2833718" cy="1026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834509" y="5486400"/>
            <a:ext cx="2080891" cy="954107"/>
          </a:xfrm>
          <a:prstGeom prst="rect">
            <a:avLst/>
          </a:prstGeom>
          <a:noFill/>
        </p:spPr>
        <p:txBody>
          <a:bodyPr wrap="none" rtlCol="0">
            <a:spAutoFit/>
          </a:bodyPr>
          <a:lstStyle/>
          <a:p>
            <a:r>
              <a:rPr lang="en-US" sz="2800" dirty="0" smtClean="0"/>
              <a:t>Calculations/</a:t>
            </a:r>
          </a:p>
          <a:p>
            <a:r>
              <a:rPr lang="en-US" sz="2800" dirty="0" smtClean="0"/>
              <a:t>technology</a:t>
            </a:r>
            <a:endParaRPr lang="en-US" sz="2800" dirty="0"/>
          </a:p>
        </p:txBody>
      </p:sp>
    </p:spTree>
    <p:extLst>
      <p:ext uri="{BB962C8B-B14F-4D97-AF65-F5344CB8AC3E}">
        <p14:creationId xmlns:p14="http://schemas.microsoft.com/office/powerpoint/2010/main" val="6505068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381000"/>
            <a:ext cx="8229600" cy="1143000"/>
          </a:xfrm>
        </p:spPr>
        <p:txBody>
          <a:bodyPr>
            <a:normAutofit/>
          </a:bodyPr>
          <a:lstStyle/>
          <a:p>
            <a:r>
              <a:rPr lang="en-US" altLang="en-US" sz="3600" b="1" dirty="0"/>
              <a:t>Human blood cells</a:t>
            </a:r>
            <a:r>
              <a:rPr lang="en-US" altLang="en-US" sz="3600" dirty="0"/>
              <a:t> </a:t>
            </a:r>
            <a:r>
              <a:rPr lang="en-US" altLang="en-US" sz="3600" b="1" dirty="0"/>
              <a:t>and </a:t>
            </a:r>
            <a:r>
              <a:rPr lang="en-US" altLang="en-US" sz="3600" b="1" dirty="0" smtClean="0"/>
              <a:t>functions </a:t>
            </a:r>
            <a:r>
              <a:rPr lang="en-US" altLang="en-US" sz="3600" b="1" dirty="0" err="1" smtClean="0"/>
              <a:t>con’t</a:t>
            </a:r>
            <a:endParaRPr lang="en-US" altLang="en-US" sz="3600" b="1" dirty="0" smtClean="0"/>
          </a:p>
        </p:txBody>
      </p:sp>
      <p:sp>
        <p:nvSpPr>
          <p:cNvPr id="20483" name="Rectangle 3"/>
          <p:cNvSpPr>
            <a:spLocks noGrp="1" noChangeArrowheads="1"/>
          </p:cNvSpPr>
          <p:nvPr>
            <p:ph type="body" sz="half" idx="1"/>
          </p:nvPr>
        </p:nvSpPr>
        <p:spPr>
          <a:xfrm>
            <a:off x="1600200" y="1981200"/>
            <a:ext cx="7696200" cy="4144963"/>
          </a:xfrm>
        </p:spPr>
        <p:txBody>
          <a:bodyPr/>
          <a:lstStyle/>
          <a:p>
            <a:pPr marL="3657600" indent="-3657600" eaLnBrk="1" hangingPunct="1">
              <a:lnSpc>
                <a:spcPct val="90000"/>
              </a:lnSpc>
              <a:buFontTx/>
              <a:buNone/>
              <a:tabLst>
                <a:tab pos="3609975" algn="l"/>
              </a:tabLst>
            </a:pPr>
            <a:r>
              <a:rPr lang="en-US" altLang="en-US" sz="2400" b="1" u="sng" dirty="0" smtClean="0"/>
              <a:t>Cell type</a:t>
            </a:r>
            <a:r>
              <a:rPr lang="en-US" altLang="en-US" sz="2400" b="1" dirty="0" smtClean="0"/>
              <a:t>	</a:t>
            </a:r>
            <a:r>
              <a:rPr lang="en-US" altLang="en-US" sz="2400" b="1" u="sng" dirty="0" smtClean="0"/>
              <a:t>main functions</a:t>
            </a:r>
            <a:endParaRPr lang="en-US" altLang="en-US" sz="2400" b="1" dirty="0" smtClean="0"/>
          </a:p>
          <a:p>
            <a:pPr marL="3657600" indent="-3657600" eaLnBrk="1" hangingPunct="1">
              <a:lnSpc>
                <a:spcPct val="90000"/>
              </a:lnSpc>
              <a:buFontTx/>
              <a:buNone/>
              <a:tabLst>
                <a:tab pos="3609975" algn="l"/>
              </a:tabLst>
            </a:pPr>
            <a:r>
              <a:rPr lang="en-US" altLang="en-US" sz="2400" b="1" dirty="0" smtClean="0"/>
              <a:t>B lymphocytes	generation of antibody-producing plasma cells</a:t>
            </a:r>
          </a:p>
          <a:p>
            <a:pPr marL="3657600" indent="-3657600" eaLnBrk="1" hangingPunct="1">
              <a:lnSpc>
                <a:spcPct val="90000"/>
              </a:lnSpc>
              <a:buFontTx/>
              <a:buNone/>
              <a:tabLst>
                <a:tab pos="3609975" algn="l"/>
              </a:tabLst>
            </a:pPr>
            <a:endParaRPr lang="en-US" altLang="en-US" sz="2400" b="1" dirty="0" smtClean="0"/>
          </a:p>
          <a:p>
            <a:pPr marL="3657600" indent="-3657600" eaLnBrk="1" hangingPunct="1">
              <a:lnSpc>
                <a:spcPct val="90000"/>
              </a:lnSpc>
              <a:buFontTx/>
              <a:buNone/>
              <a:tabLst>
                <a:tab pos="3609975" algn="l"/>
              </a:tabLst>
            </a:pPr>
            <a:r>
              <a:rPr lang="en-US" altLang="en-US" sz="2400" b="1" dirty="0" smtClean="0"/>
              <a:t>T lymphocytes	killing of virus-infected cells</a:t>
            </a:r>
          </a:p>
          <a:p>
            <a:pPr marL="3657600" indent="-3657600" eaLnBrk="1" hangingPunct="1">
              <a:lnSpc>
                <a:spcPct val="90000"/>
              </a:lnSpc>
              <a:buFontTx/>
              <a:buNone/>
              <a:tabLst>
                <a:tab pos="3609975" algn="l"/>
              </a:tabLst>
            </a:pPr>
            <a:endParaRPr lang="en-US" altLang="en-US" sz="2400" b="1" dirty="0" smtClean="0"/>
          </a:p>
          <a:p>
            <a:pPr marL="3657600" indent="-3657600" eaLnBrk="1" hangingPunct="1">
              <a:lnSpc>
                <a:spcPct val="90000"/>
              </a:lnSpc>
              <a:buFontTx/>
              <a:buNone/>
              <a:tabLst>
                <a:tab pos="3609975" algn="l"/>
              </a:tabLst>
            </a:pPr>
            <a:r>
              <a:rPr lang="en-US" altLang="en-US" sz="2400" b="1" dirty="0" smtClean="0"/>
              <a:t>Natural killer	killing of some tumor and</a:t>
            </a:r>
          </a:p>
          <a:p>
            <a:pPr marL="3657600" indent="-3657600" eaLnBrk="1" hangingPunct="1">
              <a:lnSpc>
                <a:spcPct val="90000"/>
              </a:lnSpc>
              <a:buFontTx/>
              <a:buNone/>
              <a:tabLst>
                <a:tab pos="3609975" algn="l"/>
              </a:tabLst>
            </a:pPr>
            <a:r>
              <a:rPr lang="en-US" altLang="en-US" sz="2400" b="1" dirty="0" smtClean="0"/>
              <a:t>(cytotoxic T cell)       	virus-infected cells</a:t>
            </a:r>
          </a:p>
          <a:p>
            <a:pPr marL="3657600" indent="-3657600" eaLnBrk="1" hangingPunct="1">
              <a:lnSpc>
                <a:spcPct val="90000"/>
              </a:lnSpc>
              <a:buFontTx/>
              <a:buNone/>
              <a:tabLst>
                <a:tab pos="3609975" algn="l"/>
              </a:tabLst>
            </a:pPr>
            <a:endParaRPr lang="en-US" altLang="en-US" sz="2400" b="1" dirty="0" smtClean="0"/>
          </a:p>
          <a:p>
            <a:pPr marL="3657600" indent="-3657600" eaLnBrk="1" hangingPunct="1">
              <a:lnSpc>
                <a:spcPct val="90000"/>
              </a:lnSpc>
              <a:buFontTx/>
              <a:buNone/>
              <a:tabLst>
                <a:tab pos="3609975" algn="l"/>
              </a:tabLst>
            </a:pPr>
            <a:r>
              <a:rPr lang="en-US" altLang="en-US" sz="2400" b="1" dirty="0" smtClean="0"/>
              <a:t>Platelets	clotting of blood</a:t>
            </a:r>
          </a:p>
        </p:txBody>
      </p:sp>
      <p:pic>
        <p:nvPicPr>
          <p:cNvPr id="20484" name="Picture 8" descr="431b"/>
          <p:cNvPicPr>
            <a:picLocks noChangeAspect="1" noChangeArrowheads="1"/>
          </p:cNvPicPr>
          <p:nvPr/>
        </p:nvPicPr>
        <p:blipFill>
          <a:blip r:embed="rId2">
            <a:extLst>
              <a:ext uri="{28A0092B-C50C-407E-A947-70E740481C1C}">
                <a14:useLocalDpi xmlns:a14="http://schemas.microsoft.com/office/drawing/2010/main" val="0"/>
              </a:ext>
            </a:extLst>
          </a:blip>
          <a:srcRect r="113" b="121"/>
          <a:stretch>
            <a:fillRect/>
          </a:stretch>
        </p:blipFill>
        <p:spPr bwMode="auto">
          <a:xfrm>
            <a:off x="3733800" y="2209800"/>
            <a:ext cx="1265237"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0" descr="431b"/>
          <p:cNvPicPr>
            <a:picLocks noChangeAspect="1" noChangeArrowheads="1"/>
          </p:cNvPicPr>
          <p:nvPr/>
        </p:nvPicPr>
        <p:blipFill>
          <a:blip r:embed="rId3">
            <a:extLst>
              <a:ext uri="{28A0092B-C50C-407E-A947-70E740481C1C}">
                <a14:useLocalDpi xmlns:a14="http://schemas.microsoft.com/office/drawing/2010/main" val="0"/>
              </a:ext>
            </a:extLst>
          </a:blip>
          <a:srcRect r="113" b="121"/>
          <a:stretch>
            <a:fillRect/>
          </a:stretch>
        </p:blipFill>
        <p:spPr bwMode="auto">
          <a:xfrm>
            <a:off x="3704773" y="3276600"/>
            <a:ext cx="1265237"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4" descr="280f"/>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l="33694" t="49379" r="51927" b="44539"/>
          <a:stretch>
            <a:fillRect/>
          </a:stretch>
        </p:blipFill>
        <p:spPr>
          <a:xfrm>
            <a:off x="228600" y="5715000"/>
            <a:ext cx="1219200" cy="812800"/>
          </a:xfrm>
          <a:noFill/>
        </p:spPr>
      </p:pic>
      <p:pic>
        <p:nvPicPr>
          <p:cNvPr id="8"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0790" t="62186" r="9723" b="13392"/>
          <a:stretch/>
        </p:blipFill>
        <p:spPr bwMode="auto">
          <a:xfrm>
            <a:off x="272486" y="2007783"/>
            <a:ext cx="942165" cy="887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0790" t="62186" r="7844" b="13392"/>
          <a:stretch/>
        </p:blipFill>
        <p:spPr bwMode="auto">
          <a:xfrm>
            <a:off x="203318" y="4388608"/>
            <a:ext cx="1011334" cy="869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0790" t="62186" r="9454" b="13392"/>
          <a:stretch/>
        </p:blipFill>
        <p:spPr bwMode="auto">
          <a:xfrm>
            <a:off x="295428" y="3143250"/>
            <a:ext cx="919223" cy="85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descr="EM 008F"/>
          <p:cNvPicPr>
            <a:picLocks noGrp="1" noChangeAspect="1" noChangeArrowheads="1"/>
          </p:cNvPicPr>
          <p:nvPr>
            <p:ph sz="half" idx="4294967295"/>
          </p:nvPr>
        </p:nvPicPr>
        <p:blipFill rotWithShape="1">
          <a:blip r:embed="rId6">
            <a:extLst>
              <a:ext uri="{28A0092B-C50C-407E-A947-70E740481C1C}">
                <a14:useLocalDpi xmlns:a14="http://schemas.microsoft.com/office/drawing/2010/main" val="0"/>
              </a:ext>
            </a:extLst>
          </a:blip>
          <a:srcRect l="18250" t="50924" r="39323" b="25019"/>
          <a:stretch/>
        </p:blipFill>
        <p:spPr>
          <a:xfrm>
            <a:off x="3862316" y="4388608"/>
            <a:ext cx="1053969" cy="1118189"/>
          </a:xfrm>
          <a:prstGeom prst="rect">
            <a:avLst/>
          </a:prstGeom>
        </p:spPr>
      </p:pic>
      <p:pic>
        <p:nvPicPr>
          <p:cNvPr id="12" name="Picture 5" descr="EM 008F"/>
          <p:cNvPicPr>
            <a:picLocks noGrp="1" noChangeAspect="1" noChangeArrowheads="1"/>
          </p:cNvPicPr>
          <p:nvPr>
            <p:ph sz="half" idx="4294967295"/>
          </p:nvPr>
        </p:nvPicPr>
        <p:blipFill rotWithShape="1">
          <a:blip r:embed="rId6">
            <a:extLst>
              <a:ext uri="{28A0092B-C50C-407E-A947-70E740481C1C}">
                <a14:useLocalDpi xmlns:a14="http://schemas.microsoft.com/office/drawing/2010/main" val="0"/>
              </a:ext>
            </a:extLst>
          </a:blip>
          <a:srcRect l="17828" t="7691" r="64844" b="80633"/>
          <a:stretch/>
        </p:blipFill>
        <p:spPr>
          <a:xfrm>
            <a:off x="4038783" y="5715000"/>
            <a:ext cx="597216" cy="753011"/>
          </a:xfrm>
          <a:prstGeom prst="rect">
            <a:avLst/>
          </a:prstGeom>
        </p:spPr>
      </p:pic>
    </p:spTree>
    <p:extLst>
      <p:ext uri="{BB962C8B-B14F-4D97-AF65-F5344CB8AC3E}">
        <p14:creationId xmlns:p14="http://schemas.microsoft.com/office/powerpoint/2010/main" val="108361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tretch/>
        </p:blipFill>
        <p:spPr bwMode="auto">
          <a:xfrm>
            <a:off x="4955643" y="304800"/>
            <a:ext cx="3350157" cy="2474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33"/>
          <a:stretch/>
        </p:blipFill>
        <p:spPr bwMode="auto">
          <a:xfrm>
            <a:off x="381000" y="199104"/>
            <a:ext cx="3961729" cy="2857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tretch/>
        </p:blipFill>
        <p:spPr bwMode="auto">
          <a:xfrm>
            <a:off x="906589" y="3192792"/>
            <a:ext cx="3294862" cy="2429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tretch/>
        </p:blipFill>
        <p:spPr bwMode="auto">
          <a:xfrm>
            <a:off x="4572000" y="3195066"/>
            <a:ext cx="4572000" cy="3336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0445" y="5681761"/>
            <a:ext cx="5178958" cy="523220"/>
          </a:xfrm>
          <a:prstGeom prst="rect">
            <a:avLst/>
          </a:prstGeom>
        </p:spPr>
        <p:txBody>
          <a:bodyPr wrap="square">
            <a:spAutoFit/>
          </a:bodyPr>
          <a:lstStyle/>
          <a:p>
            <a:r>
              <a:rPr lang="en-US" sz="1400" dirty="0"/>
              <a:t>For EM images, transparences, and an immunology lesson plan </a:t>
            </a:r>
            <a:r>
              <a:rPr lang="en-US" sz="1400" dirty="0" smtClean="0"/>
              <a:t>go to </a:t>
            </a:r>
            <a:r>
              <a:rPr lang="en-US" sz="1400" dirty="0"/>
              <a:t>http://peer.tamu.edu/drop_box/Digital%20Scope%20Lesson.zip</a:t>
            </a:r>
            <a:endParaRPr lang="en-US" sz="1400" dirty="0"/>
          </a:p>
        </p:txBody>
      </p:sp>
      <p:sp>
        <p:nvSpPr>
          <p:cNvPr id="7" name="Rectangle 6"/>
          <p:cNvSpPr/>
          <p:nvPr/>
        </p:nvSpPr>
        <p:spPr>
          <a:xfrm>
            <a:off x="106939" y="5622008"/>
            <a:ext cx="5074661" cy="6427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27411" y="6347070"/>
            <a:ext cx="6248400" cy="369332"/>
          </a:xfrm>
          <a:prstGeom prst="rect">
            <a:avLst/>
          </a:prstGeom>
        </p:spPr>
        <p:txBody>
          <a:bodyPr wrap="square">
            <a:spAutoFit/>
          </a:bodyPr>
          <a:lstStyle/>
          <a:p>
            <a:r>
              <a:rPr lang="en-US" dirty="0"/>
              <a:t>https://www.youtube.com/watch?v=GFp7fc6PvbY</a:t>
            </a:r>
          </a:p>
        </p:txBody>
      </p:sp>
    </p:spTree>
    <p:extLst>
      <p:ext uri="{BB962C8B-B14F-4D97-AF65-F5344CB8AC3E}">
        <p14:creationId xmlns:p14="http://schemas.microsoft.com/office/powerpoint/2010/main" val="108939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l"/>
            <a:r>
              <a:rPr lang="en-US" dirty="0" smtClean="0"/>
              <a:t>1. Operating Microscope Images </a:t>
            </a:r>
            <a:endParaRPr lang="en-US" dirty="0"/>
          </a:p>
        </p:txBody>
      </p:sp>
      <p:grpSp>
        <p:nvGrpSpPr>
          <p:cNvPr id="10" name="Group 9"/>
          <p:cNvGrpSpPr/>
          <p:nvPr/>
        </p:nvGrpSpPr>
        <p:grpSpPr>
          <a:xfrm>
            <a:off x="645886" y="1474602"/>
            <a:ext cx="5136479" cy="1471663"/>
            <a:chOff x="763578" y="1762096"/>
            <a:chExt cx="5136479" cy="1471663"/>
          </a:xfrm>
        </p:grpSpPr>
        <p:sp>
          <p:nvSpPr>
            <p:cNvPr id="7" name="TextBox 6"/>
            <p:cNvSpPr txBox="1"/>
            <p:nvPr/>
          </p:nvSpPr>
          <p:spPr>
            <a:xfrm>
              <a:off x="763578" y="1762096"/>
              <a:ext cx="4114800" cy="461665"/>
            </a:xfrm>
            <a:prstGeom prst="rect">
              <a:avLst/>
            </a:prstGeom>
            <a:noFill/>
          </p:spPr>
          <p:txBody>
            <a:bodyPr wrap="square" rtlCol="0">
              <a:spAutoFit/>
            </a:bodyPr>
            <a:lstStyle/>
            <a:p>
              <a:r>
                <a:rPr lang="en-US" sz="2400" dirty="0" smtClean="0"/>
                <a:t>Online Microscope Image Links:</a:t>
              </a:r>
              <a:endParaRPr lang="en-US" sz="2400" dirty="0"/>
            </a:p>
          </p:txBody>
        </p:sp>
        <p:sp>
          <p:nvSpPr>
            <p:cNvPr id="8" name="Rectangle 7"/>
            <p:cNvSpPr/>
            <p:nvPr/>
          </p:nvSpPr>
          <p:spPr>
            <a:xfrm>
              <a:off x="1328057" y="2241203"/>
              <a:ext cx="4572000" cy="461665"/>
            </a:xfrm>
            <a:prstGeom prst="rect">
              <a:avLst/>
            </a:prstGeom>
          </p:spPr>
          <p:txBody>
            <a:bodyPr>
              <a:spAutoFit/>
            </a:bodyPr>
            <a:lstStyle/>
            <a:p>
              <a:r>
                <a:rPr lang="en-US" sz="2400" u="sng" dirty="0" smtClean="0">
                  <a:hlinkClick r:id="rId2"/>
                </a:rPr>
                <a:t>Healthy Blood Smear Image</a:t>
              </a:r>
              <a:endParaRPr lang="en-US" sz="2400" dirty="0"/>
            </a:p>
          </p:txBody>
        </p:sp>
        <p:sp>
          <p:nvSpPr>
            <p:cNvPr id="9" name="Rectangle 8"/>
            <p:cNvSpPr/>
            <p:nvPr/>
          </p:nvSpPr>
          <p:spPr>
            <a:xfrm>
              <a:off x="1313543" y="2772094"/>
              <a:ext cx="4572000" cy="461665"/>
            </a:xfrm>
            <a:prstGeom prst="rect">
              <a:avLst/>
            </a:prstGeom>
          </p:spPr>
          <p:txBody>
            <a:bodyPr>
              <a:spAutoFit/>
            </a:bodyPr>
            <a:lstStyle/>
            <a:p>
              <a:r>
                <a:rPr lang="en-US" sz="2400" u="sng" dirty="0" smtClean="0">
                  <a:hlinkClick r:id="rId3"/>
                </a:rPr>
                <a:t>Unhealthy Blood Smear Image</a:t>
              </a:r>
              <a:endParaRPr lang="en-US" sz="2400" dirty="0"/>
            </a:p>
          </p:txBody>
        </p:sp>
      </p:grpSp>
      <p:sp>
        <p:nvSpPr>
          <p:cNvPr id="11" name="TextBox 10"/>
          <p:cNvSpPr txBox="1"/>
          <p:nvPr/>
        </p:nvSpPr>
        <p:spPr>
          <a:xfrm>
            <a:off x="669708" y="3810000"/>
            <a:ext cx="5112657" cy="1200329"/>
          </a:xfrm>
          <a:prstGeom prst="rect">
            <a:avLst/>
          </a:prstGeom>
          <a:noFill/>
        </p:spPr>
        <p:txBody>
          <a:bodyPr wrap="square" rtlCol="0">
            <a:spAutoFit/>
          </a:bodyPr>
          <a:lstStyle/>
          <a:p>
            <a:r>
              <a:rPr lang="en-US" sz="2400" dirty="0" smtClean="0"/>
              <a:t>To move around the image, click and drag with the mouse to move to different parts of the image. </a:t>
            </a:r>
          </a:p>
        </p:txBody>
      </p:sp>
      <p:grpSp>
        <p:nvGrpSpPr>
          <p:cNvPr id="21" name="Group 20"/>
          <p:cNvGrpSpPr/>
          <p:nvPr/>
        </p:nvGrpSpPr>
        <p:grpSpPr>
          <a:xfrm>
            <a:off x="4724400" y="1447800"/>
            <a:ext cx="4665080" cy="3677766"/>
            <a:chOff x="4953000" y="1295400"/>
            <a:chExt cx="3962400" cy="2971800"/>
          </a:xfrm>
        </p:grpSpPr>
        <p:pic>
          <p:nvPicPr>
            <p:cNvPr id="22" name="Picture 21"/>
            <p:cNvPicPr>
              <a:picLocks noChangeAspect="1"/>
            </p:cNvPicPr>
            <p:nvPr/>
          </p:nvPicPr>
          <p:blipFill>
            <a:blip r:embed="rId4" cstate="print">
              <a:extLst>
                <a:ext uri="{BEBA8EAE-BF5A-486C-A8C5-ECC9F3942E4B}">
                  <a14:imgProps xmlns:a14="http://schemas.microsoft.com/office/drawing/2010/main">
                    <a14:imgLayer r:embed="rId5">
                      <a14:imgEffect>
                        <a14:backgroundRemoval t="6380" b="93099" l="684" r="94727">
                          <a14:foregroundMark x1="75586" y1="52474" x2="84570" y2="34245"/>
                          <a14:foregroundMark x1="79004" y1="22656" x2="76172" y2="22266"/>
                          <a14:foregroundMark x1="86035" y1="21615" x2="82422" y2="21615"/>
                          <a14:foregroundMark x1="87305" y1="20964" x2="87305" y2="20964"/>
                          <a14:foregroundMark x1="20117" y1="66406" x2="20508" y2="20052"/>
                          <a14:foregroundMark x1="20313" y1="19010" x2="43652" y2="18229"/>
                          <a14:foregroundMark x1="19238" y1="39193" x2="19238" y2="26823"/>
                          <a14:foregroundMark x1="19238" y1="27474" x2="19336" y2="17969"/>
                        </a14:backgroundRemoval>
                      </a14:imgEffect>
                    </a14:imgLayer>
                  </a14:imgProps>
                </a:ext>
                <a:ext uri="{28A0092B-C50C-407E-A947-70E740481C1C}">
                  <a14:useLocalDpi xmlns:a14="http://schemas.microsoft.com/office/drawing/2010/main" val="0"/>
                </a:ext>
              </a:extLst>
            </a:blip>
            <a:stretch>
              <a:fillRect/>
            </a:stretch>
          </p:blipFill>
          <p:spPr>
            <a:xfrm>
              <a:off x="4953000" y="1295400"/>
              <a:ext cx="3962400" cy="2971800"/>
            </a:xfrm>
            <a:prstGeom prst="rect">
              <a:avLst/>
            </a:prstGeom>
          </p:spPr>
        </p:pic>
        <p:pic>
          <p:nvPicPr>
            <p:cNvPr id="23" name="Picture 11263" descr="Screen Clippi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1892719"/>
              <a:ext cx="1796023" cy="1419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Up Arrow 23"/>
          <p:cNvSpPr/>
          <p:nvPr/>
        </p:nvSpPr>
        <p:spPr>
          <a:xfrm rot="19385091">
            <a:off x="7780681" y="2003093"/>
            <a:ext cx="386025" cy="663883"/>
          </a:xfrm>
          <a:prstGeom prst="upArrow">
            <a:avLst>
              <a:gd name="adj1" fmla="val 32712"/>
              <a:gd name="adj2" fmla="val 127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38414" y="5105400"/>
            <a:ext cx="6139543" cy="830997"/>
          </a:xfrm>
          <a:prstGeom prst="rect">
            <a:avLst/>
          </a:prstGeom>
          <a:noFill/>
        </p:spPr>
        <p:txBody>
          <a:bodyPr wrap="square" rtlCol="0">
            <a:spAutoFit/>
          </a:bodyPr>
          <a:lstStyle/>
          <a:p>
            <a:r>
              <a:rPr lang="en-US" sz="2400" dirty="0" smtClean="0"/>
              <a:t>To move quickly to a completely new area, click at one corner and drag to the opposite corner.</a:t>
            </a:r>
          </a:p>
        </p:txBody>
      </p:sp>
      <p:sp>
        <p:nvSpPr>
          <p:cNvPr id="3" name="Rectangle 2"/>
          <p:cNvSpPr/>
          <p:nvPr/>
        </p:nvSpPr>
        <p:spPr>
          <a:xfrm>
            <a:off x="8053851" y="6180892"/>
            <a:ext cx="1090149" cy="615553"/>
          </a:xfrm>
          <a:prstGeom prst="rect">
            <a:avLst/>
          </a:prstGeom>
        </p:spPr>
        <p:txBody>
          <a:bodyPr wrap="square">
            <a:spAutoFit/>
          </a:bodyPr>
          <a:lstStyle/>
          <a:p>
            <a:pPr algn="ctr"/>
            <a:r>
              <a:rPr lang="en-US" sz="1600" dirty="0">
                <a:hlinkClick r:id="rId7" action="ppaction://hlinksldjump"/>
              </a:rPr>
              <a:t>Return to </a:t>
            </a:r>
          </a:p>
          <a:p>
            <a:pPr algn="ctr"/>
            <a:r>
              <a:rPr lang="en-US" dirty="0">
                <a:hlinkClick r:id="rId7" action="ppaction://hlinksldjump"/>
              </a:rPr>
              <a:t>Toolkit</a:t>
            </a:r>
            <a:endParaRPr lang="en-US" dirty="0"/>
          </a:p>
        </p:txBody>
      </p:sp>
      <p:sp>
        <p:nvSpPr>
          <p:cNvPr id="14" name="Rectangle 13"/>
          <p:cNvSpPr/>
          <p:nvPr/>
        </p:nvSpPr>
        <p:spPr>
          <a:xfrm>
            <a:off x="1219200" y="3043535"/>
            <a:ext cx="4267200" cy="461665"/>
          </a:xfrm>
          <a:prstGeom prst="rect">
            <a:avLst/>
          </a:prstGeom>
        </p:spPr>
        <p:txBody>
          <a:bodyPr wrap="square">
            <a:spAutoFit/>
          </a:bodyPr>
          <a:lstStyle/>
          <a:p>
            <a:r>
              <a:rPr lang="en-US" sz="2400" dirty="0" smtClean="0">
                <a:hlinkClick r:id="rId8"/>
              </a:rPr>
              <a:t>Human Testes Image</a:t>
            </a:r>
            <a:endParaRPr lang="en-US" sz="2400" dirty="0"/>
          </a:p>
        </p:txBody>
      </p:sp>
      <p:sp>
        <p:nvSpPr>
          <p:cNvPr id="4" name="Rectangle 3"/>
          <p:cNvSpPr/>
          <p:nvPr/>
        </p:nvSpPr>
        <p:spPr>
          <a:xfrm>
            <a:off x="304799" y="6019800"/>
            <a:ext cx="7668893" cy="646331"/>
          </a:xfrm>
          <a:prstGeom prst="rect">
            <a:avLst/>
          </a:prstGeom>
        </p:spPr>
        <p:txBody>
          <a:bodyPr wrap="square">
            <a:spAutoFit/>
          </a:bodyPr>
          <a:lstStyle/>
          <a:p>
            <a:r>
              <a:rPr lang="en-US" dirty="0" smtClean="0"/>
              <a:t>Note: These </a:t>
            </a:r>
            <a:r>
              <a:rPr lang="en-US" dirty="0"/>
              <a:t>images </a:t>
            </a:r>
            <a:r>
              <a:rPr lang="en-US" dirty="0" smtClean="0"/>
              <a:t>are taken from </a:t>
            </a:r>
            <a:r>
              <a:rPr lang="en-US" dirty="0"/>
              <a:t>dead but preserved cells and tissues which were stained to allow observation and digitizing by light or electron microscopy.</a:t>
            </a:r>
          </a:p>
        </p:txBody>
      </p:sp>
      <p:sp>
        <p:nvSpPr>
          <p:cNvPr id="16" name="Rectangle 15"/>
          <p:cNvSpPr/>
          <p:nvPr/>
        </p:nvSpPr>
        <p:spPr>
          <a:xfrm>
            <a:off x="238125" y="6049562"/>
            <a:ext cx="7610475" cy="5868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024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E-6 4.39306E-6 L -0.22188 0.24809 " pathEditMode="relative" rAng="0" ptsTypes="AA">
                                      <p:cBhvr>
                                        <p:cTn id="6" dur="3000" fill="hold"/>
                                        <p:tgtEl>
                                          <p:spTgt spid="24"/>
                                        </p:tgtEl>
                                        <p:attrNameLst>
                                          <p:attrName>ppt_x</p:attrName>
                                          <p:attrName>ppt_y</p:attrName>
                                        </p:attrNameLst>
                                      </p:cBhvr>
                                      <p:rCtr x="-11094" y="123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l"/>
            <a:r>
              <a:rPr lang="en-US" dirty="0" smtClean="0"/>
              <a:t>1. Operating Microscope Images </a:t>
            </a:r>
            <a:endParaRPr lang="en-US" dirty="0"/>
          </a:p>
        </p:txBody>
      </p:sp>
      <p:grpSp>
        <p:nvGrpSpPr>
          <p:cNvPr id="5" name="Group 4"/>
          <p:cNvGrpSpPr/>
          <p:nvPr/>
        </p:nvGrpSpPr>
        <p:grpSpPr>
          <a:xfrm>
            <a:off x="667949" y="2847766"/>
            <a:ext cx="8054844" cy="1495634"/>
            <a:chOff x="838200" y="5348287"/>
            <a:chExt cx="8054844" cy="1495634"/>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314"/>
            <a:stretch/>
          </p:blipFill>
          <p:spPr>
            <a:xfrm>
              <a:off x="6400800" y="5415153"/>
              <a:ext cx="2492244" cy="1219200"/>
            </a:xfrm>
            <a:prstGeom prst="rect">
              <a:avLst/>
            </a:prstGeom>
          </p:spPr>
        </p:pic>
        <p:grpSp>
          <p:nvGrpSpPr>
            <p:cNvPr id="7" name="Group 6"/>
            <p:cNvGrpSpPr/>
            <p:nvPr/>
          </p:nvGrpSpPr>
          <p:grpSpPr>
            <a:xfrm>
              <a:off x="838200" y="5348287"/>
              <a:ext cx="4944165" cy="1495634"/>
              <a:chOff x="838200" y="5348287"/>
              <a:chExt cx="4944165" cy="1495634"/>
            </a:xfrm>
          </p:grpSpPr>
          <p:grpSp>
            <p:nvGrpSpPr>
              <p:cNvPr id="8" name="Group 7"/>
              <p:cNvGrpSpPr/>
              <p:nvPr/>
            </p:nvGrpSpPr>
            <p:grpSpPr>
              <a:xfrm>
                <a:off x="838200" y="5348287"/>
                <a:ext cx="4944165" cy="1495634"/>
                <a:chOff x="838200" y="5348287"/>
                <a:chExt cx="4944165" cy="1495634"/>
              </a:xfrm>
            </p:grpSpPr>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5348287"/>
                  <a:ext cx="4944165" cy="1495634"/>
                </a:xfrm>
                <a:prstGeom prst="rect">
                  <a:avLst/>
                </a:prstGeom>
              </p:spPr>
            </p:pic>
            <p:sp>
              <p:nvSpPr>
                <p:cNvPr id="12" name="Rectangle 11"/>
                <p:cNvSpPr/>
                <p:nvPr/>
              </p:nvSpPr>
              <p:spPr>
                <a:xfrm>
                  <a:off x="838200" y="6400800"/>
                  <a:ext cx="76200" cy="198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6233093"/>
                <a:ext cx="1552792" cy="266737"/>
              </a:xfrm>
              <a:prstGeom prst="rect">
                <a:avLst/>
              </a:prstGeom>
            </p:spPr>
          </p:pic>
          <p:sp>
            <p:nvSpPr>
              <p:cNvPr id="10" name="Oval 9"/>
              <p:cNvSpPr/>
              <p:nvPr/>
            </p:nvSpPr>
            <p:spPr>
              <a:xfrm>
                <a:off x="990599" y="5562599"/>
                <a:ext cx="1576575" cy="1071753"/>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TextBox 12"/>
          <p:cNvSpPr txBox="1"/>
          <p:nvPr/>
        </p:nvSpPr>
        <p:spPr>
          <a:xfrm>
            <a:off x="764320" y="1219200"/>
            <a:ext cx="7696200" cy="1938992"/>
          </a:xfrm>
          <a:prstGeom prst="rect">
            <a:avLst/>
          </a:prstGeom>
          <a:noFill/>
        </p:spPr>
        <p:txBody>
          <a:bodyPr wrap="square" rtlCol="0">
            <a:spAutoFit/>
          </a:bodyPr>
          <a:lstStyle/>
          <a:p>
            <a:r>
              <a:rPr lang="en-US" sz="2400" dirty="0" smtClean="0"/>
              <a:t>To change Magnification, click the magnifying glass icons at the top left tool bar or use the mouse</a:t>
            </a:r>
            <a:r>
              <a:rPr lang="en-US" sz="2400" dirty="0"/>
              <a:t> </a:t>
            </a:r>
            <a:r>
              <a:rPr lang="en-US" sz="2400" dirty="0" smtClean="0"/>
              <a:t>scroll wheel. </a:t>
            </a:r>
            <a:r>
              <a:rPr lang="en-US" sz="2400" dirty="0"/>
              <a:t>When scrolling, the different magnifications are indicated above the word “Magnification.”</a:t>
            </a:r>
          </a:p>
          <a:p>
            <a:endParaRPr lang="en-US" sz="2400" dirty="0"/>
          </a:p>
        </p:txBody>
      </p:sp>
      <p:pic>
        <p:nvPicPr>
          <p:cNvPr id="14" name="Picture 1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8949" y="4364989"/>
            <a:ext cx="2695951" cy="1810003"/>
          </a:xfrm>
          <a:prstGeom prst="rect">
            <a:avLst/>
          </a:prstGeom>
          <a:ln>
            <a:noFill/>
          </a:ln>
          <a:effectLst>
            <a:outerShdw blurRad="292100" dist="139700" dir="2700000" algn="tl" rotWithShape="0">
              <a:srgbClr val="333333">
                <a:alpha val="65000"/>
              </a:srgbClr>
            </a:outerShdw>
          </a:effectLst>
        </p:spPr>
      </p:pic>
      <p:pic>
        <p:nvPicPr>
          <p:cNvPr id="15" name="Picture 14" descr="Screen Clipping"/>
          <p:cNvPicPr>
            <a:picLocks noChangeAspect="1"/>
          </p:cNvPicPr>
          <p:nvPr/>
        </p:nvPicPr>
        <p:blipFill rotWithShape="1">
          <a:blip r:embed="rId6">
            <a:extLst>
              <a:ext uri="{28A0092B-C50C-407E-A947-70E740481C1C}">
                <a14:useLocalDpi xmlns:a14="http://schemas.microsoft.com/office/drawing/2010/main" val="0"/>
              </a:ext>
            </a:extLst>
          </a:blip>
          <a:stretch/>
        </p:blipFill>
        <p:spPr>
          <a:xfrm>
            <a:off x="5394724" y="4364989"/>
            <a:ext cx="2951737" cy="1810003"/>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2115749" y="6320135"/>
            <a:ext cx="1219200" cy="461665"/>
          </a:xfrm>
          <a:prstGeom prst="rect">
            <a:avLst/>
          </a:prstGeom>
          <a:noFill/>
        </p:spPr>
        <p:txBody>
          <a:bodyPr wrap="square" rtlCol="0">
            <a:spAutoFit/>
          </a:bodyPr>
          <a:lstStyle/>
          <a:p>
            <a:r>
              <a:rPr lang="en-US" sz="2400" dirty="0" smtClean="0"/>
              <a:t>5x</a:t>
            </a:r>
            <a:endParaRPr lang="en-US" sz="2400" dirty="0"/>
          </a:p>
        </p:txBody>
      </p:sp>
      <p:sp>
        <p:nvSpPr>
          <p:cNvPr id="17" name="TextBox 16"/>
          <p:cNvSpPr txBox="1"/>
          <p:nvPr/>
        </p:nvSpPr>
        <p:spPr>
          <a:xfrm>
            <a:off x="6841563" y="6320135"/>
            <a:ext cx="1219200" cy="461665"/>
          </a:xfrm>
          <a:prstGeom prst="rect">
            <a:avLst/>
          </a:prstGeom>
          <a:noFill/>
        </p:spPr>
        <p:txBody>
          <a:bodyPr wrap="square" rtlCol="0">
            <a:spAutoFit/>
          </a:bodyPr>
          <a:lstStyle/>
          <a:p>
            <a:r>
              <a:rPr lang="en-US" sz="2400" dirty="0" smtClean="0"/>
              <a:t>80x</a:t>
            </a:r>
            <a:endParaRPr lang="en-US" sz="2400" dirty="0"/>
          </a:p>
        </p:txBody>
      </p:sp>
    </p:spTree>
    <p:extLst>
      <p:ext uri="{BB962C8B-B14F-4D97-AF65-F5344CB8AC3E}">
        <p14:creationId xmlns:p14="http://schemas.microsoft.com/office/powerpoint/2010/main" val="3906295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620000" y="3641735"/>
            <a:ext cx="1388434" cy="3140458"/>
            <a:chOff x="7620000" y="3641735"/>
            <a:chExt cx="1388434" cy="3140458"/>
          </a:xfrm>
        </p:grpSpPr>
        <p:grpSp>
          <p:nvGrpSpPr>
            <p:cNvPr id="20" name="Group 19"/>
            <p:cNvGrpSpPr/>
            <p:nvPr/>
          </p:nvGrpSpPr>
          <p:grpSpPr>
            <a:xfrm>
              <a:off x="7620000" y="3641735"/>
              <a:ext cx="1388434" cy="3140458"/>
              <a:chOff x="7620000" y="3641735"/>
              <a:chExt cx="1388434" cy="3140458"/>
            </a:xfrm>
          </p:grpSpPr>
          <p:grpSp>
            <p:nvGrpSpPr>
              <p:cNvPr id="14" name="Group 13"/>
              <p:cNvGrpSpPr/>
              <p:nvPr/>
            </p:nvGrpSpPr>
            <p:grpSpPr>
              <a:xfrm>
                <a:off x="7620000" y="3641735"/>
                <a:ext cx="1388434" cy="3140458"/>
                <a:chOff x="7239000" y="3642360"/>
                <a:chExt cx="1388434" cy="3140458"/>
              </a:xfrm>
            </p:grpSpPr>
            <p:pic>
              <p:nvPicPr>
                <p:cNvPr id="13" name="Picture 12" descr="Screen Clipping"/>
                <p:cNvPicPr>
                  <a:picLocks noChangeAspect="1"/>
                </p:cNvPicPr>
                <p:nvPr/>
              </p:nvPicPr>
              <p:blipFill rotWithShape="1">
                <a:blip r:embed="rId2">
                  <a:extLst>
                    <a:ext uri="{28A0092B-C50C-407E-A947-70E740481C1C}">
                      <a14:useLocalDpi xmlns:a14="http://schemas.microsoft.com/office/drawing/2010/main" val="0"/>
                    </a:ext>
                  </a:extLst>
                </a:blip>
                <a:srcRect b="136"/>
                <a:stretch/>
              </p:blipFill>
              <p:spPr>
                <a:xfrm>
                  <a:off x="7260929" y="3642360"/>
                  <a:ext cx="1366505" cy="3140458"/>
                </a:xfrm>
                <a:prstGeom prst="rect">
                  <a:avLst/>
                </a:prstGeom>
              </p:spPr>
            </p:pic>
            <p:sp>
              <p:nvSpPr>
                <p:cNvPr id="7" name="Rectangle 6"/>
                <p:cNvSpPr/>
                <p:nvPr/>
              </p:nvSpPr>
              <p:spPr>
                <a:xfrm>
                  <a:off x="7239000" y="4876800"/>
                  <a:ext cx="123621"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7681810" y="3641735"/>
                <a:ext cx="123621" cy="1463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791779" y="3641735"/>
                <a:ext cx="123621" cy="1463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ounded Rectangle 15"/>
            <p:cNvSpPr/>
            <p:nvPr/>
          </p:nvSpPr>
          <p:spPr>
            <a:xfrm>
              <a:off x="7819821" y="4419600"/>
              <a:ext cx="1095579" cy="456575"/>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pPr algn="l"/>
            <a:r>
              <a:rPr lang="en-US" dirty="0" smtClean="0"/>
              <a:t>1. Operating Microscope Images </a:t>
            </a:r>
            <a:endParaRPr lang="en-US" dirty="0"/>
          </a:p>
        </p:txBody>
      </p:sp>
      <p:sp>
        <p:nvSpPr>
          <p:cNvPr id="5" name="TextBox 4"/>
          <p:cNvSpPr txBox="1"/>
          <p:nvPr/>
        </p:nvSpPr>
        <p:spPr>
          <a:xfrm>
            <a:off x="764320" y="1542797"/>
            <a:ext cx="7696200" cy="830997"/>
          </a:xfrm>
          <a:prstGeom prst="rect">
            <a:avLst/>
          </a:prstGeom>
          <a:noFill/>
        </p:spPr>
        <p:txBody>
          <a:bodyPr wrap="square" rtlCol="0">
            <a:spAutoFit/>
          </a:bodyPr>
          <a:lstStyle/>
          <a:p>
            <a:r>
              <a:rPr lang="en-US" sz="2400" dirty="0" smtClean="0"/>
              <a:t>To turn on the Ruler tool, click on the ruler icon in the top toolbar. </a:t>
            </a:r>
            <a:endParaRPr lang="en-US" sz="2400" dirty="0"/>
          </a:p>
        </p:txBody>
      </p:sp>
      <p:grpSp>
        <p:nvGrpSpPr>
          <p:cNvPr id="15" name="Group 14"/>
          <p:cNvGrpSpPr/>
          <p:nvPr/>
        </p:nvGrpSpPr>
        <p:grpSpPr>
          <a:xfrm>
            <a:off x="690222" y="2398830"/>
            <a:ext cx="3524837" cy="1524223"/>
            <a:chOff x="858537" y="2461118"/>
            <a:chExt cx="3524837" cy="1524223"/>
          </a:xfrm>
        </p:grpSpPr>
        <p:pic>
          <p:nvPicPr>
            <p:cNvPr id="6" name="Picture 5" descr="Screen Clipping"/>
            <p:cNvPicPr>
              <a:picLocks noChangeAspect="1"/>
            </p:cNvPicPr>
            <p:nvPr/>
          </p:nvPicPr>
          <p:blipFill rotWithShape="1">
            <a:blip r:embed="rId3">
              <a:extLst>
                <a:ext uri="{28A0092B-C50C-407E-A947-70E740481C1C}">
                  <a14:useLocalDpi xmlns:a14="http://schemas.microsoft.com/office/drawing/2010/main" val="0"/>
                </a:ext>
              </a:extLst>
            </a:blip>
            <a:stretch/>
          </p:blipFill>
          <p:spPr>
            <a:xfrm>
              <a:off x="858537" y="2461118"/>
              <a:ext cx="3395515" cy="1507138"/>
            </a:xfrm>
            <a:prstGeom prst="rect">
              <a:avLst/>
            </a:prstGeom>
          </p:spPr>
        </p:pic>
        <p:sp>
          <p:nvSpPr>
            <p:cNvPr id="9" name="Oval 8"/>
            <p:cNvSpPr/>
            <p:nvPr/>
          </p:nvSpPr>
          <p:spPr>
            <a:xfrm>
              <a:off x="3419060" y="2793581"/>
              <a:ext cx="964314" cy="119176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4275570" y="2111276"/>
            <a:ext cx="4516209" cy="1938992"/>
          </a:xfrm>
          <a:prstGeom prst="rect">
            <a:avLst/>
          </a:prstGeom>
          <a:noFill/>
        </p:spPr>
        <p:txBody>
          <a:bodyPr wrap="square" rtlCol="0">
            <a:spAutoFit/>
          </a:bodyPr>
          <a:lstStyle/>
          <a:p>
            <a:r>
              <a:rPr lang="en-US" sz="2400" dirty="0" smtClean="0"/>
              <a:t>Place </a:t>
            </a:r>
            <a:r>
              <a:rPr lang="en-US" sz="2400" dirty="0"/>
              <a:t>your arrow on one side of the cell, click and drag your pointer to  the other side, and click to measure a cell’s diameter. </a:t>
            </a:r>
          </a:p>
          <a:p>
            <a:endParaRPr lang="en-US" sz="2400" dirty="0"/>
          </a:p>
        </p:txBody>
      </p:sp>
      <p:sp>
        <p:nvSpPr>
          <p:cNvPr id="17" name="TextBox 16"/>
          <p:cNvSpPr txBox="1"/>
          <p:nvPr/>
        </p:nvSpPr>
        <p:spPr>
          <a:xfrm>
            <a:off x="690222" y="4191000"/>
            <a:ext cx="6624978" cy="830997"/>
          </a:xfrm>
          <a:prstGeom prst="rect">
            <a:avLst/>
          </a:prstGeom>
          <a:noFill/>
        </p:spPr>
        <p:txBody>
          <a:bodyPr wrap="square" rtlCol="0">
            <a:spAutoFit/>
          </a:bodyPr>
          <a:lstStyle/>
          <a:p>
            <a:r>
              <a:rPr lang="en-US" sz="2400" dirty="0" smtClean="0"/>
              <a:t>Values are displayed beneath</a:t>
            </a:r>
            <a:r>
              <a:rPr lang="en-US" sz="2400" dirty="0"/>
              <a:t> </a:t>
            </a:r>
            <a:r>
              <a:rPr lang="en-US" sz="2400" dirty="0" smtClean="0"/>
              <a:t>in </a:t>
            </a:r>
            <a:r>
              <a:rPr lang="en-US" sz="2400" dirty="0"/>
              <a:t>micrometers (µm).</a:t>
            </a:r>
          </a:p>
          <a:p>
            <a:endParaRPr lang="en-US" sz="2400" dirty="0" smtClean="0"/>
          </a:p>
        </p:txBody>
      </p:sp>
      <p:sp>
        <p:nvSpPr>
          <p:cNvPr id="22" name="TextBox 21"/>
          <p:cNvSpPr txBox="1"/>
          <p:nvPr/>
        </p:nvSpPr>
        <p:spPr>
          <a:xfrm>
            <a:off x="611920" y="4919008"/>
            <a:ext cx="6703280" cy="1569660"/>
          </a:xfrm>
          <a:prstGeom prst="rect">
            <a:avLst/>
          </a:prstGeom>
          <a:noFill/>
        </p:spPr>
        <p:txBody>
          <a:bodyPr wrap="square" rtlCol="0">
            <a:spAutoFit/>
          </a:bodyPr>
          <a:lstStyle/>
          <a:p>
            <a:r>
              <a:rPr lang="en-US" sz="2400" dirty="0" smtClean="0"/>
              <a:t>To turn off the ruler tool, click the ruler icon again. </a:t>
            </a:r>
          </a:p>
          <a:p>
            <a:r>
              <a:rPr lang="en-US" sz="2400" dirty="0" smtClean="0"/>
              <a:t> </a:t>
            </a:r>
          </a:p>
          <a:p>
            <a:r>
              <a:rPr lang="en-US" sz="2400" dirty="0" smtClean="0"/>
              <a:t>Note, you must turn off the ruler to change magnification or move to a different area. </a:t>
            </a:r>
            <a:endParaRPr lang="en-US" sz="2400" dirty="0"/>
          </a:p>
        </p:txBody>
      </p:sp>
    </p:spTree>
    <p:extLst>
      <p:ext uri="{BB962C8B-B14F-4D97-AF65-F5344CB8AC3E}">
        <p14:creationId xmlns:p14="http://schemas.microsoft.com/office/powerpoint/2010/main" val="3268291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2</a:t>
            </a:r>
            <a:r>
              <a:rPr lang="en-US" dirty="0" smtClean="0"/>
              <a:t>. Cell Count Procedure</a:t>
            </a:r>
            <a:endParaRPr lang="en-US" dirty="0"/>
          </a:p>
        </p:txBody>
      </p:sp>
      <p:sp>
        <p:nvSpPr>
          <p:cNvPr id="4" name="TextBox 3"/>
          <p:cNvSpPr txBox="1"/>
          <p:nvPr/>
        </p:nvSpPr>
        <p:spPr>
          <a:xfrm>
            <a:off x="590548" y="1358138"/>
            <a:ext cx="7029451" cy="2031325"/>
          </a:xfrm>
          <a:prstGeom prst="rect">
            <a:avLst/>
          </a:prstGeom>
          <a:noFill/>
        </p:spPr>
        <p:txBody>
          <a:bodyPr wrap="square" rtlCol="0">
            <a:spAutoFit/>
          </a:bodyPr>
          <a:lstStyle/>
          <a:p>
            <a:pPr marL="457200" indent="-457200">
              <a:spcAft>
                <a:spcPts val="1800"/>
              </a:spcAft>
              <a:buFont typeface="+mj-lt"/>
              <a:buAutoNum type="alphaUcPeriod"/>
            </a:pPr>
            <a:r>
              <a:rPr lang="en-US" sz="2400" dirty="0" smtClean="0"/>
              <a:t>Print out the Box Counter on a transparency sheet. </a:t>
            </a:r>
          </a:p>
          <a:p>
            <a:pPr marL="457200" indent="-457200">
              <a:spcAft>
                <a:spcPts val="1800"/>
              </a:spcAft>
              <a:buFont typeface="+mj-lt"/>
              <a:buAutoNum type="alphaUcPeriod"/>
            </a:pPr>
            <a:r>
              <a:rPr lang="en-US" sz="2400" dirty="0" smtClean="0"/>
              <a:t>Set the magnification to 80x. </a:t>
            </a:r>
          </a:p>
          <a:p>
            <a:pPr marL="457200" indent="-457200">
              <a:spcAft>
                <a:spcPts val="1800"/>
              </a:spcAft>
              <a:buFont typeface="+mj-lt"/>
              <a:buAutoNum type="alphaUcPeriod"/>
            </a:pPr>
            <a:r>
              <a:rPr lang="en-US" sz="2400" dirty="0" smtClean="0"/>
              <a:t>Hold the Box Counter transparency over the computer screen. Tape it in place if need be. </a:t>
            </a:r>
          </a:p>
        </p:txBody>
      </p:sp>
      <p:sp>
        <p:nvSpPr>
          <p:cNvPr id="6" name="Rectangle 5"/>
          <p:cNvSpPr/>
          <p:nvPr/>
        </p:nvSpPr>
        <p:spPr>
          <a:xfrm rot="18858550">
            <a:off x="4179980" y="3373966"/>
            <a:ext cx="110937" cy="16291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4093140" y="3511263"/>
            <a:ext cx="3793760" cy="3194337"/>
            <a:chOff x="5617202" y="1670228"/>
            <a:chExt cx="2085858" cy="1872452"/>
          </a:xfrm>
        </p:grpSpPr>
        <p:pic>
          <p:nvPicPr>
            <p:cNvPr id="29" name="Picture 28"/>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6380" b="93099" l="684" r="94727">
                          <a14:foregroundMark x1="75586" y1="52474" x2="84570" y2="34245"/>
                          <a14:foregroundMark x1="79004" y1="22656" x2="76172" y2="22266"/>
                          <a14:foregroundMark x1="86035" y1="21615" x2="82422" y2="21615"/>
                          <a14:foregroundMark x1="87305" y1="20964" x2="87305" y2="20964"/>
                          <a14:foregroundMark x1="20117" y1="66406" x2="20508" y2="20052"/>
                          <a14:foregroundMark x1="20313" y1="19010" x2="43652" y2="18229"/>
                          <a14:foregroundMark x1="19238" y1="39193" x2="19238" y2="26823"/>
                          <a14:foregroundMark x1="19238" y1="27474" x2="19336" y2="17969"/>
                        </a14:backgroundRemoval>
                      </a14:imgEffect>
                    </a14:imgLayer>
                  </a14:imgProps>
                </a:ext>
                <a:ext uri="{28A0092B-C50C-407E-A947-70E740481C1C}">
                  <a14:useLocalDpi xmlns:a14="http://schemas.microsoft.com/office/drawing/2010/main" val="0"/>
                </a:ext>
              </a:extLst>
            </a:blip>
            <a:srcRect l="16763" t="12613" r="30596" b="24379"/>
            <a:stretch/>
          </p:blipFill>
          <p:spPr>
            <a:xfrm>
              <a:off x="5617202" y="1670228"/>
              <a:ext cx="2085858" cy="1872452"/>
            </a:xfrm>
            <a:prstGeom prst="rect">
              <a:avLst/>
            </a:prstGeom>
          </p:spPr>
        </p:pic>
        <p:pic>
          <p:nvPicPr>
            <p:cNvPr id="30" name="Picture 11263"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892719"/>
              <a:ext cx="1796023" cy="1419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
          <p:cNvGrpSpPr/>
          <p:nvPr/>
        </p:nvGrpSpPr>
        <p:grpSpPr>
          <a:xfrm>
            <a:off x="1143000" y="3794977"/>
            <a:ext cx="3266608" cy="2550305"/>
            <a:chOff x="5650469" y="3822491"/>
            <a:chExt cx="3266608" cy="2550305"/>
          </a:xfrm>
        </p:grpSpPr>
        <p:grpSp>
          <p:nvGrpSpPr>
            <p:cNvPr id="31" name="Group 30"/>
            <p:cNvGrpSpPr/>
            <p:nvPr/>
          </p:nvGrpSpPr>
          <p:grpSpPr>
            <a:xfrm>
              <a:off x="5650469" y="3951229"/>
              <a:ext cx="3266608" cy="2421567"/>
              <a:chOff x="4522345" y="613342"/>
              <a:chExt cx="3429000" cy="2810666"/>
            </a:xfrm>
            <a:solidFill>
              <a:schemeClr val="bg1">
                <a:alpha val="45000"/>
              </a:schemeClr>
            </a:solidFill>
          </p:grpSpPr>
          <p:sp>
            <p:nvSpPr>
              <p:cNvPr id="32" name="Rectangle 31"/>
              <p:cNvSpPr/>
              <p:nvPr/>
            </p:nvSpPr>
            <p:spPr>
              <a:xfrm>
                <a:off x="4522345" y="613342"/>
                <a:ext cx="3429000" cy="2810666"/>
              </a:xfrm>
              <a:prstGeom prst="rect">
                <a:avLst/>
              </a:prstGeom>
              <a:grp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724400" y="838200"/>
                <a:ext cx="609600" cy="685800"/>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5400000">
                <a:off x="6598170" y="1734491"/>
                <a:ext cx="609600" cy="495300"/>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929266" y="2190750"/>
                <a:ext cx="762000" cy="495300"/>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853691" y="1790075"/>
                <a:ext cx="276068" cy="228600"/>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691266" y="840074"/>
                <a:ext cx="1014334" cy="485308"/>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486400" y="1548363"/>
                <a:ext cx="750445" cy="495300"/>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845820" y="1151748"/>
                <a:ext cx="304800" cy="347268"/>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932045" y="2400299"/>
                <a:ext cx="609600" cy="685800"/>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979170" y="2438400"/>
                <a:ext cx="732644" cy="685800"/>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5400000">
                <a:off x="6983542" y="1327566"/>
                <a:ext cx="1066800" cy="342900"/>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849318" y="2743199"/>
                <a:ext cx="560882" cy="415977"/>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Wave 43"/>
            <p:cNvSpPr/>
            <p:nvPr/>
          </p:nvSpPr>
          <p:spPr>
            <a:xfrm>
              <a:off x="7018580" y="3822491"/>
              <a:ext cx="457200" cy="322467"/>
            </a:xfrm>
            <a:prstGeom prst="wave">
              <a:avLst/>
            </a:prstGeom>
            <a:solidFill>
              <a:schemeClr val="accent5">
                <a:lumMod val="40000"/>
                <a:lumOff val="6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p:cNvSpPr/>
          <p:nvPr/>
        </p:nvSpPr>
        <p:spPr>
          <a:xfrm>
            <a:off x="8053851" y="6180892"/>
            <a:ext cx="1090149" cy="615553"/>
          </a:xfrm>
          <a:prstGeom prst="rect">
            <a:avLst/>
          </a:prstGeom>
        </p:spPr>
        <p:txBody>
          <a:bodyPr wrap="square">
            <a:spAutoFit/>
          </a:bodyPr>
          <a:lstStyle/>
          <a:p>
            <a:pPr algn="ctr"/>
            <a:r>
              <a:rPr lang="en-US" sz="1600" dirty="0">
                <a:hlinkClick r:id="rId5" action="ppaction://hlinksldjump"/>
              </a:rPr>
              <a:t>Return to </a:t>
            </a:r>
          </a:p>
          <a:p>
            <a:pPr algn="ctr"/>
            <a:r>
              <a:rPr lang="en-US" dirty="0">
                <a:hlinkClick r:id="rId5" action="ppaction://hlinksldjump"/>
              </a:rPr>
              <a:t>Toolkit</a:t>
            </a:r>
            <a:endParaRPr lang="en-US" dirty="0"/>
          </a:p>
        </p:txBody>
      </p:sp>
      <p:sp>
        <p:nvSpPr>
          <p:cNvPr id="5" name="Rectangle 4"/>
          <p:cNvSpPr/>
          <p:nvPr/>
        </p:nvSpPr>
        <p:spPr>
          <a:xfrm>
            <a:off x="458882" y="3372763"/>
            <a:ext cx="7901451" cy="276999"/>
          </a:xfrm>
          <a:prstGeom prst="rect">
            <a:avLst/>
          </a:prstGeom>
        </p:spPr>
        <p:txBody>
          <a:bodyPr wrap="square">
            <a:spAutoFit/>
          </a:bodyPr>
          <a:lstStyle/>
          <a:p>
            <a:r>
              <a:rPr lang="en-US" sz="1200" smtClean="0"/>
              <a:t>For  </a:t>
            </a:r>
            <a:r>
              <a:rPr lang="en-US" sz="1200" dirty="0" smtClean="0"/>
              <a:t>transparences and </a:t>
            </a:r>
            <a:r>
              <a:rPr lang="en-US" sz="1200" dirty="0"/>
              <a:t>an immunology lesson plan go to http://peer.tamu.edu/drop_box/Digital%20Scope%20Lesson.zip</a:t>
            </a:r>
          </a:p>
        </p:txBody>
      </p:sp>
    </p:spTree>
    <p:extLst>
      <p:ext uri="{BB962C8B-B14F-4D97-AF65-F5344CB8AC3E}">
        <p14:creationId xmlns:p14="http://schemas.microsoft.com/office/powerpoint/2010/main" val="404005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88889E-6 2.16778E-6 L 0.36076 -0.0037 " pathEditMode="relative" rAng="0" ptsTypes="AA">
                                      <p:cBhvr>
                                        <p:cTn id="6" dur="2000" fill="hold"/>
                                        <p:tgtEl>
                                          <p:spTgt spid="3"/>
                                        </p:tgtEl>
                                        <p:attrNameLst>
                                          <p:attrName>ppt_x</p:attrName>
                                          <p:attrName>ppt_y</p:attrName>
                                        </p:attrNameLst>
                                      </p:cBhvr>
                                      <p:rCtr x="18038"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97" y="0"/>
            <a:ext cx="8229600" cy="1143000"/>
          </a:xfrm>
        </p:spPr>
        <p:txBody>
          <a:bodyPr/>
          <a:lstStyle/>
          <a:p>
            <a:pPr algn="l"/>
            <a:r>
              <a:rPr lang="en-US" dirty="0"/>
              <a:t>2</a:t>
            </a:r>
            <a:r>
              <a:rPr lang="en-US" dirty="0" smtClean="0"/>
              <a:t>. Cell Count Procedure</a:t>
            </a:r>
            <a:endParaRPr lang="en-US" dirty="0"/>
          </a:p>
        </p:txBody>
      </p:sp>
      <p:sp>
        <p:nvSpPr>
          <p:cNvPr id="6" name="Rectangle 5"/>
          <p:cNvSpPr/>
          <p:nvPr/>
        </p:nvSpPr>
        <p:spPr>
          <a:xfrm rot="18858550">
            <a:off x="4179980" y="3373966"/>
            <a:ext cx="110937" cy="16291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5334001" y="3571668"/>
            <a:ext cx="3793760" cy="3194337"/>
            <a:chOff x="5617202" y="1670228"/>
            <a:chExt cx="2085858" cy="1872452"/>
          </a:xfrm>
        </p:grpSpPr>
        <p:pic>
          <p:nvPicPr>
            <p:cNvPr id="10" name="Picture 9"/>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6380" b="93099" l="684" r="94727">
                          <a14:foregroundMark x1="75586" y1="52474" x2="84570" y2="34245"/>
                          <a14:foregroundMark x1="79004" y1="22656" x2="76172" y2="22266"/>
                          <a14:foregroundMark x1="86035" y1="21615" x2="82422" y2="21615"/>
                          <a14:foregroundMark x1="87305" y1="20964" x2="87305" y2="20964"/>
                          <a14:foregroundMark x1="20117" y1="66406" x2="20508" y2="20052"/>
                          <a14:foregroundMark x1="20313" y1="19010" x2="43652" y2="18229"/>
                          <a14:foregroundMark x1="19238" y1="39193" x2="19238" y2="26823"/>
                          <a14:foregroundMark x1="19238" y1="27474" x2="19336" y2="17969"/>
                        </a14:backgroundRemoval>
                      </a14:imgEffect>
                    </a14:imgLayer>
                  </a14:imgProps>
                </a:ext>
                <a:ext uri="{28A0092B-C50C-407E-A947-70E740481C1C}">
                  <a14:useLocalDpi xmlns:a14="http://schemas.microsoft.com/office/drawing/2010/main" val="0"/>
                </a:ext>
              </a:extLst>
            </a:blip>
            <a:srcRect l="16763" t="12613" r="30596" b="24379"/>
            <a:stretch/>
          </p:blipFill>
          <p:spPr>
            <a:xfrm>
              <a:off x="5617202" y="1670228"/>
              <a:ext cx="2085858" cy="1872452"/>
            </a:xfrm>
            <a:prstGeom prst="rect">
              <a:avLst/>
            </a:prstGeom>
          </p:spPr>
        </p:pic>
        <p:pic>
          <p:nvPicPr>
            <p:cNvPr id="11" name="Picture 11263"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892719"/>
              <a:ext cx="1796023" cy="1419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
          <p:cNvGrpSpPr/>
          <p:nvPr/>
        </p:nvGrpSpPr>
        <p:grpSpPr>
          <a:xfrm>
            <a:off x="5650469" y="3951229"/>
            <a:ext cx="3266608" cy="2421567"/>
            <a:chOff x="4522345" y="613342"/>
            <a:chExt cx="3429000" cy="2810666"/>
          </a:xfrm>
          <a:solidFill>
            <a:schemeClr val="bg1">
              <a:alpha val="45000"/>
            </a:schemeClr>
          </a:solidFill>
        </p:grpSpPr>
        <p:sp>
          <p:nvSpPr>
            <p:cNvPr id="13" name="Rectangle 12"/>
            <p:cNvSpPr/>
            <p:nvPr/>
          </p:nvSpPr>
          <p:spPr>
            <a:xfrm>
              <a:off x="4522345" y="613342"/>
              <a:ext cx="3429000" cy="2810666"/>
            </a:xfrm>
            <a:prstGeom prst="rect">
              <a:avLst/>
            </a:prstGeom>
            <a:grp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724400" y="838200"/>
              <a:ext cx="609600" cy="685800"/>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6598170" y="1734491"/>
              <a:ext cx="609600" cy="495300"/>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929266" y="2190750"/>
              <a:ext cx="762000" cy="495300"/>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853691" y="1790075"/>
              <a:ext cx="276068" cy="228600"/>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691266" y="840074"/>
              <a:ext cx="1014334" cy="485308"/>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486400" y="1548363"/>
              <a:ext cx="750445" cy="495300"/>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845820" y="1151748"/>
              <a:ext cx="304800" cy="347268"/>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932045" y="2400299"/>
              <a:ext cx="609600" cy="685800"/>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979170" y="2438400"/>
              <a:ext cx="732644" cy="685800"/>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5400000">
              <a:off x="6983542" y="1327566"/>
              <a:ext cx="1066800" cy="342900"/>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849318" y="2743199"/>
              <a:ext cx="560882" cy="415977"/>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Wave 27"/>
          <p:cNvSpPr/>
          <p:nvPr/>
        </p:nvSpPr>
        <p:spPr>
          <a:xfrm>
            <a:off x="7018580" y="3822491"/>
            <a:ext cx="457200" cy="322467"/>
          </a:xfrm>
          <a:prstGeom prst="wave">
            <a:avLst/>
          </a:prstGeom>
          <a:solidFill>
            <a:schemeClr val="accent5">
              <a:lumMod val="40000"/>
              <a:lumOff val="6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6389" y="3375728"/>
            <a:ext cx="5059922" cy="954107"/>
          </a:xfrm>
          <a:prstGeom prst="rect">
            <a:avLst/>
          </a:prstGeom>
          <a:noFill/>
        </p:spPr>
        <p:txBody>
          <a:bodyPr wrap="square" rtlCol="0">
            <a:spAutoFit/>
          </a:bodyPr>
          <a:lstStyle/>
          <a:p>
            <a:pPr marL="457200" indent="-457200">
              <a:buFont typeface="+mj-lt"/>
              <a:buAutoNum type="alphaUcPeriod"/>
            </a:pPr>
            <a:r>
              <a:rPr lang="en-US" sz="100" dirty="0" smtClean="0">
                <a:solidFill>
                  <a:schemeClr val="bg1"/>
                </a:solidFill>
              </a:rPr>
              <a:t>Print out the Box Counter on a transparency sheet. </a:t>
            </a:r>
          </a:p>
          <a:p>
            <a:pPr marL="457200" indent="-457200">
              <a:buFont typeface="+mj-lt"/>
              <a:buAutoNum type="alphaUcPeriod"/>
            </a:pPr>
            <a:r>
              <a:rPr lang="en-US" sz="100" dirty="0" smtClean="0">
                <a:solidFill>
                  <a:schemeClr val="bg1"/>
                </a:solidFill>
              </a:rPr>
              <a:t>Set the magnification to 80x. </a:t>
            </a:r>
          </a:p>
          <a:p>
            <a:pPr marL="457200" indent="-457200">
              <a:buFont typeface="+mj-lt"/>
              <a:buAutoNum type="alphaUcPeriod"/>
            </a:pPr>
            <a:r>
              <a:rPr lang="en-US" sz="100" dirty="0" smtClean="0">
                <a:solidFill>
                  <a:schemeClr val="bg1"/>
                </a:solidFill>
              </a:rPr>
              <a:t>Hold the Box Counter transparency over the computer screen. Tape it in place if need be. </a:t>
            </a:r>
          </a:p>
          <a:p>
            <a:pPr marL="457200" indent="-457200">
              <a:buFont typeface="+mj-lt"/>
              <a:buAutoNum type="alphaUcPeriod"/>
            </a:pPr>
            <a:r>
              <a:rPr lang="en-US" sz="100" dirty="0" smtClean="0">
                <a:solidFill>
                  <a:schemeClr val="bg1"/>
                </a:solidFill>
              </a:rPr>
              <a:t>Students will do a separate count for red blood cells and white blood cells. </a:t>
            </a:r>
          </a:p>
          <a:p>
            <a:pPr marL="457200" indent="-457200">
              <a:buFont typeface="+mj-lt"/>
              <a:buAutoNum type="alphaUcPeriod"/>
            </a:pPr>
            <a:r>
              <a:rPr lang="en-US" sz="200" dirty="0" smtClean="0">
                <a:solidFill>
                  <a:schemeClr val="bg1"/>
                </a:solidFill>
              </a:rPr>
              <a:t>Count the number of cells inside each box,  including ones touching the boxes borders. </a:t>
            </a:r>
          </a:p>
          <a:p>
            <a:pPr marL="457200" indent="-457200">
              <a:buFont typeface="+mj-lt"/>
              <a:buAutoNum type="alphaUcPeriod"/>
            </a:pPr>
            <a:r>
              <a:rPr lang="en-US" sz="200" dirty="0" smtClean="0">
                <a:solidFill>
                  <a:schemeClr val="bg1"/>
                </a:solidFill>
              </a:rPr>
              <a:t>Record the numbers in the worksheet and add up totals. </a:t>
            </a:r>
          </a:p>
          <a:p>
            <a:pPr marL="457200" indent="-457200">
              <a:buFont typeface="+mj-lt"/>
              <a:buAutoNum type="alphaUcPeriod"/>
            </a:pPr>
            <a:r>
              <a:rPr lang="en-US" sz="2400" dirty="0" smtClean="0"/>
              <a:t>Move to a new area and repeat two or more times. </a:t>
            </a:r>
          </a:p>
        </p:txBody>
      </p:sp>
      <p:sp>
        <p:nvSpPr>
          <p:cNvPr id="26" name="TextBox 25"/>
          <p:cNvSpPr txBox="1"/>
          <p:nvPr/>
        </p:nvSpPr>
        <p:spPr>
          <a:xfrm>
            <a:off x="556389" y="899358"/>
            <a:ext cx="8360688" cy="2605842"/>
          </a:xfrm>
          <a:prstGeom prst="rect">
            <a:avLst/>
          </a:prstGeom>
          <a:noFill/>
        </p:spPr>
        <p:txBody>
          <a:bodyPr wrap="square" rtlCol="0">
            <a:spAutoFit/>
          </a:bodyPr>
          <a:lstStyle/>
          <a:p>
            <a:pPr marL="457200" indent="-457200">
              <a:buFont typeface="+mj-lt"/>
              <a:buAutoNum type="alphaUcPeriod"/>
            </a:pPr>
            <a:r>
              <a:rPr lang="en-US" sz="200" dirty="0" smtClean="0">
                <a:solidFill>
                  <a:schemeClr val="bg1"/>
                </a:solidFill>
              </a:rPr>
              <a:t>Print out the Box Counter on a transparency sheet. </a:t>
            </a:r>
          </a:p>
          <a:p>
            <a:pPr marL="457200" indent="-457200">
              <a:buFont typeface="+mj-lt"/>
              <a:buAutoNum type="alphaUcPeriod"/>
            </a:pPr>
            <a:r>
              <a:rPr lang="en-US" sz="200" dirty="0" smtClean="0">
                <a:solidFill>
                  <a:schemeClr val="bg1"/>
                </a:solidFill>
              </a:rPr>
              <a:t>Set the magnification to 80x. </a:t>
            </a:r>
          </a:p>
          <a:p>
            <a:pPr marL="457200" indent="-457200">
              <a:buFont typeface="+mj-lt"/>
              <a:buAutoNum type="alphaUcPeriod"/>
            </a:pPr>
            <a:r>
              <a:rPr lang="en-US" sz="200" dirty="0" smtClean="0">
                <a:solidFill>
                  <a:schemeClr val="bg1"/>
                </a:solidFill>
              </a:rPr>
              <a:t>Hold the Box Counter transparency over the computer screen. Tape it in place if need be. </a:t>
            </a:r>
          </a:p>
          <a:p>
            <a:pPr marL="457200" indent="-457200">
              <a:spcAft>
                <a:spcPts val="800"/>
              </a:spcAft>
              <a:buFont typeface="+mj-lt"/>
              <a:buAutoNum type="alphaUcPeriod"/>
            </a:pPr>
            <a:r>
              <a:rPr lang="en-US" sz="2400" dirty="0" smtClean="0"/>
              <a:t>Students will do a separate count for red blood cells and white blood cells. </a:t>
            </a:r>
          </a:p>
          <a:p>
            <a:pPr marL="457200" indent="-457200">
              <a:spcAft>
                <a:spcPts val="800"/>
              </a:spcAft>
              <a:buFont typeface="+mj-lt"/>
              <a:buAutoNum type="alphaUcPeriod"/>
            </a:pPr>
            <a:r>
              <a:rPr lang="en-US" sz="2400" dirty="0" smtClean="0"/>
              <a:t>Count the number of cells inside each box,  including ones touching the boxes borders to provide </a:t>
            </a:r>
            <a:r>
              <a:rPr lang="en-US" sz="2400" u="sng" dirty="0" smtClean="0"/>
              <a:t>a random sampling that represents the whole. </a:t>
            </a:r>
          </a:p>
          <a:p>
            <a:pPr marL="457200" indent="-457200">
              <a:spcAft>
                <a:spcPts val="800"/>
              </a:spcAft>
              <a:buFont typeface="+mj-lt"/>
              <a:buAutoNum type="alphaUcPeriod"/>
            </a:pPr>
            <a:r>
              <a:rPr lang="en-US" sz="2400" dirty="0" smtClean="0"/>
              <a:t>Record the numbers in the worksheet and add up totals. </a:t>
            </a:r>
          </a:p>
        </p:txBody>
      </p:sp>
      <p:sp>
        <p:nvSpPr>
          <p:cNvPr id="3" name="TextBox 2"/>
          <p:cNvSpPr txBox="1"/>
          <p:nvPr/>
        </p:nvSpPr>
        <p:spPr>
          <a:xfrm>
            <a:off x="487229" y="4880275"/>
            <a:ext cx="4846771" cy="1477328"/>
          </a:xfrm>
          <a:prstGeom prst="rect">
            <a:avLst/>
          </a:prstGeom>
          <a:noFill/>
        </p:spPr>
        <p:txBody>
          <a:bodyPr wrap="square" rtlCol="0">
            <a:spAutoFit/>
          </a:bodyPr>
          <a:lstStyle/>
          <a:p>
            <a:r>
              <a:rPr lang="en-US" u="sng" dirty="0" smtClean="0"/>
              <a:t>Note:</a:t>
            </a:r>
            <a:r>
              <a:rPr lang="en-US" u="sng" dirty="0"/>
              <a:t> stacked overlapped </a:t>
            </a:r>
            <a:r>
              <a:rPr lang="en-US" u="sng" dirty="0" smtClean="0"/>
              <a:t>red blood cells </a:t>
            </a:r>
            <a:r>
              <a:rPr lang="en-US" dirty="0" smtClean="0"/>
              <a:t>Regarding </a:t>
            </a:r>
            <a:r>
              <a:rPr lang="en-US" dirty="0"/>
              <a:t>stacked overlapped blood </a:t>
            </a:r>
            <a:r>
              <a:rPr lang="en-US" dirty="0" smtClean="0"/>
              <a:t>cells in the abnormal blood sample, </a:t>
            </a:r>
            <a:r>
              <a:rPr lang="en-US" dirty="0"/>
              <a:t>the best we can do is to count the curved lines (edges of cells) in a stacked group and an estimate here is required</a:t>
            </a:r>
            <a:r>
              <a:rPr lang="en-US" dirty="0" smtClean="0"/>
              <a:t>. </a:t>
            </a:r>
            <a:endParaRPr lang="en-US" dirty="0"/>
          </a:p>
        </p:txBody>
      </p:sp>
      <p:sp>
        <p:nvSpPr>
          <p:cNvPr id="25" name="Rectangle 24"/>
          <p:cNvSpPr/>
          <p:nvPr/>
        </p:nvSpPr>
        <p:spPr>
          <a:xfrm>
            <a:off x="304800" y="4756809"/>
            <a:ext cx="5029200" cy="18258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005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1746</TotalTime>
  <Words>2885</Words>
  <Application>Microsoft Office PowerPoint</Application>
  <PresentationFormat>On-screen Show (4:3)</PresentationFormat>
  <Paragraphs>636</Paragraphs>
  <Slides>41</Slides>
  <Notes>3</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Online Microscope Images Toolkit</vt:lpstr>
      <vt:lpstr>Toolkit Contents</vt:lpstr>
      <vt:lpstr>Why do cell counts (stereology)? ---------------------------------------------------------------------- </vt:lpstr>
      <vt:lpstr>Why do stereology and integrate technology and math (STEM) in science? ---------------------------------------------------------------------------</vt:lpstr>
      <vt:lpstr>1. Operating Microscope Images </vt:lpstr>
      <vt:lpstr>1. Operating Microscope Images </vt:lpstr>
      <vt:lpstr>1. Operating Microscope Images </vt:lpstr>
      <vt:lpstr>2. Cell Count Procedure</vt:lpstr>
      <vt:lpstr>2. Cell Count Procedure</vt:lpstr>
      <vt:lpstr>PowerPoint Presentation</vt:lpstr>
      <vt:lpstr>2. Cell Count - Example Data</vt:lpstr>
      <vt:lpstr>3. Cell Volume Density </vt:lpstr>
      <vt:lpstr>3. Cell Volume Density </vt:lpstr>
      <vt:lpstr>PowerPoint Presentation</vt:lpstr>
      <vt:lpstr>3. Cell Volume Density Example Data </vt:lpstr>
      <vt:lpstr>3. Cell Volume Density Example Data: percentage of whole occupied by each component</vt:lpstr>
      <vt:lpstr>Do analyses from both the cell count (boxes) and volume density (crosses) conclude similar results (magnitude of difference)? --------------------------------------------------------------</vt:lpstr>
      <vt:lpstr>3. (Cont’d) Tissue Volume Density </vt:lpstr>
      <vt:lpstr>3. Tissue Volume Density </vt:lpstr>
      <vt:lpstr>PowerPoint Presentation</vt:lpstr>
      <vt:lpstr>3. Tissue Volume Density Example Data </vt:lpstr>
      <vt:lpstr>3. Tissue Volume Density Example Data:  percentage of whole occupied by each component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Organelle Volume Density</vt:lpstr>
      <vt:lpstr>PowerPoint Presentation</vt:lpstr>
      <vt:lpstr>PowerPoint Presentation</vt:lpstr>
      <vt:lpstr>Other electron micrographs that could be enlarged to fill the computer screen and be used to determine the volume density of organelles in different types of animal cells.</vt:lpstr>
      <vt:lpstr>Toolkit Contents</vt:lpstr>
      <vt:lpstr>Size of human blood cells </vt:lpstr>
      <vt:lpstr>Human blood cells and functions</vt:lpstr>
      <vt:lpstr>Human blood cells and functions con’t</vt:lpstr>
      <vt:lpstr>PowerPoint Presentation</vt:lpstr>
    </vt:vector>
  </TitlesOfParts>
  <Company>College of Veterinary Medicine - Texas A&amp;M Univ.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Microscope Images Toolkit</dc:title>
  <dc:creator>Lab, L Johnson's</dc:creator>
  <cp:lastModifiedBy>Tech</cp:lastModifiedBy>
  <cp:revision>170</cp:revision>
  <dcterms:created xsi:type="dcterms:W3CDTF">2014-02-04T22:05:41Z</dcterms:created>
  <dcterms:modified xsi:type="dcterms:W3CDTF">2014-03-20T15:52:29Z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3678006</vt:lpwstr>
  </property>
  <property fmtid="{D5CDD505-2E9C-101B-9397-08002B2CF9AE}" pid="3" name="NXPowerLiteSettings">
    <vt:lpwstr>F7000400038000</vt:lpwstr>
  </property>
  <property fmtid="{D5CDD505-2E9C-101B-9397-08002B2CF9AE}" pid="4" name="NXPowerLiteVersion">
    <vt:lpwstr>D5.1.5</vt:lpwstr>
  </property>
</Properties>
</file>