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2"/>
  </p:notesMasterIdLst>
  <p:handoutMasterIdLst>
    <p:handoutMasterId r:id="rId23"/>
  </p:handoutMasterIdLst>
  <p:sldIdLst>
    <p:sldId id="256" r:id="rId2"/>
    <p:sldId id="260" r:id="rId3"/>
    <p:sldId id="271" r:id="rId4"/>
    <p:sldId id="268" r:id="rId5"/>
    <p:sldId id="257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90" r:id="rId15"/>
    <p:sldId id="289" r:id="rId16"/>
    <p:sldId id="284" r:id="rId17"/>
    <p:sldId id="285" r:id="rId18"/>
    <p:sldId id="286" r:id="rId19"/>
    <p:sldId id="287" r:id="rId20"/>
    <p:sldId id="288" r:id="rId21"/>
  </p:sldIdLst>
  <p:sldSz cx="9144000" cy="6858000" type="screen4x3"/>
  <p:notesSz cx="6858000" cy="9144000"/>
  <p:defaultTextStyle>
    <a:defPPr>
      <a:defRPr lang="fr-FR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E35C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C94216E5-BD12-45BB-9799-33AD8782D77C}" type="datetimeFigureOut">
              <a:rPr lang="en-US"/>
              <a:pPr/>
              <a:t>6/7/2012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82DB55B5-AC4A-4AED-8208-CC0E09BE35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944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A6477C14-F73C-4DED-9A7A-0228606A1BD6}" type="datetimeFigureOut">
              <a:rPr lang="en-US"/>
              <a:pPr/>
              <a:t>6/7/2012</a:t>
            </a:fld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3AE0FCE3-EB90-4F33-8415-C83DD393B5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460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You could either have students individually write the correct order down or have the entire class work together to come up with the correct order.</a:t>
            </a:r>
          </a:p>
          <a:p>
            <a:pPr>
              <a:buFontTx/>
              <a:buChar char="•"/>
            </a:pPr>
            <a:r>
              <a:rPr lang="en-US" smtClean="0"/>
              <a:t>Most veterinarians have an individual technique when performing a physical exam so answers could vary.  The correct order based on the “Physical Exam” Power Point presentation is: signalment, history, initial observations, socialization, vital signs, head &amp; neck, trunk &amp; limbs, thorax, abdomen, external genitalia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No apparent lameness; note the freedom of stride and relaxed nature of the horse</a:t>
            </a: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FA29EFCC-6BFA-484F-94A2-C8BD30D76001}" type="slidenum">
              <a:rPr lang="en-US">
                <a:latin typeface="Calibri" pitchFamily="34" charset="0"/>
              </a:rPr>
              <a:pPr eaLnBrk="1" hangingPunct="1"/>
              <a:t>14</a:t>
            </a:fld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Lame in the left rear leg; note the short, stiff strides in his back legs, unwillingness to move, and wringing his tail; an unhappy horse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72AA87F4-2526-4364-908E-53385728D4C3}" type="slidenum">
              <a:rPr lang="en-US">
                <a:latin typeface="Calibri" pitchFamily="34" charset="0"/>
              </a:rPr>
              <a:pPr eaLnBrk="1" hangingPunct="1"/>
              <a:t>15</a:t>
            </a:fld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Normal - a quiet, wispy inspiratory phase followed by a short, almost silent expiratory phase </a:t>
            </a:r>
          </a:p>
          <a:p>
            <a:pPr>
              <a:buFontTx/>
              <a:buChar char="•"/>
            </a:pPr>
            <a:r>
              <a:rPr lang="en-US" smtClean="0"/>
              <a:t>Crackles - discontinuous, explosive, "popping" sounds that originate within the airways; heard more commonly during inspiration than expiration, imply either accumulation of fluid secretions or exudate within airways or inflammation and edema in the pulmonary tissue.  </a:t>
            </a:r>
          </a:p>
          <a:p>
            <a:pPr>
              <a:buFontTx/>
              <a:buChar char="•"/>
            </a:pPr>
            <a:r>
              <a:rPr lang="en-US" smtClean="0"/>
              <a:t>Wheezes - continuous musical tones that are most commonly heard at end inspiration or early expiration; imply decreased airway lumen diameter either due to thickening of reactive airway walls or collapse of airways due to pressure from surrounding pulmonary disease </a:t>
            </a:r>
          </a:p>
          <a:p>
            <a:pPr>
              <a:buFontTx/>
              <a:buChar char="•"/>
            </a:pPr>
            <a:r>
              <a:rPr lang="en-US" smtClean="0"/>
              <a:t>Stridor - intense continuous monophonic wheezes heard loudest over extrathoracic airways; indicates upper airway obstruction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b="1" smtClean="0"/>
              <a:t>You will need your speakers turned all the way up to hear the sounds well.</a:t>
            </a:r>
          </a:p>
          <a:p>
            <a:pPr>
              <a:buFontTx/>
              <a:buChar char="•"/>
            </a:pPr>
            <a:r>
              <a:rPr lang="en-US" b="1" smtClean="0"/>
              <a:t>S1 - </a:t>
            </a:r>
            <a:r>
              <a:rPr lang="en-US" smtClean="0"/>
              <a:t>"Sound One" or first heart sound. The LUB in lub-dub. It is created by near simultaneous closure of the mitral and tricuspid valves. </a:t>
            </a: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S2 - </a:t>
            </a:r>
            <a:r>
              <a:rPr lang="en-US" smtClean="0"/>
              <a:t>"Sound Two" or second heart sound. The DUB in lub-dub. It is created by near simultaneous closure of the aortic and pulmonic valves. </a:t>
            </a: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S3 - </a:t>
            </a:r>
            <a:r>
              <a:rPr lang="en-US" smtClean="0"/>
              <a:t>Third heart sound or "ventricular gallop". Low in volume and in frequency (pitch). It is created by sudden tensing of the ventricular wall. </a:t>
            </a:r>
            <a:endParaRPr lang="en-US" b="1" smtClean="0"/>
          </a:p>
          <a:p>
            <a:pPr>
              <a:buFontTx/>
              <a:buChar char="•"/>
            </a:pPr>
            <a:r>
              <a:rPr lang="en-US" b="1" smtClean="0"/>
              <a:t>S4 - </a:t>
            </a:r>
            <a:r>
              <a:rPr lang="en-US" smtClean="0"/>
              <a:t>Forth heart sound or "atrial gallop". Low in volume and in frequency. </a:t>
            </a:r>
          </a:p>
          <a:p>
            <a:pPr>
              <a:buFontTx/>
              <a:buChar char="•"/>
            </a:pPr>
            <a:r>
              <a:rPr lang="en-US" smtClean="0"/>
              <a:t>MT – Mitral, Tricuspid valves</a:t>
            </a:r>
          </a:p>
          <a:p>
            <a:pPr>
              <a:buFontTx/>
              <a:buChar char="•"/>
            </a:pPr>
            <a:r>
              <a:rPr lang="en-US" smtClean="0"/>
              <a:t>AP – Aortic, Pulmonary valves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sz="1500" smtClean="0"/>
              <a:t>stomach, spleen, small intestine, kidneys, urinary bladder, prostate, uterus, colon</a:t>
            </a:r>
          </a:p>
          <a:p>
            <a:pPr>
              <a:buFontTx/>
              <a:buChar char="•"/>
            </a:pPr>
            <a:r>
              <a:rPr lang="en-US" sz="1500" smtClean="0"/>
              <a:t>Images from: </a:t>
            </a:r>
            <a:r>
              <a:rPr lang="en-US" smtClean="0"/>
              <a:t>http://www.vetmed.wsu.edu/ClientED/anatomy/dog_ug.aspx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en-US" smtClean="0"/>
              <a:t>The signalment includes species, breed, sex, &amp; age: </a:t>
            </a:r>
          </a:p>
          <a:p>
            <a:pPr marL="171450" indent="-171450">
              <a:buFontTx/>
              <a:buChar char="•"/>
            </a:pPr>
            <a:r>
              <a:rPr lang="en-US" smtClean="0"/>
              <a:t>The history includes environment, diet, reproductive history, medical history, vaccination status, &amp; current medications:</a:t>
            </a:r>
          </a:p>
          <a:p>
            <a:pPr marL="171450" indent="-171450"/>
            <a:endParaRPr lang="en-US" smtClean="0"/>
          </a:p>
          <a:p>
            <a:pPr marL="171450" indent="-171450"/>
            <a:endParaRPr 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4E8ED26B-C36B-4C44-9178-A469898D9107}" type="slidenum">
              <a:rPr lang="en-US">
                <a:latin typeface="Calibri" pitchFamily="34" charset="0"/>
              </a:rPr>
              <a:pPr eaLnBrk="1" hangingPunct="1"/>
              <a:t>3</a:t>
            </a:fld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Signalment: horse, Dutch Warmblood, male, 10 years.</a:t>
            </a:r>
          </a:p>
          <a:p>
            <a:pPr>
              <a:buFontTx/>
              <a:buChar char="•"/>
            </a:pPr>
            <a:r>
              <a:rPr lang="en-US" smtClean="0"/>
              <a:t>History: gelding, stalled next to an indoor arena, turned out 1-2 hours/day, fed 2 flakes of Timothy hay and 3 lbs sweet feed 3x/day, vaccinations current and dewormed every 8 weeks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208DD7CD-0342-4838-A9B4-87481015725B}" type="slidenum">
              <a:rPr lang="en-US">
                <a:latin typeface="Calibri" pitchFamily="34" charset="0"/>
              </a:rPr>
              <a:pPr eaLnBrk="1" hangingPunct="1"/>
              <a:t>4</a:t>
            </a:fld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Image 1 – unhealthy swine: dull eyes, dropping ears, poor color, does not appear very alert or active</a:t>
            </a:r>
          </a:p>
          <a:p>
            <a:pPr>
              <a:buFontTx/>
              <a:buChar char="•"/>
            </a:pPr>
            <a:r>
              <a:rPr lang="en-US" smtClean="0"/>
              <a:t>Image 2 – healthy swine: bright eyes, erect ears, alert, pink “glowing” skin</a:t>
            </a:r>
          </a:p>
          <a:p>
            <a:pPr>
              <a:buFontTx/>
              <a:buChar char="•"/>
            </a:pPr>
            <a:r>
              <a:rPr lang="en-US" smtClean="0"/>
              <a:t>Image 3 – unhealthy dog: dull eyes, drooping ears, rough, dull, patchy coat, uninterested expression</a:t>
            </a:r>
          </a:p>
          <a:p>
            <a:pPr>
              <a:buFontTx/>
              <a:buChar char="•"/>
            </a:pPr>
            <a:r>
              <a:rPr lang="en-US" smtClean="0"/>
              <a:t>Image 4 – same dog, but healthy: bright eyes, erect ears, shiny, sleek coat, alert &amp; responsive expression</a:t>
            </a:r>
          </a:p>
          <a:p>
            <a:pPr>
              <a:buFontTx/>
              <a:buChar char="•"/>
            </a:pPr>
            <a:r>
              <a:rPr lang="en-US" smtClean="0"/>
              <a:t>Image 5 – healthy horse: bright eyes, erect ears, shiny, sleek coat, interested expression, active</a:t>
            </a:r>
          </a:p>
          <a:p>
            <a:pPr>
              <a:buFontTx/>
              <a:buChar char="•"/>
            </a:pPr>
            <a:r>
              <a:rPr lang="en-US" smtClean="0"/>
              <a:t>Image 6 – unhealthy horse: dull eye, drooping head, uninterested expression, little muscle mass, dull coat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The official vital signs include: heart rate/pulse, temperature, and respiration.</a:t>
            </a:r>
          </a:p>
          <a:p>
            <a:pPr>
              <a:buFontTx/>
              <a:buChar char="•"/>
            </a:pPr>
            <a:r>
              <a:rPr lang="en-US" smtClean="0"/>
              <a:t>Capillary refill time, mucous membrane color, hydration, and body condition are also commonly used as base-line measures.</a:t>
            </a:r>
          </a:p>
          <a:p>
            <a:pPr>
              <a:buFontTx/>
              <a:buChar char="•"/>
            </a:pPr>
            <a:r>
              <a:rPr lang="en-US" smtClean="0"/>
              <a:t>You might also review the units each vital sign is measured with, i.e. temperature is °F, pulse is beats per minute (bpm), respiration rate is breaths per minute (bpm), capillary refill time is seconds, body conditions is assigned a value 1 – 9.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buFontTx/>
              <a:buAutoNum type="arabicPeriod"/>
            </a:pPr>
            <a:r>
              <a:rPr lang="en-US" smtClean="0"/>
              <a:t>Respiration rate</a:t>
            </a:r>
          </a:p>
          <a:p>
            <a:pPr marL="228600" indent="-228600">
              <a:buFontTx/>
              <a:buAutoNum type="arabicPeriod"/>
            </a:pPr>
            <a:r>
              <a:rPr lang="en-US" smtClean="0"/>
              <a:t>temperature</a:t>
            </a:r>
          </a:p>
          <a:p>
            <a:pPr marL="228600" indent="-228600">
              <a:buFontTx/>
              <a:buAutoNum type="arabicPeriod"/>
            </a:pPr>
            <a:r>
              <a:rPr lang="en-US" smtClean="0"/>
              <a:t> pulse rate</a:t>
            </a:r>
          </a:p>
          <a:p>
            <a:pPr marL="228600" indent="-228600">
              <a:buFontTx/>
              <a:buAutoNum type="arabicPeriod"/>
            </a:pPr>
            <a:r>
              <a:rPr lang="en-US" smtClean="0"/>
              <a:t>Hydration (turgor test or skin pinch test)</a:t>
            </a:r>
          </a:p>
          <a:p>
            <a:pPr marL="228600" indent="-228600">
              <a:buFontTx/>
              <a:buAutoNum type="arabicPeriod"/>
            </a:pPr>
            <a:r>
              <a:rPr lang="en-US" smtClean="0"/>
              <a:t>Mucous membrane (gums for capillary refill time)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en-US" smtClean="0"/>
              <a:t>Image 1 – dog oral cavity with inflamed gums and heavy plaque build-up</a:t>
            </a:r>
          </a:p>
          <a:p>
            <a:pPr marL="171450" indent="-171450">
              <a:buFontTx/>
              <a:buChar char="•"/>
            </a:pPr>
            <a:r>
              <a:rPr lang="en-US" smtClean="0"/>
              <a:t>Image 2 – Hereford cow with eye discharge, inflamed eye lids, and burned muzzle from discharge</a:t>
            </a:r>
          </a:p>
          <a:p>
            <a:pPr marL="171450" indent="-171450">
              <a:buFontTx/>
              <a:buChar char="•"/>
            </a:pPr>
            <a:r>
              <a:rPr lang="en-US" smtClean="0"/>
              <a:t>Image 3 – cat ear with black waxy discharge 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B8233DAF-4907-4F95-95A4-EBFE1FA814BD}" type="slidenum">
              <a:rPr lang="en-US">
                <a:latin typeface="Calibri" pitchFamily="34" charset="0"/>
              </a:rPr>
              <a:pPr eaLnBrk="1" hangingPunct="1"/>
              <a:t>11</a:t>
            </a:fld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en-US" smtClean="0"/>
              <a:t>This video takes a few seconds to begin</a:t>
            </a:r>
          </a:p>
          <a:p>
            <a:pPr marL="171450" indent="-171450">
              <a:buFontTx/>
              <a:buChar char="•"/>
            </a:pPr>
            <a:r>
              <a:rPr lang="en-US" smtClean="0"/>
              <a:t>Lame on front left leg</a:t>
            </a:r>
          </a:p>
          <a:p>
            <a:pPr marL="171450" indent="-171450">
              <a:buFontTx/>
              <a:buChar char="•"/>
            </a:pPr>
            <a:r>
              <a:rPr lang="en-US" smtClean="0"/>
              <a:t>Note how the horse’s head goes “down on sound” or bobs as the sound leg hits the ground</a:t>
            </a:r>
          </a:p>
          <a:p>
            <a:pPr marL="171450" indent="-171450">
              <a:buFontTx/>
              <a:buChar char="•"/>
            </a:pPr>
            <a:r>
              <a:rPr lang="en-US" smtClean="0"/>
              <a:t>It is more pronounced as the horse circles left because of the increased weight bearing in that direction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99FD4040-E336-43A8-8A47-5FBF5E123519}" type="slidenum">
              <a:rPr lang="en-US">
                <a:latin typeface="Calibri" pitchFamily="34" charset="0"/>
              </a:rPr>
              <a:pPr eaLnBrk="1" hangingPunct="1"/>
              <a:t>13</a:t>
            </a:fld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 sz="2400"/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 sz="2400"/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</p:grpSp>
      <p:sp>
        <p:nvSpPr>
          <p:cNvPr id="358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>
                <a:latin typeface="Arial" charset="0"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06AD8E8-E6BB-4B50-8C30-A25AE64AE0F5}" type="datetimeFigureOut">
              <a:rPr lang="fr-FR"/>
              <a:pPr/>
              <a:t>07/06/2012</a:t>
            </a:fld>
            <a:endParaRPr lang="en-US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4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b="1"/>
            </a:lvl1pPr>
          </a:lstStyle>
          <a:p>
            <a:fld id="{A87F4EE9-8AE0-46C7-BC7D-122C56C5FD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66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299E8-DD81-4A07-BFCC-14B9E480DE6B}" type="datetimeFigureOut">
              <a:rPr lang="fr-FR"/>
              <a:pPr/>
              <a:t>07/06/2012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95428-B059-4745-B4A7-7B8CFD1023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52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597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597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AEEC08-7EB4-4A14-8500-B6B5E2975514}" type="datetimeFigureOut">
              <a:rPr lang="fr-FR"/>
              <a:pPr/>
              <a:t>07/06/2012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261666-E442-4EDF-84EF-A0EEC029EE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17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15BAF0-00DE-4752-B701-85C5C651F7BE}" type="datetimeFigureOut">
              <a:rPr lang="fr-FR"/>
              <a:pPr/>
              <a:t>07/06/2012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67CBF6-3AF2-472F-A19F-EAD6B5CD47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314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C9EE14-D469-440C-B62A-44C9D8C4EECC}" type="datetimeFigureOut">
              <a:rPr lang="fr-FR"/>
              <a:pPr/>
              <a:t>07/06/2012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BAB8DF-F622-4E0C-A231-EA385565B0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95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C1E0A4-C40A-4CEA-B549-338DF5F3CF8B}" type="datetimeFigureOut">
              <a:rPr lang="fr-FR"/>
              <a:pPr/>
              <a:t>07/06/2012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D333CC-EE22-4FD0-85AD-A6CB519F25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736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45ED6B-8570-4AAF-A46D-C90F396B5A67}" type="datetimeFigureOut">
              <a:rPr lang="fr-FR"/>
              <a:pPr/>
              <a:t>07/06/2012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E0018F-0C83-43F4-8309-AC1B15C0F5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61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D9120E-39A9-4B14-9D84-A5CDC0304B99}" type="datetimeFigureOut">
              <a:rPr lang="fr-FR"/>
              <a:pPr/>
              <a:t>07/06/2012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D3BD35-C510-4528-8626-4F8556A4AD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4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8570FF-92BC-4E78-A70D-E14D33B25A07}" type="datetimeFigureOut">
              <a:rPr lang="fr-FR"/>
              <a:pPr/>
              <a:t>07/06/2012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384FE-C4E4-4581-AEA9-0182779A98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844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FDADFF-F902-45B0-A623-45C7BF88E096}" type="datetimeFigureOut">
              <a:rPr lang="fr-FR"/>
              <a:pPr/>
              <a:t>07/06/2012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498505-25CF-45C9-8D61-CED146265F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039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FFB701-A94F-43EC-B46D-1176941ECE14}" type="datetimeFigureOut">
              <a:rPr lang="fr-FR"/>
              <a:pPr/>
              <a:t>07/06/2012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37DFD5-A0AA-4E17-BB80-D67891E724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67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229600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16764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latin typeface="Arial" charset="0"/>
              </a:defRPr>
            </a:lvl1pPr>
          </a:lstStyle>
          <a:p>
            <a:fld id="{82E4B93C-7F0D-47A8-B270-7D786B54D781}" type="datetimeFigureOut">
              <a:rPr lang="fr-FR"/>
              <a:pPr/>
              <a:t>07/06/2012</a:t>
            </a:fld>
            <a:endParaRPr lang="en-US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fld id="{B9ABBFF6-FFB3-43EE-B4B2-61CB414D0ABA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279400" y="152400"/>
            <a:ext cx="8686800" cy="1600200"/>
            <a:chOff x="176" y="96"/>
            <a:chExt cx="5472" cy="1008"/>
          </a:xfrm>
        </p:grpSpPr>
        <p:sp>
          <p:nvSpPr>
            <p:cNvPr id="1032" name="Line 8"/>
            <p:cNvSpPr>
              <a:spLocks noChangeShapeType="1"/>
            </p:cNvSpPr>
            <p:nvPr/>
          </p:nvSpPr>
          <p:spPr bwMode="auto">
            <a:xfrm flipH="1">
              <a:off x="288" y="1104"/>
              <a:ext cx="52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Rectangle 9"/>
            <p:cNvSpPr>
              <a:spLocks noChangeArrowheads="1"/>
            </p:cNvSpPr>
            <p:nvPr/>
          </p:nvSpPr>
          <p:spPr bwMode="auto">
            <a:xfrm>
              <a:off x="5504" y="96"/>
              <a:ext cx="14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1034" name="Rectangle 10"/>
            <p:cNvSpPr>
              <a:spLocks noChangeArrowheads="1"/>
            </p:cNvSpPr>
            <p:nvPr/>
          </p:nvSpPr>
          <p:spPr bwMode="auto">
            <a:xfrm>
              <a:off x="176" y="96"/>
              <a:ext cx="5326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1035" name="Rectangle 11"/>
            <p:cNvSpPr>
              <a:spLocks noChangeArrowheads="1"/>
            </p:cNvSpPr>
            <p:nvPr/>
          </p:nvSpPr>
          <p:spPr bwMode="auto">
            <a:xfrm>
              <a:off x="176" y="240"/>
              <a:ext cx="5326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1036" name="Rectangle 12"/>
            <p:cNvSpPr>
              <a:spLocks noChangeArrowheads="1"/>
            </p:cNvSpPr>
            <p:nvPr/>
          </p:nvSpPr>
          <p:spPr bwMode="auto">
            <a:xfrm>
              <a:off x="5504" y="241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itchFamily="2" charset="2"/>
        <a:buChar char="o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377950" indent="-46831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o"/>
        <a:defRPr sz="2400">
          <a:solidFill>
            <a:schemeClr val="tx1"/>
          </a:solidFill>
          <a:latin typeface="+mn-lt"/>
        </a:defRPr>
      </a:lvl3pPr>
      <a:lvl4pPr marL="1827213" indent="-4381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297113" indent="-468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5pPr>
      <a:lvl6pPr marL="27543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6pPr>
      <a:lvl7pPr marL="32115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7pPr>
      <a:lvl8pPr marL="36687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8pPr>
      <a:lvl9pPr marL="41259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CVMGlobal\Scratch\!!!PEER\performing%20pe\Equine%20Massage%20Therapy%20ONE%20LAME%20HORSE%20(3).wmv" TargetMode="Externa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CVMGlobal\Scratch\!!!PEER\performing%20pe\Case%202.wmv" TargetMode="Externa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CVMGlobal\Scratch\!!!PEER\performing%20pe\Case%203.wmv" TargetMode="Externa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audio" Target="../media/audio1.wav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audio7.wav"/><Relationship Id="rId7" Type="http://schemas.openxmlformats.org/officeDocument/2006/relationships/image" Target="../media/image27.gif"/><Relationship Id="rId2" Type="http://schemas.openxmlformats.org/officeDocument/2006/relationships/audio" Target="../media/audio6.wav"/><Relationship Id="rId1" Type="http://schemas.openxmlformats.org/officeDocument/2006/relationships/audio" Target="../media/audio5.wav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ctrTitle" idx="4294967295"/>
          </p:nvPr>
        </p:nvSpPr>
        <p:spPr>
          <a:xfrm>
            <a:off x="381000" y="685800"/>
            <a:ext cx="8458200" cy="838200"/>
          </a:xfrm>
        </p:spPr>
        <p:txBody>
          <a:bodyPr anchor="ctr"/>
          <a:lstStyle/>
          <a:p>
            <a:pPr algn="ctr" eaLnBrk="1" hangingPunct="1"/>
            <a:r>
              <a:rPr lang="en-US" sz="4800" b="1" smtClean="0"/>
              <a:t>Performing a Physical Exam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05400" y="6248400"/>
            <a:ext cx="381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+mn-cs"/>
              </a:rPr>
              <a:t>Copyright 2010 PEER.tamu.edu </a:t>
            </a:r>
          </a:p>
        </p:txBody>
      </p:sp>
      <p:pic>
        <p:nvPicPr>
          <p:cNvPr id="3076" name="Picture 7" descr="2950402481_9e2962414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1" descr="current-c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81200"/>
            <a:ext cx="3657600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0" descr="dogea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88" y="914400"/>
            <a:ext cx="48609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3"/>
          <p:cNvSpPr>
            <a:spLocks noChangeArrowheads="1"/>
          </p:cNvSpPr>
          <p:nvPr/>
        </p:nvSpPr>
        <p:spPr bwMode="auto">
          <a:xfrm>
            <a:off x="3733800" y="1752600"/>
            <a:ext cx="533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2" name="Rectangle 24"/>
          <p:cNvSpPr>
            <a:spLocks noChangeArrowheads="1"/>
          </p:cNvSpPr>
          <p:nvPr/>
        </p:nvSpPr>
        <p:spPr bwMode="auto">
          <a:xfrm>
            <a:off x="2357438" y="2211388"/>
            <a:ext cx="1673225" cy="301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3" name="Rectangle 25"/>
          <p:cNvSpPr>
            <a:spLocks noChangeArrowheads="1"/>
          </p:cNvSpPr>
          <p:nvPr/>
        </p:nvSpPr>
        <p:spPr bwMode="auto">
          <a:xfrm>
            <a:off x="2286000" y="3276600"/>
            <a:ext cx="685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4" name="Rectangle 26"/>
          <p:cNvSpPr>
            <a:spLocks noChangeArrowheads="1"/>
          </p:cNvSpPr>
          <p:nvPr/>
        </p:nvSpPr>
        <p:spPr bwMode="auto">
          <a:xfrm>
            <a:off x="2362200" y="4343400"/>
            <a:ext cx="914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5" name="Rectangle 27"/>
          <p:cNvSpPr>
            <a:spLocks noChangeArrowheads="1"/>
          </p:cNvSpPr>
          <p:nvPr/>
        </p:nvSpPr>
        <p:spPr bwMode="auto">
          <a:xfrm>
            <a:off x="5486400" y="3733800"/>
            <a:ext cx="16002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6" name="Rectangle 28"/>
          <p:cNvSpPr>
            <a:spLocks noChangeArrowheads="1"/>
          </p:cNvSpPr>
          <p:nvPr/>
        </p:nvSpPr>
        <p:spPr bwMode="auto">
          <a:xfrm>
            <a:off x="5943600" y="4114800"/>
            <a:ext cx="762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7" name="Rectangle 29"/>
          <p:cNvSpPr>
            <a:spLocks noChangeArrowheads="1"/>
          </p:cNvSpPr>
          <p:nvPr/>
        </p:nvSpPr>
        <p:spPr bwMode="auto">
          <a:xfrm>
            <a:off x="3124200" y="5715000"/>
            <a:ext cx="1905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8" name="Rectangle 30"/>
          <p:cNvSpPr>
            <a:spLocks noChangeArrowheads="1"/>
          </p:cNvSpPr>
          <p:nvPr/>
        </p:nvSpPr>
        <p:spPr bwMode="auto">
          <a:xfrm>
            <a:off x="4724400" y="6096000"/>
            <a:ext cx="2209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9" name="Rectangle 31"/>
          <p:cNvSpPr>
            <a:spLocks noChangeArrowheads="1"/>
          </p:cNvSpPr>
          <p:nvPr/>
        </p:nvSpPr>
        <p:spPr bwMode="auto">
          <a:xfrm>
            <a:off x="6400800" y="4648200"/>
            <a:ext cx="762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320" name="Picture 32" descr="dogea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914400"/>
            <a:ext cx="48609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2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14400"/>
          </a:xfrm>
        </p:spPr>
        <p:txBody>
          <a:bodyPr/>
          <a:lstStyle/>
          <a:p>
            <a:pPr algn="ctr"/>
            <a:r>
              <a:rPr lang="en-US" smtClean="0"/>
              <a:t>A Closer Look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Examine the following images and identify any abnormalities.</a:t>
            </a: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990850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048000"/>
            <a:ext cx="2843213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Trunk and Limbs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8686800" cy="4800600"/>
          </a:xfrm>
        </p:spPr>
        <p:txBody>
          <a:bodyPr/>
          <a:lstStyle/>
          <a:p>
            <a:r>
              <a:rPr lang="en-US" smtClean="0"/>
              <a:t>Watch the videos and evaluate the horses for lameness.</a:t>
            </a:r>
          </a:p>
          <a:p>
            <a:pPr lvl="1"/>
            <a:r>
              <a:rPr lang="en-US" smtClean="0"/>
              <a:t>Attempt to determine which leg (if any) they are lame on.</a:t>
            </a:r>
          </a:p>
          <a:p>
            <a:pPr lvl="1"/>
            <a:r>
              <a:rPr lang="en-US" smtClean="0"/>
              <a:t>Why would lameness present more when the horse is traveling in one direction than the other?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Lameness Check Case Studies</a:t>
            </a:r>
          </a:p>
        </p:txBody>
      </p:sp>
      <p:pic>
        <p:nvPicPr>
          <p:cNvPr id="2" name="Equine Massage Therapy ONE LAME HORSE (3)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90763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Lameness Check Case Studies</a:t>
            </a:r>
          </a:p>
        </p:txBody>
      </p:sp>
      <p:pic>
        <p:nvPicPr>
          <p:cNvPr id="2" name="Case 2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133600"/>
            <a:ext cx="537686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Lameness Check Case Studies</a:t>
            </a:r>
          </a:p>
        </p:txBody>
      </p:sp>
      <p:pic>
        <p:nvPicPr>
          <p:cNvPr id="2" name="Case 3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20913"/>
            <a:ext cx="5283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1"/>
          <p:cNvSpPr>
            <a:spLocks noChangeArrowheads="1"/>
          </p:cNvSpPr>
          <p:nvPr/>
        </p:nvSpPr>
        <p:spPr bwMode="auto">
          <a:xfrm>
            <a:off x="6781800" y="3124200"/>
            <a:ext cx="1905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en-US" sz="2800"/>
          </a:p>
        </p:txBody>
      </p:sp>
      <p:sp>
        <p:nvSpPr>
          <p:cNvPr id="18435" name="Line 52"/>
          <p:cNvSpPr>
            <a:spLocks noChangeShapeType="1"/>
          </p:cNvSpPr>
          <p:nvPr/>
        </p:nvSpPr>
        <p:spPr bwMode="auto">
          <a:xfrm>
            <a:off x="6781800" y="3124200"/>
            <a:ext cx="19050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6" name="Line 53"/>
          <p:cNvSpPr>
            <a:spLocks noChangeShapeType="1"/>
          </p:cNvSpPr>
          <p:nvPr/>
        </p:nvSpPr>
        <p:spPr bwMode="auto">
          <a:xfrm>
            <a:off x="6781800" y="4419600"/>
            <a:ext cx="19050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7" name="Line 54"/>
          <p:cNvSpPr>
            <a:spLocks noChangeShapeType="1"/>
          </p:cNvSpPr>
          <p:nvPr/>
        </p:nvSpPr>
        <p:spPr bwMode="auto">
          <a:xfrm>
            <a:off x="6781800" y="3124200"/>
            <a:ext cx="0" cy="12954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Line 55"/>
          <p:cNvSpPr>
            <a:spLocks noChangeShapeType="1"/>
          </p:cNvSpPr>
          <p:nvPr/>
        </p:nvSpPr>
        <p:spPr bwMode="auto">
          <a:xfrm>
            <a:off x="8686800" y="3124200"/>
            <a:ext cx="0" cy="12954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Rectangle 41"/>
          <p:cNvSpPr>
            <a:spLocks noChangeArrowheads="1"/>
          </p:cNvSpPr>
          <p:nvPr/>
        </p:nvSpPr>
        <p:spPr bwMode="auto">
          <a:xfrm>
            <a:off x="4495800" y="3124200"/>
            <a:ext cx="17526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en-US" sz="2800"/>
          </a:p>
        </p:txBody>
      </p:sp>
      <p:sp>
        <p:nvSpPr>
          <p:cNvPr id="18440" name="Line 38"/>
          <p:cNvSpPr>
            <a:spLocks noChangeShapeType="1"/>
          </p:cNvSpPr>
          <p:nvPr/>
        </p:nvSpPr>
        <p:spPr bwMode="auto">
          <a:xfrm flipV="1">
            <a:off x="2438400" y="3429000"/>
            <a:ext cx="838200" cy="685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1" name="Text Box 29"/>
          <p:cNvSpPr txBox="1">
            <a:spLocks noChangeArrowheads="1"/>
          </p:cNvSpPr>
          <p:nvPr/>
        </p:nvSpPr>
        <p:spPr bwMode="auto">
          <a:xfrm rot="2430076">
            <a:off x="3200400" y="3505200"/>
            <a:ext cx="1111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 eaLnBrk="1" hangingPunct="1"/>
            <a:r>
              <a:rPr lang="en-US"/>
              <a:t>expiration</a:t>
            </a:r>
          </a:p>
        </p:txBody>
      </p:sp>
      <p:sp>
        <p:nvSpPr>
          <p:cNvPr id="18442" name="Text Box 30"/>
          <p:cNvSpPr txBox="1">
            <a:spLocks noChangeArrowheads="1"/>
          </p:cNvSpPr>
          <p:nvPr/>
        </p:nvSpPr>
        <p:spPr bwMode="auto">
          <a:xfrm rot="-2429705">
            <a:off x="4343400" y="3276600"/>
            <a:ext cx="1162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 eaLnBrk="1" hangingPunct="1"/>
            <a:r>
              <a:rPr lang="en-US"/>
              <a:t>inspiration</a:t>
            </a:r>
          </a:p>
        </p:txBody>
      </p:sp>
      <p:sp>
        <p:nvSpPr>
          <p:cNvPr id="18443" name="Line 42"/>
          <p:cNvSpPr>
            <a:spLocks noChangeShapeType="1"/>
          </p:cNvSpPr>
          <p:nvPr/>
        </p:nvSpPr>
        <p:spPr bwMode="auto">
          <a:xfrm>
            <a:off x="4495800" y="3124200"/>
            <a:ext cx="19050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4" name="Line 43"/>
          <p:cNvSpPr>
            <a:spLocks noChangeShapeType="1"/>
          </p:cNvSpPr>
          <p:nvPr/>
        </p:nvSpPr>
        <p:spPr bwMode="auto">
          <a:xfrm>
            <a:off x="4495800" y="4419600"/>
            <a:ext cx="19050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5" name="Line 44"/>
          <p:cNvSpPr>
            <a:spLocks noChangeShapeType="1"/>
          </p:cNvSpPr>
          <p:nvPr/>
        </p:nvSpPr>
        <p:spPr bwMode="auto">
          <a:xfrm>
            <a:off x="4495800" y="3124200"/>
            <a:ext cx="0" cy="12954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6" name="Line 45"/>
          <p:cNvSpPr>
            <a:spLocks noChangeShapeType="1"/>
          </p:cNvSpPr>
          <p:nvPr/>
        </p:nvSpPr>
        <p:spPr bwMode="auto">
          <a:xfrm>
            <a:off x="6400800" y="3124200"/>
            <a:ext cx="0" cy="12954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7" name="Rectangle 22"/>
          <p:cNvSpPr>
            <a:spLocks noChangeArrowheads="1"/>
          </p:cNvSpPr>
          <p:nvPr/>
        </p:nvSpPr>
        <p:spPr bwMode="auto">
          <a:xfrm>
            <a:off x="152400" y="3124200"/>
            <a:ext cx="1905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en-US" sz="2800"/>
          </a:p>
        </p:txBody>
      </p:sp>
      <p:sp>
        <p:nvSpPr>
          <p:cNvPr id="18448" name="Line 23"/>
          <p:cNvSpPr>
            <a:spLocks noChangeShapeType="1"/>
          </p:cNvSpPr>
          <p:nvPr/>
        </p:nvSpPr>
        <p:spPr bwMode="auto">
          <a:xfrm>
            <a:off x="152400" y="3124200"/>
            <a:ext cx="19050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9" name="Line 24"/>
          <p:cNvSpPr>
            <a:spLocks noChangeShapeType="1"/>
          </p:cNvSpPr>
          <p:nvPr/>
        </p:nvSpPr>
        <p:spPr bwMode="auto">
          <a:xfrm>
            <a:off x="152400" y="4394200"/>
            <a:ext cx="19050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0" name="Line 25"/>
          <p:cNvSpPr>
            <a:spLocks noChangeShapeType="1"/>
          </p:cNvSpPr>
          <p:nvPr/>
        </p:nvSpPr>
        <p:spPr bwMode="auto">
          <a:xfrm>
            <a:off x="152400" y="3124200"/>
            <a:ext cx="0" cy="12700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1" name="Line 26"/>
          <p:cNvSpPr>
            <a:spLocks noChangeShapeType="1"/>
          </p:cNvSpPr>
          <p:nvPr/>
        </p:nvSpPr>
        <p:spPr bwMode="auto">
          <a:xfrm>
            <a:off x="2057400" y="3124200"/>
            <a:ext cx="0" cy="12700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Respiratory Auscultation</a:t>
            </a:r>
          </a:p>
        </p:txBody>
      </p:sp>
      <p:sp>
        <p:nvSpPr>
          <p:cNvPr id="18453" name="Rectangle 121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828800"/>
            <a:ext cx="8610600" cy="1143000"/>
          </a:xfrm>
        </p:spPr>
        <p:txBody>
          <a:bodyPr/>
          <a:lstStyle/>
          <a:p>
            <a:r>
              <a:rPr lang="en-US" sz="2800" smtClean="0"/>
              <a:t>Listen to the following breath sounds to compare and contrast normal and abnormal.</a:t>
            </a:r>
          </a:p>
        </p:txBody>
      </p:sp>
      <p:pic>
        <p:nvPicPr>
          <p:cNvPr id="10" name="crac778.wav">
            <a:hlinkClick r:id="" action="ppaction://media"/>
          </p:cNvPr>
          <p:cNvPicPr>
            <a:picLocks noRot="1" noChangeAspect="1"/>
          </p:cNvPicPr>
          <p:nvPr>
            <a:wavAudioFile r:embed="rId1" name="crackles2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876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whee793.wav">
            <a:hlinkClick r:id="" action="ppaction://media"/>
          </p:cNvPr>
          <p:cNvPicPr>
            <a:picLocks noRot="1" noChangeAspect="1"/>
          </p:cNvPicPr>
          <p:nvPr>
            <a:wavAudioFile r:embed="rId2" name="wheeze2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876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tri824.wav">
            <a:hlinkClick r:id="" action="ppaction://media"/>
          </p:cNvPr>
          <p:cNvPicPr>
            <a:picLocks noRot="1" noChangeAspect="1"/>
          </p:cNvPicPr>
          <p:nvPr>
            <a:wavAudioFile r:embed="rId3" name="stridor2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876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7" name="Text Box 9"/>
          <p:cNvSpPr txBox="1">
            <a:spLocks noChangeArrowheads="1"/>
          </p:cNvSpPr>
          <p:nvPr/>
        </p:nvSpPr>
        <p:spPr bwMode="auto">
          <a:xfrm>
            <a:off x="152400" y="4419600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Normal</a:t>
            </a:r>
          </a:p>
        </p:txBody>
      </p:sp>
      <p:sp>
        <p:nvSpPr>
          <p:cNvPr id="18458" name="Text Box 10"/>
          <p:cNvSpPr txBox="1">
            <a:spLocks noChangeArrowheads="1"/>
          </p:cNvSpPr>
          <p:nvPr/>
        </p:nvSpPr>
        <p:spPr bwMode="auto">
          <a:xfrm>
            <a:off x="2743200" y="4495800"/>
            <a:ext cx="984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 eaLnBrk="1" hangingPunct="1"/>
            <a:r>
              <a:rPr lang="en-US"/>
              <a:t>Crackles</a:t>
            </a:r>
          </a:p>
        </p:txBody>
      </p:sp>
      <p:sp>
        <p:nvSpPr>
          <p:cNvPr id="18459" name="Text Box 11"/>
          <p:cNvSpPr txBox="1">
            <a:spLocks noChangeArrowheads="1"/>
          </p:cNvSpPr>
          <p:nvPr/>
        </p:nvSpPr>
        <p:spPr bwMode="auto">
          <a:xfrm>
            <a:off x="4953000" y="4495800"/>
            <a:ext cx="1009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 eaLnBrk="1" hangingPunct="1"/>
            <a:r>
              <a:rPr lang="en-US"/>
              <a:t>Wheezes</a:t>
            </a:r>
          </a:p>
        </p:txBody>
      </p:sp>
      <p:sp>
        <p:nvSpPr>
          <p:cNvPr id="18460" name="Text Box 12"/>
          <p:cNvSpPr txBox="1">
            <a:spLocks noChangeArrowheads="1"/>
          </p:cNvSpPr>
          <p:nvPr/>
        </p:nvSpPr>
        <p:spPr bwMode="auto">
          <a:xfrm>
            <a:off x="7391400" y="4495800"/>
            <a:ext cx="819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 eaLnBrk="1" hangingPunct="1"/>
            <a:r>
              <a:rPr lang="en-US"/>
              <a:t>Stridor</a:t>
            </a:r>
          </a:p>
        </p:txBody>
      </p:sp>
      <p:sp>
        <p:nvSpPr>
          <p:cNvPr id="18461" name="Line 14"/>
          <p:cNvSpPr>
            <a:spLocks noChangeShapeType="1"/>
          </p:cNvSpPr>
          <p:nvPr/>
        </p:nvSpPr>
        <p:spPr bwMode="auto">
          <a:xfrm flipV="1">
            <a:off x="304800" y="3352800"/>
            <a:ext cx="9144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2" name="Line 15"/>
          <p:cNvSpPr>
            <a:spLocks noChangeShapeType="1"/>
          </p:cNvSpPr>
          <p:nvPr/>
        </p:nvSpPr>
        <p:spPr bwMode="auto">
          <a:xfrm>
            <a:off x="1219200" y="3352800"/>
            <a:ext cx="2286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3" name="Line 16"/>
          <p:cNvSpPr>
            <a:spLocks noChangeShapeType="1"/>
          </p:cNvSpPr>
          <p:nvPr/>
        </p:nvSpPr>
        <p:spPr bwMode="auto">
          <a:xfrm>
            <a:off x="304800" y="41148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4" name="Text Box 18"/>
          <p:cNvSpPr txBox="1">
            <a:spLocks noChangeArrowheads="1"/>
          </p:cNvSpPr>
          <p:nvPr/>
        </p:nvSpPr>
        <p:spPr bwMode="auto">
          <a:xfrm>
            <a:off x="304800" y="4038600"/>
            <a:ext cx="971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 eaLnBrk="1" hangingPunct="1"/>
            <a:r>
              <a:rPr lang="en-US"/>
              <a:t>intensity</a:t>
            </a:r>
          </a:p>
        </p:txBody>
      </p:sp>
      <p:sp>
        <p:nvSpPr>
          <p:cNvPr id="18465" name="Text Box 19"/>
          <p:cNvSpPr txBox="1">
            <a:spLocks noChangeArrowheads="1"/>
          </p:cNvSpPr>
          <p:nvPr/>
        </p:nvSpPr>
        <p:spPr bwMode="auto">
          <a:xfrm rot="-2429705">
            <a:off x="76200" y="3429000"/>
            <a:ext cx="1162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 eaLnBrk="1" hangingPunct="1"/>
            <a:r>
              <a:rPr lang="en-US"/>
              <a:t>inspiration</a:t>
            </a:r>
          </a:p>
        </p:txBody>
      </p:sp>
      <p:sp>
        <p:nvSpPr>
          <p:cNvPr id="18466" name="Text Box 20"/>
          <p:cNvSpPr txBox="1">
            <a:spLocks noChangeArrowheads="1"/>
          </p:cNvSpPr>
          <p:nvPr/>
        </p:nvSpPr>
        <p:spPr bwMode="auto">
          <a:xfrm rot="2709453">
            <a:off x="1075532" y="3420268"/>
            <a:ext cx="1111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 eaLnBrk="1" hangingPunct="1"/>
            <a:r>
              <a:rPr lang="en-US"/>
              <a:t>expiration</a:t>
            </a:r>
          </a:p>
        </p:txBody>
      </p:sp>
      <p:sp>
        <p:nvSpPr>
          <p:cNvPr id="18467" name="Line 28"/>
          <p:cNvSpPr>
            <a:spLocks noChangeShapeType="1"/>
          </p:cNvSpPr>
          <p:nvPr/>
        </p:nvSpPr>
        <p:spPr bwMode="auto">
          <a:xfrm>
            <a:off x="7696200" y="1371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8" name="Text Box 31"/>
          <p:cNvSpPr txBox="1">
            <a:spLocks noChangeArrowheads="1"/>
          </p:cNvSpPr>
          <p:nvPr/>
        </p:nvSpPr>
        <p:spPr bwMode="auto">
          <a:xfrm>
            <a:off x="2438400" y="4038600"/>
            <a:ext cx="971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 eaLnBrk="1" hangingPunct="1"/>
            <a:r>
              <a:rPr lang="en-US"/>
              <a:t>intensity</a:t>
            </a:r>
          </a:p>
        </p:txBody>
      </p:sp>
      <p:sp>
        <p:nvSpPr>
          <p:cNvPr id="18469" name="Line 32"/>
          <p:cNvSpPr>
            <a:spLocks noChangeShapeType="1"/>
          </p:cNvSpPr>
          <p:nvPr/>
        </p:nvSpPr>
        <p:spPr bwMode="auto">
          <a:xfrm>
            <a:off x="2286000" y="3124200"/>
            <a:ext cx="19050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0" name="Line 33"/>
          <p:cNvSpPr>
            <a:spLocks noChangeShapeType="1"/>
          </p:cNvSpPr>
          <p:nvPr/>
        </p:nvSpPr>
        <p:spPr bwMode="auto">
          <a:xfrm>
            <a:off x="2286000" y="3124200"/>
            <a:ext cx="0" cy="12700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1" name="Line 34"/>
          <p:cNvSpPr>
            <a:spLocks noChangeShapeType="1"/>
          </p:cNvSpPr>
          <p:nvPr/>
        </p:nvSpPr>
        <p:spPr bwMode="auto">
          <a:xfrm>
            <a:off x="4191000" y="3124200"/>
            <a:ext cx="0" cy="12700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2" name="Line 36"/>
          <p:cNvSpPr>
            <a:spLocks noChangeShapeType="1"/>
          </p:cNvSpPr>
          <p:nvPr/>
        </p:nvSpPr>
        <p:spPr bwMode="auto">
          <a:xfrm>
            <a:off x="2286000" y="4419600"/>
            <a:ext cx="19050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3" name="Line 37"/>
          <p:cNvSpPr>
            <a:spLocks noChangeShapeType="1"/>
          </p:cNvSpPr>
          <p:nvPr/>
        </p:nvSpPr>
        <p:spPr bwMode="auto">
          <a:xfrm>
            <a:off x="2438400" y="41148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4" name="Line 39"/>
          <p:cNvSpPr>
            <a:spLocks noChangeShapeType="1"/>
          </p:cNvSpPr>
          <p:nvPr/>
        </p:nvSpPr>
        <p:spPr bwMode="auto">
          <a:xfrm>
            <a:off x="3276600" y="3429000"/>
            <a:ext cx="457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5" name="Line 47"/>
          <p:cNvSpPr>
            <a:spLocks noChangeShapeType="1"/>
          </p:cNvSpPr>
          <p:nvPr/>
        </p:nvSpPr>
        <p:spPr bwMode="auto">
          <a:xfrm>
            <a:off x="4648200" y="41148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6" name="Oval 49"/>
          <p:cNvSpPr>
            <a:spLocks noChangeArrowheads="1"/>
          </p:cNvSpPr>
          <p:nvPr/>
        </p:nvSpPr>
        <p:spPr bwMode="auto">
          <a:xfrm rot="-2259523">
            <a:off x="2667000" y="3503613"/>
            <a:ext cx="685800" cy="236537"/>
          </a:xfrm>
          <a:prstGeom prst="ellipse">
            <a:avLst/>
          </a:prstGeom>
          <a:solidFill>
            <a:srgbClr val="00FF00">
              <a:alpha val="3999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77" name="Line 57"/>
          <p:cNvSpPr>
            <a:spLocks noChangeShapeType="1"/>
          </p:cNvSpPr>
          <p:nvPr/>
        </p:nvSpPr>
        <p:spPr bwMode="auto">
          <a:xfrm flipV="1">
            <a:off x="4648200" y="3429000"/>
            <a:ext cx="838200" cy="685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8" name="Line 58"/>
          <p:cNvSpPr>
            <a:spLocks noChangeShapeType="1"/>
          </p:cNvSpPr>
          <p:nvPr/>
        </p:nvSpPr>
        <p:spPr bwMode="auto">
          <a:xfrm>
            <a:off x="5486400" y="3429000"/>
            <a:ext cx="457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9" name="Text Box 59"/>
          <p:cNvSpPr txBox="1">
            <a:spLocks noChangeArrowheads="1"/>
          </p:cNvSpPr>
          <p:nvPr/>
        </p:nvSpPr>
        <p:spPr bwMode="auto">
          <a:xfrm>
            <a:off x="4648200" y="4038600"/>
            <a:ext cx="971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 eaLnBrk="1" hangingPunct="1"/>
            <a:r>
              <a:rPr lang="en-US"/>
              <a:t>intensity</a:t>
            </a:r>
          </a:p>
        </p:txBody>
      </p:sp>
      <p:sp>
        <p:nvSpPr>
          <p:cNvPr id="18480" name="Text Box 60"/>
          <p:cNvSpPr txBox="1">
            <a:spLocks noChangeArrowheads="1"/>
          </p:cNvSpPr>
          <p:nvPr/>
        </p:nvSpPr>
        <p:spPr bwMode="auto">
          <a:xfrm rot="2430076">
            <a:off x="5486400" y="3276600"/>
            <a:ext cx="1058863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 eaLnBrk="1" hangingPunct="1"/>
            <a:r>
              <a:rPr lang="en-US" sz="1700"/>
              <a:t>expiration</a:t>
            </a:r>
          </a:p>
        </p:txBody>
      </p:sp>
      <p:sp>
        <p:nvSpPr>
          <p:cNvPr id="18481" name="Text Box 61"/>
          <p:cNvSpPr txBox="1">
            <a:spLocks noChangeArrowheads="1"/>
          </p:cNvSpPr>
          <p:nvPr/>
        </p:nvSpPr>
        <p:spPr bwMode="auto">
          <a:xfrm rot="-2429705">
            <a:off x="2209800" y="3429000"/>
            <a:ext cx="1162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 eaLnBrk="1" hangingPunct="1"/>
            <a:r>
              <a:rPr lang="en-US"/>
              <a:t>inspiration</a:t>
            </a:r>
          </a:p>
        </p:txBody>
      </p:sp>
      <p:sp>
        <p:nvSpPr>
          <p:cNvPr id="18482" name="Line 80"/>
          <p:cNvSpPr>
            <a:spLocks noChangeShapeType="1"/>
          </p:cNvSpPr>
          <p:nvPr/>
        </p:nvSpPr>
        <p:spPr bwMode="auto">
          <a:xfrm flipV="1">
            <a:off x="6934200" y="3429000"/>
            <a:ext cx="838200" cy="685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3" name="Line 81"/>
          <p:cNvSpPr>
            <a:spLocks noChangeShapeType="1"/>
          </p:cNvSpPr>
          <p:nvPr/>
        </p:nvSpPr>
        <p:spPr bwMode="auto">
          <a:xfrm>
            <a:off x="7772400" y="3429000"/>
            <a:ext cx="68580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4" name="Line 82"/>
          <p:cNvSpPr>
            <a:spLocks noChangeShapeType="1"/>
          </p:cNvSpPr>
          <p:nvPr/>
        </p:nvSpPr>
        <p:spPr bwMode="auto">
          <a:xfrm>
            <a:off x="6934200" y="41148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5" name="Line 88"/>
          <p:cNvSpPr>
            <a:spLocks noChangeShapeType="1"/>
          </p:cNvSpPr>
          <p:nvPr/>
        </p:nvSpPr>
        <p:spPr bwMode="auto">
          <a:xfrm flipV="1">
            <a:off x="5257800" y="35052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86" name="Line 89"/>
          <p:cNvSpPr>
            <a:spLocks noChangeShapeType="1"/>
          </p:cNvSpPr>
          <p:nvPr/>
        </p:nvSpPr>
        <p:spPr bwMode="auto">
          <a:xfrm>
            <a:off x="5257800" y="35052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87" name="Line 90"/>
          <p:cNvSpPr>
            <a:spLocks noChangeShapeType="1"/>
          </p:cNvSpPr>
          <p:nvPr/>
        </p:nvSpPr>
        <p:spPr bwMode="auto">
          <a:xfrm flipV="1">
            <a:off x="5334000" y="34290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88" name="Line 91"/>
          <p:cNvSpPr>
            <a:spLocks noChangeShapeType="1"/>
          </p:cNvSpPr>
          <p:nvPr/>
        </p:nvSpPr>
        <p:spPr bwMode="auto">
          <a:xfrm>
            <a:off x="5334000" y="34290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89" name="Line 92"/>
          <p:cNvSpPr>
            <a:spLocks noChangeShapeType="1"/>
          </p:cNvSpPr>
          <p:nvPr/>
        </p:nvSpPr>
        <p:spPr bwMode="auto">
          <a:xfrm flipV="1">
            <a:off x="5410200" y="33528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90" name="Line 93"/>
          <p:cNvSpPr>
            <a:spLocks noChangeShapeType="1"/>
          </p:cNvSpPr>
          <p:nvPr/>
        </p:nvSpPr>
        <p:spPr bwMode="auto">
          <a:xfrm>
            <a:off x="5410200" y="33528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91" name="Line 94"/>
          <p:cNvSpPr>
            <a:spLocks noChangeShapeType="1"/>
          </p:cNvSpPr>
          <p:nvPr/>
        </p:nvSpPr>
        <p:spPr bwMode="auto">
          <a:xfrm>
            <a:off x="5562600" y="33528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92" name="Line 95"/>
          <p:cNvSpPr>
            <a:spLocks noChangeShapeType="1"/>
          </p:cNvSpPr>
          <p:nvPr/>
        </p:nvSpPr>
        <p:spPr bwMode="auto">
          <a:xfrm>
            <a:off x="5486400" y="33528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93" name="Line 97"/>
          <p:cNvSpPr>
            <a:spLocks noChangeShapeType="1"/>
          </p:cNvSpPr>
          <p:nvPr/>
        </p:nvSpPr>
        <p:spPr bwMode="auto">
          <a:xfrm>
            <a:off x="5562600" y="34290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94" name="Line 98"/>
          <p:cNvSpPr>
            <a:spLocks noChangeShapeType="1"/>
          </p:cNvSpPr>
          <p:nvPr/>
        </p:nvSpPr>
        <p:spPr bwMode="auto">
          <a:xfrm>
            <a:off x="5638800" y="34290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95" name="Line 99"/>
          <p:cNvSpPr>
            <a:spLocks noChangeShapeType="1"/>
          </p:cNvSpPr>
          <p:nvPr/>
        </p:nvSpPr>
        <p:spPr bwMode="auto">
          <a:xfrm>
            <a:off x="5638800" y="35052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96" name="Line 100"/>
          <p:cNvSpPr>
            <a:spLocks noChangeShapeType="1"/>
          </p:cNvSpPr>
          <p:nvPr/>
        </p:nvSpPr>
        <p:spPr bwMode="auto">
          <a:xfrm>
            <a:off x="5715000" y="35052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97" name="Line 101"/>
          <p:cNvSpPr>
            <a:spLocks noChangeShapeType="1"/>
          </p:cNvSpPr>
          <p:nvPr/>
        </p:nvSpPr>
        <p:spPr bwMode="auto">
          <a:xfrm flipV="1">
            <a:off x="7162800" y="3733800"/>
            <a:ext cx="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98" name="Line 102"/>
          <p:cNvSpPr>
            <a:spLocks noChangeShapeType="1"/>
          </p:cNvSpPr>
          <p:nvPr/>
        </p:nvSpPr>
        <p:spPr bwMode="auto">
          <a:xfrm>
            <a:off x="7162800" y="3733800"/>
            <a:ext cx="152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99" name="Line 104"/>
          <p:cNvSpPr>
            <a:spLocks noChangeShapeType="1"/>
          </p:cNvSpPr>
          <p:nvPr/>
        </p:nvSpPr>
        <p:spPr bwMode="auto">
          <a:xfrm flipV="1">
            <a:off x="7315200" y="3581400"/>
            <a:ext cx="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00" name="Line 105"/>
          <p:cNvSpPr>
            <a:spLocks noChangeShapeType="1"/>
          </p:cNvSpPr>
          <p:nvPr/>
        </p:nvSpPr>
        <p:spPr bwMode="auto">
          <a:xfrm>
            <a:off x="7315200" y="3581400"/>
            <a:ext cx="152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01" name="Line 106"/>
          <p:cNvSpPr>
            <a:spLocks noChangeShapeType="1"/>
          </p:cNvSpPr>
          <p:nvPr/>
        </p:nvSpPr>
        <p:spPr bwMode="auto">
          <a:xfrm flipV="1">
            <a:off x="7467600" y="3429000"/>
            <a:ext cx="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02" name="Line 107"/>
          <p:cNvSpPr>
            <a:spLocks noChangeShapeType="1"/>
          </p:cNvSpPr>
          <p:nvPr/>
        </p:nvSpPr>
        <p:spPr bwMode="auto">
          <a:xfrm flipV="1">
            <a:off x="7620000" y="3276600"/>
            <a:ext cx="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03" name="Line 108"/>
          <p:cNvSpPr>
            <a:spLocks noChangeShapeType="1"/>
          </p:cNvSpPr>
          <p:nvPr/>
        </p:nvSpPr>
        <p:spPr bwMode="auto">
          <a:xfrm flipV="1">
            <a:off x="7848600" y="3276600"/>
            <a:ext cx="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04" name="Line 109"/>
          <p:cNvSpPr>
            <a:spLocks noChangeShapeType="1"/>
          </p:cNvSpPr>
          <p:nvPr/>
        </p:nvSpPr>
        <p:spPr bwMode="auto">
          <a:xfrm flipV="1">
            <a:off x="8001000" y="3429000"/>
            <a:ext cx="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05" name="Line 110"/>
          <p:cNvSpPr>
            <a:spLocks noChangeShapeType="1"/>
          </p:cNvSpPr>
          <p:nvPr/>
        </p:nvSpPr>
        <p:spPr bwMode="auto">
          <a:xfrm flipV="1">
            <a:off x="8153400" y="3581400"/>
            <a:ext cx="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06" name="Line 111"/>
          <p:cNvSpPr>
            <a:spLocks noChangeShapeType="1"/>
          </p:cNvSpPr>
          <p:nvPr/>
        </p:nvSpPr>
        <p:spPr bwMode="auto">
          <a:xfrm flipV="1">
            <a:off x="8305800" y="3733800"/>
            <a:ext cx="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07" name="Line 112"/>
          <p:cNvSpPr>
            <a:spLocks noChangeShapeType="1"/>
          </p:cNvSpPr>
          <p:nvPr/>
        </p:nvSpPr>
        <p:spPr bwMode="auto">
          <a:xfrm>
            <a:off x="7467600" y="3429000"/>
            <a:ext cx="152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08" name="Line 113"/>
          <p:cNvSpPr>
            <a:spLocks noChangeShapeType="1"/>
          </p:cNvSpPr>
          <p:nvPr/>
        </p:nvSpPr>
        <p:spPr bwMode="auto">
          <a:xfrm>
            <a:off x="7620000" y="3276600"/>
            <a:ext cx="228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09" name="Line 114"/>
          <p:cNvSpPr>
            <a:spLocks noChangeShapeType="1"/>
          </p:cNvSpPr>
          <p:nvPr/>
        </p:nvSpPr>
        <p:spPr bwMode="auto">
          <a:xfrm>
            <a:off x="7848600" y="3429000"/>
            <a:ext cx="152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10" name="Line 115"/>
          <p:cNvSpPr>
            <a:spLocks noChangeShapeType="1"/>
          </p:cNvSpPr>
          <p:nvPr/>
        </p:nvSpPr>
        <p:spPr bwMode="auto">
          <a:xfrm>
            <a:off x="8001000" y="3581400"/>
            <a:ext cx="152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11" name="Line 116"/>
          <p:cNvSpPr>
            <a:spLocks noChangeShapeType="1"/>
          </p:cNvSpPr>
          <p:nvPr/>
        </p:nvSpPr>
        <p:spPr bwMode="auto">
          <a:xfrm>
            <a:off x="8153400" y="3733800"/>
            <a:ext cx="152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12" name="Text Box 118"/>
          <p:cNvSpPr txBox="1">
            <a:spLocks noChangeArrowheads="1"/>
          </p:cNvSpPr>
          <p:nvPr/>
        </p:nvSpPr>
        <p:spPr bwMode="auto">
          <a:xfrm>
            <a:off x="6934200" y="4038600"/>
            <a:ext cx="971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 eaLnBrk="1" hangingPunct="1"/>
            <a:r>
              <a:rPr lang="en-US"/>
              <a:t>intensity</a:t>
            </a:r>
          </a:p>
        </p:txBody>
      </p:sp>
      <p:sp>
        <p:nvSpPr>
          <p:cNvPr id="18513" name="Text Box 119"/>
          <p:cNvSpPr txBox="1">
            <a:spLocks noChangeArrowheads="1"/>
          </p:cNvSpPr>
          <p:nvPr/>
        </p:nvSpPr>
        <p:spPr bwMode="auto">
          <a:xfrm rot="-2429705">
            <a:off x="6629400" y="3276600"/>
            <a:ext cx="11080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 eaLnBrk="1" hangingPunct="1"/>
            <a:r>
              <a:rPr lang="en-US" sz="1700"/>
              <a:t>inspiration</a:t>
            </a:r>
          </a:p>
        </p:txBody>
      </p:sp>
      <p:sp>
        <p:nvSpPr>
          <p:cNvPr id="18514" name="Text Box 120"/>
          <p:cNvSpPr txBox="1">
            <a:spLocks noChangeArrowheads="1"/>
          </p:cNvSpPr>
          <p:nvPr/>
        </p:nvSpPr>
        <p:spPr bwMode="auto">
          <a:xfrm rot="2430076">
            <a:off x="7696200" y="3276600"/>
            <a:ext cx="1058863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 eaLnBrk="1" hangingPunct="1"/>
            <a:r>
              <a:rPr lang="en-US" sz="1700"/>
              <a:t>expiration</a:t>
            </a:r>
          </a:p>
        </p:txBody>
      </p:sp>
      <p:pic>
        <p:nvPicPr>
          <p:cNvPr id="86" name="Norm840.wav">
            <a:hlinkClick r:id="" action="ppaction://media"/>
          </p:cNvPr>
          <p:cNvPicPr>
            <a:picLocks noRot="1" noChangeAspect="1"/>
          </p:cNvPicPr>
          <p:nvPr>
            <a:wavAudioFile r:embed="rId4" name="Normal2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4876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7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762000"/>
          </a:xfrm>
        </p:spPr>
        <p:txBody>
          <a:bodyPr/>
          <a:lstStyle/>
          <a:p>
            <a:pPr algn="ctr"/>
            <a:r>
              <a:rPr lang="en-US" smtClean="0"/>
              <a:t>Cardiac Auscultation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8610600" cy="1828800"/>
          </a:xfrm>
        </p:spPr>
        <p:txBody>
          <a:bodyPr/>
          <a:lstStyle/>
          <a:p>
            <a:r>
              <a:rPr lang="en-US" smtClean="0"/>
              <a:t>Listen to the following heart sounds and compare and contrast the normal versus abnormal sounds.</a:t>
            </a: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1143000" y="5791200"/>
            <a:ext cx="831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normal</a:t>
            </a: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4114800" y="5791200"/>
            <a:ext cx="920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murmur</a:t>
            </a:r>
          </a:p>
        </p:txBody>
      </p:sp>
      <p:pic>
        <p:nvPicPr>
          <p:cNvPr id="45064" name="fast871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fastqg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2672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 Box 9"/>
          <p:cNvSpPr txBox="1">
            <a:spLocks noChangeArrowheads="1"/>
          </p:cNvSpPr>
          <p:nvPr/>
        </p:nvSpPr>
        <p:spPr bwMode="auto">
          <a:xfrm>
            <a:off x="6934200" y="5791200"/>
            <a:ext cx="755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gallop</a:t>
            </a:r>
          </a:p>
        </p:txBody>
      </p:sp>
      <p:pic>
        <p:nvPicPr>
          <p:cNvPr id="19464" name="Picture 11" descr="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97"/>
          <a:stretch>
            <a:fillRect/>
          </a:stretch>
        </p:blipFill>
        <p:spPr bwMode="auto">
          <a:xfrm>
            <a:off x="304800" y="5334000"/>
            <a:ext cx="2667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5" descr="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85"/>
          <a:stretch>
            <a:fillRect/>
          </a:stretch>
        </p:blipFill>
        <p:spPr bwMode="auto">
          <a:xfrm>
            <a:off x="6019800" y="5334000"/>
            <a:ext cx="25146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7" descr="imag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75"/>
          <a:stretch>
            <a:fillRect/>
          </a:stretch>
        </p:blipFill>
        <p:spPr bwMode="auto">
          <a:xfrm>
            <a:off x="3200400" y="5334000"/>
            <a:ext cx="25908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norm871.wav">
            <a:hlinkClick r:id="" action="ppaction://media"/>
          </p:cNvPr>
          <p:cNvPicPr>
            <a:picLocks noRot="1" noChangeAspect="1"/>
          </p:cNvPicPr>
          <p:nvPr>
            <a:wavAudioFile r:embed="rId2" name="norms12.wav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1910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dmho871.wav">
            <a:hlinkClick r:id="" action="ppaction://media"/>
          </p:cNvPr>
          <p:cNvPicPr>
            <a:picLocks noRot="1" noChangeAspect="1"/>
          </p:cNvPicPr>
          <p:nvPr>
            <a:wavAudioFile r:embed="rId3" name="dmholo.wav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2672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1" fill="hold"/>
                                        <p:tgtEl>
                                          <p:spTgt spid="450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7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914400"/>
          </a:xfrm>
        </p:spPr>
        <p:txBody>
          <a:bodyPr/>
          <a:lstStyle/>
          <a:p>
            <a:pPr algn="ctr"/>
            <a:r>
              <a:rPr lang="en-US" smtClean="0"/>
              <a:t>Abdomen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What organs should you be able to palpate while evaluating the abdomen?</a:t>
            </a:r>
          </a:p>
          <a:p>
            <a:pPr>
              <a:buFont typeface="Wingdings" pitchFamily="2" charset="2"/>
              <a:buNone/>
            </a:pPr>
            <a:endParaRPr lang="en-US" smtClean="0"/>
          </a:p>
        </p:txBody>
      </p:sp>
      <p:pic>
        <p:nvPicPr>
          <p:cNvPr id="48139" name="Picture 11" descr="dogbladd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971800"/>
            <a:ext cx="31718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1" name="Picture 13" descr="fema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971800"/>
            <a:ext cx="30003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 descr="dog_gi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" b="47026"/>
          <a:stretch>
            <a:fillRect/>
          </a:stretch>
        </p:blipFill>
        <p:spPr bwMode="auto">
          <a:xfrm>
            <a:off x="1600200" y="2971800"/>
            <a:ext cx="5486400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Summary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8686800" cy="4648200"/>
          </a:xfrm>
        </p:spPr>
        <p:txBody>
          <a:bodyPr/>
          <a:lstStyle/>
          <a:p>
            <a:r>
              <a:rPr lang="en-US" smtClean="0"/>
              <a:t>Using the “regional approach” work with a partner and describe characteristics of a healthy animal from head to tail.</a:t>
            </a:r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540125"/>
            <a:ext cx="28003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800" smtClean="0"/>
              <a:t>The Procedure</a:t>
            </a:r>
          </a:p>
        </p:txBody>
      </p:sp>
      <p:sp>
        <p:nvSpPr>
          <p:cNvPr id="4099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828800"/>
            <a:ext cx="4343400" cy="4876800"/>
          </a:xfrm>
        </p:spPr>
        <p:txBody>
          <a:bodyPr/>
          <a:lstStyle/>
          <a:p>
            <a:pPr eaLnBrk="1" hangingPunct="1"/>
            <a:r>
              <a:rPr lang="en-US" smtClean="0"/>
              <a:t>To ensure that a complete physical exam is performed, the veterinary must be consistent in his or her procedure.</a:t>
            </a:r>
          </a:p>
          <a:p>
            <a:pPr eaLnBrk="1" hangingPunct="1"/>
            <a:r>
              <a:rPr lang="en-US" smtClean="0"/>
              <a:t>To the right is a list of procedures routinely performed during a physical exam; attempt to put them in an appropriate order.</a:t>
            </a:r>
          </a:p>
        </p:txBody>
      </p:sp>
      <p:sp>
        <p:nvSpPr>
          <p:cNvPr id="4100" name="Rectangle 32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752600"/>
            <a:ext cx="4343400" cy="5105400"/>
          </a:xfrm>
        </p:spPr>
        <p:txBody>
          <a:bodyPr/>
          <a:lstStyle/>
          <a:p>
            <a:pPr lvl="1" eaLnBrk="1" hangingPunct="1"/>
            <a:r>
              <a:rPr lang="en-US" sz="2800" smtClean="0"/>
              <a:t>vital signs</a:t>
            </a:r>
          </a:p>
          <a:p>
            <a:pPr lvl="1" eaLnBrk="1" hangingPunct="1"/>
            <a:r>
              <a:rPr lang="en-US" sz="2800" smtClean="0"/>
              <a:t>thorax</a:t>
            </a:r>
          </a:p>
          <a:p>
            <a:pPr lvl="1" eaLnBrk="1" hangingPunct="1"/>
            <a:r>
              <a:rPr lang="en-US" sz="2800" smtClean="0"/>
              <a:t>Signalment</a:t>
            </a:r>
          </a:p>
          <a:p>
            <a:pPr lvl="1" eaLnBrk="1" hangingPunct="1"/>
            <a:r>
              <a:rPr lang="en-US" sz="2800" smtClean="0"/>
              <a:t>head &amp; neck</a:t>
            </a:r>
          </a:p>
          <a:p>
            <a:pPr lvl="1" eaLnBrk="1" hangingPunct="1"/>
            <a:r>
              <a:rPr lang="en-US" sz="2800" smtClean="0"/>
              <a:t>History</a:t>
            </a:r>
          </a:p>
          <a:p>
            <a:pPr lvl="1" eaLnBrk="1" hangingPunct="1"/>
            <a:r>
              <a:rPr lang="en-US" sz="2800" smtClean="0"/>
              <a:t>external genitalia</a:t>
            </a:r>
          </a:p>
          <a:p>
            <a:pPr lvl="1" eaLnBrk="1" hangingPunct="1"/>
            <a:r>
              <a:rPr lang="en-US" sz="2800" smtClean="0"/>
              <a:t>initial observations</a:t>
            </a:r>
          </a:p>
          <a:p>
            <a:pPr lvl="1" eaLnBrk="1" hangingPunct="1"/>
            <a:r>
              <a:rPr lang="en-US" sz="2800" smtClean="0"/>
              <a:t>trunk &amp; limbs</a:t>
            </a:r>
          </a:p>
          <a:p>
            <a:pPr lvl="1" eaLnBrk="1" hangingPunct="1"/>
            <a:r>
              <a:rPr lang="en-US" sz="2800" smtClean="0"/>
              <a:t>Socialization</a:t>
            </a:r>
          </a:p>
          <a:p>
            <a:pPr lvl="1" eaLnBrk="1" hangingPunct="1"/>
            <a:r>
              <a:rPr lang="en-US" sz="2800" smtClean="0"/>
              <a:t>abdomen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pPr algn="ctr"/>
            <a:r>
              <a:rPr lang="en-US" smtClean="0"/>
              <a:t>References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8686800" cy="4800600"/>
          </a:xfrm>
        </p:spPr>
        <p:txBody>
          <a:bodyPr/>
          <a:lstStyle/>
          <a:p>
            <a:r>
              <a:rPr lang="fr-FR" sz="2800" u="sng" smtClean="0"/>
              <a:t>http://www.ruralareavet.org/PDF/Physical_Examination.pdf</a:t>
            </a:r>
            <a:endParaRPr lang="en-US" sz="2800" smtClean="0"/>
          </a:p>
          <a:p>
            <a:r>
              <a:rPr lang="fr-FR" sz="2800" u="sng" smtClean="0"/>
              <a:t>http://www.vetmed.wsu.edu/resources/restraint/index.aspx#Physical%20Examination</a:t>
            </a:r>
            <a:endParaRPr lang="en-US" sz="2800" smtClean="0"/>
          </a:p>
          <a:p>
            <a:r>
              <a:rPr lang="fr-FR" sz="2800" u="sng" smtClean="0"/>
              <a:t>http://www.cvmbs.colostate.edu/clinsci/callan/index.html</a:t>
            </a:r>
            <a:endParaRPr lang="en-US" sz="2800" smtClean="0"/>
          </a:p>
          <a:p>
            <a:r>
              <a:rPr lang="fr-FR" sz="2800" u="sng" smtClean="0"/>
              <a:t>http://www.monroecc.edu/depts/pstc/backup/parashs.htm</a:t>
            </a:r>
            <a:endParaRPr lang="en-US" sz="2800" smtClean="0"/>
          </a:p>
          <a:p>
            <a:r>
              <a:rPr lang="fr-FR" sz="2800" u="sng" smtClean="0"/>
              <a:t>http://faculty.etsu.edu/arnall/www/public_html/heartlung/breathsounds/contents.html</a:t>
            </a:r>
            <a:endParaRPr 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800" smtClean="0"/>
              <a:t>Which One Is It?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8763000" cy="2209800"/>
          </a:xfrm>
        </p:spPr>
        <p:txBody>
          <a:bodyPr/>
          <a:lstStyle/>
          <a:p>
            <a:pPr eaLnBrk="1" hangingPunct="1"/>
            <a:r>
              <a:rPr lang="en-US" smtClean="0"/>
              <a:t>Using the case study from the following slide work with a partner and distinguish the signalment from the history.</a:t>
            </a: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429000"/>
            <a:ext cx="47625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838200"/>
          </a:xfrm>
        </p:spPr>
        <p:txBody>
          <a:bodyPr/>
          <a:lstStyle/>
          <a:p>
            <a:pPr algn="ctr" eaLnBrk="1" hangingPunct="1"/>
            <a:r>
              <a:rPr lang="en-US" sz="4800" smtClean="0"/>
              <a:t>Signalment &amp; History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type="body" idx="1"/>
          </p:nvPr>
        </p:nvSpPr>
        <p:spPr>
          <a:xfrm>
            <a:off x="152400" y="1752600"/>
            <a:ext cx="8763000" cy="4876800"/>
          </a:xfrm>
        </p:spPr>
        <p:txBody>
          <a:bodyPr/>
          <a:lstStyle/>
          <a:p>
            <a:pPr eaLnBrk="1" hangingPunct="1"/>
            <a:r>
              <a:rPr lang="en-US" smtClean="0"/>
              <a:t>Case Study</a:t>
            </a:r>
          </a:p>
          <a:p>
            <a:pPr lvl="1" eaLnBrk="1" hangingPunct="1"/>
            <a:r>
              <a:rPr lang="en-US" smtClean="0"/>
              <a:t>10 year-old Bay Dutch Warmblood gelding used as a show jumper.  </a:t>
            </a:r>
          </a:p>
          <a:p>
            <a:pPr lvl="1" eaLnBrk="1" hangingPunct="1"/>
            <a:r>
              <a:rPr lang="en-US" smtClean="0"/>
              <a:t>Stall adjoining an indoor arena, turned out 1-2 hours/day </a:t>
            </a:r>
          </a:p>
          <a:p>
            <a:pPr lvl="1" eaLnBrk="1" hangingPunct="1"/>
            <a:r>
              <a:rPr lang="en-US" smtClean="0"/>
              <a:t>Fed 2 flakes of Timothy hay + 3 lbs of sweet feed 3x daily.</a:t>
            </a:r>
          </a:p>
          <a:p>
            <a:pPr lvl="1" eaLnBrk="1" hangingPunct="1"/>
            <a:r>
              <a:rPr lang="en-US" smtClean="0"/>
              <a:t>Vaccinations current &amp; dewormed every 8 weeks</a:t>
            </a:r>
          </a:p>
          <a:p>
            <a:pPr lvl="1" eaLnBrk="1" hangingPunct="1"/>
            <a:r>
              <a:rPr lang="en-US" smtClean="0"/>
              <a:t>Presented to clinic for being off-feed and refusing jumps</a:t>
            </a:r>
          </a:p>
          <a:p>
            <a:pPr lvl="4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mtClean="0"/>
              <a:t>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763000" cy="1447800"/>
          </a:xfrm>
        </p:spPr>
        <p:txBody>
          <a:bodyPr/>
          <a:lstStyle/>
          <a:p>
            <a:pPr algn="ctr" eaLnBrk="1" hangingPunct="1"/>
            <a:r>
              <a:rPr lang="en-US" smtClean="0"/>
              <a:t>The Importance of Signalment &amp; History</a:t>
            </a:r>
          </a:p>
        </p:txBody>
      </p:sp>
      <p:sp>
        <p:nvSpPr>
          <p:cNvPr id="7172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2667000"/>
          </a:xfrm>
        </p:spPr>
        <p:txBody>
          <a:bodyPr/>
          <a:lstStyle/>
          <a:p>
            <a:pPr eaLnBrk="1" hangingPunct="1"/>
            <a:r>
              <a:rPr lang="en-US" smtClean="0"/>
              <a:t>Allows the veterinarian to narrow down the types of diseases or conditions the animal might have</a:t>
            </a:r>
          </a:p>
          <a:p>
            <a:pPr eaLnBrk="1" hangingPunct="1"/>
            <a:r>
              <a:rPr lang="en-US" smtClean="0"/>
              <a:t>In this case the veterinarian can rule out any diseases that don’t affect adult, gelded, horses</a:t>
            </a:r>
          </a:p>
        </p:txBody>
      </p:sp>
      <p:pic>
        <p:nvPicPr>
          <p:cNvPr id="7174" name="Picture 12" descr="http://www.iacuc.arizona.edu/training/cats/images/Tabby1-DomesticCat-Closeu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00600"/>
            <a:ext cx="1966913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0" descr="http://breederinfocenter.com/images2/20030902180633_093209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784725"/>
            <a:ext cx="2362200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Multiply 15"/>
          <p:cNvSpPr/>
          <p:nvPr/>
        </p:nvSpPr>
        <p:spPr>
          <a:xfrm>
            <a:off x="6324600" y="4953000"/>
            <a:ext cx="1752600" cy="1579563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pic>
        <p:nvPicPr>
          <p:cNvPr id="7181" name="Picture 13" descr="11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800600"/>
            <a:ext cx="2895600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ultiply 15"/>
          <p:cNvSpPr/>
          <p:nvPr/>
        </p:nvSpPr>
        <p:spPr>
          <a:xfrm>
            <a:off x="2971800" y="4648200"/>
            <a:ext cx="1905000" cy="1884363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3" name="Multiply 15"/>
          <p:cNvSpPr/>
          <p:nvPr/>
        </p:nvSpPr>
        <p:spPr>
          <a:xfrm>
            <a:off x="381000" y="5410200"/>
            <a:ext cx="1600200" cy="14478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9" name="Picture 11" descr="Herc_Look_Of_Conce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7" r="14000"/>
          <a:stretch>
            <a:fillRect/>
          </a:stretch>
        </p:blipFill>
        <p:spPr bwMode="auto">
          <a:xfrm>
            <a:off x="5867400" y="3429000"/>
            <a:ext cx="3048000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5" name="Picture 17" descr="head_of_healthy_hor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581400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838200"/>
          </a:xfrm>
        </p:spPr>
        <p:txBody>
          <a:bodyPr/>
          <a:lstStyle/>
          <a:p>
            <a:pPr algn="ctr"/>
            <a:r>
              <a:rPr lang="en-US" sz="4800" smtClean="0"/>
              <a:t>Initial Observations</a:t>
            </a:r>
          </a:p>
        </p:txBody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752600"/>
            <a:ext cx="8839200" cy="1981200"/>
          </a:xfrm>
        </p:spPr>
        <p:txBody>
          <a:bodyPr/>
          <a:lstStyle/>
          <a:p>
            <a:r>
              <a:rPr lang="en-US" sz="2800" smtClean="0"/>
              <a:t>Using your knowledge of the characteristics of healthy animals, evaluate the following images &amp; classify the animal as generally healthy or not.  Remember to justify your reasoning.</a:t>
            </a:r>
          </a:p>
        </p:txBody>
      </p:sp>
      <p:pic>
        <p:nvPicPr>
          <p:cNvPr id="27653" name="Picture 5" descr="89b57e568531cb43120c0930953b_grand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7600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 descr="pig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14800"/>
            <a:ext cx="2047875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Picture 13" descr="HercJ_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3" t="3548"/>
          <a:stretch>
            <a:fillRect/>
          </a:stretch>
        </p:blipFill>
        <p:spPr bwMode="auto">
          <a:xfrm>
            <a:off x="6019800" y="3810000"/>
            <a:ext cx="296227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3" name="Picture 15" descr="ANd9GcSdQ1CNaRuhwHd6kkvH2ubNc9Ws8PMR2NarubHzItctAu0YyrRY&amp;t=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602163"/>
            <a:ext cx="3276600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33400"/>
            <a:ext cx="8686800" cy="914400"/>
          </a:xfrm>
        </p:spPr>
        <p:txBody>
          <a:bodyPr/>
          <a:lstStyle/>
          <a:p>
            <a:pPr algn="ctr"/>
            <a:r>
              <a:rPr lang="en-US" smtClean="0"/>
              <a:t>Vital Signs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8610600" cy="4800600"/>
          </a:xfrm>
        </p:spPr>
        <p:txBody>
          <a:bodyPr/>
          <a:lstStyle/>
          <a:p>
            <a:r>
              <a:rPr lang="en-US" smtClean="0"/>
              <a:t>Prove that you are still alive!  List all the vital signs checked during a routine physical exam.  </a:t>
            </a:r>
          </a:p>
        </p:txBody>
      </p:sp>
      <p:pic>
        <p:nvPicPr>
          <p:cNvPr id="9220" name="Picture 5" descr="Mimio_Vote_ms_3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95600"/>
            <a:ext cx="571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0" name="Picture 30" descr="Norm_vita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546350"/>
            <a:ext cx="4495800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Where?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828800"/>
            <a:ext cx="4038600" cy="4800600"/>
          </a:xfrm>
        </p:spPr>
        <p:txBody>
          <a:bodyPr/>
          <a:lstStyle/>
          <a:p>
            <a:r>
              <a:rPr lang="en-US" smtClean="0"/>
              <a:t>Examine the image and determine where each vital sign is measured:</a:t>
            </a:r>
          </a:p>
          <a:p>
            <a:pPr lvl="1"/>
            <a:r>
              <a:rPr lang="en-US" sz="2600" smtClean="0"/>
              <a:t>Pulse</a:t>
            </a:r>
          </a:p>
          <a:p>
            <a:pPr lvl="1"/>
            <a:r>
              <a:rPr lang="en-US" sz="2600" smtClean="0"/>
              <a:t>Respiration rate</a:t>
            </a:r>
          </a:p>
          <a:p>
            <a:pPr lvl="1"/>
            <a:r>
              <a:rPr lang="en-US" sz="2600" smtClean="0"/>
              <a:t>Temperature</a:t>
            </a:r>
          </a:p>
          <a:p>
            <a:pPr lvl="1"/>
            <a:r>
              <a:rPr lang="en-US" sz="2600" smtClean="0"/>
              <a:t>Capillary refill time &amp; mucous membrane color</a:t>
            </a:r>
          </a:p>
          <a:p>
            <a:pPr lvl="1"/>
            <a:r>
              <a:rPr lang="en-US" sz="2600" smtClean="0"/>
              <a:t>Hydration</a:t>
            </a:r>
          </a:p>
        </p:txBody>
      </p:sp>
      <p:pic>
        <p:nvPicPr>
          <p:cNvPr id="30726" name="Picture 6" descr="hors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0" t="7797" r="17476" b="5284"/>
          <a:stretch>
            <a:fillRect/>
          </a:stretch>
        </p:blipFill>
        <p:spPr bwMode="auto">
          <a:xfrm>
            <a:off x="4495800" y="2438400"/>
            <a:ext cx="4495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Oval 7"/>
          <p:cNvSpPr>
            <a:spLocks noChangeArrowheads="1"/>
          </p:cNvSpPr>
          <p:nvPr/>
        </p:nvSpPr>
        <p:spPr bwMode="auto">
          <a:xfrm>
            <a:off x="6934200" y="3581400"/>
            <a:ext cx="990600" cy="838200"/>
          </a:xfrm>
          <a:prstGeom prst="ellips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 eaLnBrk="0" hangingPunct="0"/>
            <a:endParaRPr lang="en-US"/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7299325" y="3771900"/>
            <a:ext cx="35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/>
            <a:r>
              <a:rPr lang="en-US">
                <a:solidFill>
                  <a:srgbClr val="00FF00"/>
                </a:solidFill>
              </a:rPr>
              <a:t>2.</a:t>
            </a:r>
          </a:p>
        </p:txBody>
      </p:sp>
      <p:sp>
        <p:nvSpPr>
          <p:cNvPr id="30729" name="Line 9"/>
          <p:cNvSpPr>
            <a:spLocks noChangeShapeType="1"/>
          </p:cNvSpPr>
          <p:nvPr/>
        </p:nvSpPr>
        <p:spPr bwMode="auto">
          <a:xfrm>
            <a:off x="8458200" y="3581400"/>
            <a:ext cx="304800" cy="30480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8747125" y="3695700"/>
            <a:ext cx="35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/>
            <a:r>
              <a:rPr lang="en-US">
                <a:solidFill>
                  <a:srgbClr val="00FF00"/>
                </a:solidFill>
              </a:rPr>
              <a:t>1.</a:t>
            </a:r>
          </a:p>
        </p:txBody>
      </p:sp>
      <p:sp>
        <p:nvSpPr>
          <p:cNvPr id="30731" name="Oval 11"/>
          <p:cNvSpPr>
            <a:spLocks noChangeArrowheads="1"/>
          </p:cNvSpPr>
          <p:nvPr/>
        </p:nvSpPr>
        <p:spPr bwMode="auto">
          <a:xfrm>
            <a:off x="6477000" y="4191000"/>
            <a:ext cx="228600" cy="304800"/>
          </a:xfrm>
          <a:prstGeom prst="ellips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 eaLnBrk="0" hangingPunct="0"/>
            <a:endParaRPr lang="en-US"/>
          </a:p>
        </p:txBody>
      </p:sp>
      <p:sp>
        <p:nvSpPr>
          <p:cNvPr id="30732" name="Line 12"/>
          <p:cNvSpPr>
            <a:spLocks noChangeShapeType="1"/>
          </p:cNvSpPr>
          <p:nvPr/>
        </p:nvSpPr>
        <p:spPr bwMode="auto">
          <a:xfrm flipH="1">
            <a:off x="6248400" y="4495800"/>
            <a:ext cx="304800" cy="1371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lg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4" name="Line 14"/>
          <p:cNvSpPr>
            <a:spLocks noChangeShapeType="1"/>
          </p:cNvSpPr>
          <p:nvPr/>
        </p:nvSpPr>
        <p:spPr bwMode="auto">
          <a:xfrm>
            <a:off x="6629400" y="4495800"/>
            <a:ext cx="0" cy="1295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lg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6461125" y="4114800"/>
            <a:ext cx="3206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/>
            <a:r>
              <a:rPr lang="en-US">
                <a:solidFill>
                  <a:srgbClr val="00FF00"/>
                </a:solidFill>
              </a:rPr>
              <a:t>3.</a:t>
            </a:r>
          </a:p>
        </p:txBody>
      </p:sp>
      <p:sp>
        <p:nvSpPr>
          <p:cNvPr id="30736" name="Line 16"/>
          <p:cNvSpPr>
            <a:spLocks noChangeShapeType="1"/>
          </p:cNvSpPr>
          <p:nvPr/>
        </p:nvSpPr>
        <p:spPr bwMode="auto">
          <a:xfrm flipH="1" flipV="1">
            <a:off x="5334000" y="3352800"/>
            <a:ext cx="1143000" cy="990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lg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0" name="AutoShape 20"/>
          <p:cNvSpPr>
            <a:spLocks noChangeArrowheads="1"/>
          </p:cNvSpPr>
          <p:nvPr/>
        </p:nvSpPr>
        <p:spPr bwMode="auto">
          <a:xfrm rot="-3596546">
            <a:off x="5588794" y="3232944"/>
            <a:ext cx="685800" cy="481012"/>
          </a:xfrm>
          <a:prstGeom prst="parallelogram">
            <a:avLst>
              <a:gd name="adj" fmla="val 67201"/>
            </a:avLst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 eaLnBrk="0" hangingPunct="0"/>
            <a:endParaRPr lang="en-US"/>
          </a:p>
        </p:txBody>
      </p:sp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5775325" y="3238500"/>
            <a:ext cx="35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/>
            <a:r>
              <a:rPr lang="en-US">
                <a:solidFill>
                  <a:srgbClr val="00FF00"/>
                </a:solidFill>
              </a:rPr>
              <a:t>4.</a:t>
            </a:r>
          </a:p>
        </p:txBody>
      </p:sp>
      <p:sp>
        <p:nvSpPr>
          <p:cNvPr id="30742" name="Line 22"/>
          <p:cNvSpPr>
            <a:spLocks noChangeShapeType="1"/>
          </p:cNvSpPr>
          <p:nvPr/>
        </p:nvSpPr>
        <p:spPr bwMode="auto">
          <a:xfrm flipV="1">
            <a:off x="4800600" y="3429000"/>
            <a:ext cx="76200" cy="68580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triangle" w="lg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4" name="Line 24"/>
          <p:cNvSpPr>
            <a:spLocks noChangeShapeType="1"/>
          </p:cNvSpPr>
          <p:nvPr/>
        </p:nvSpPr>
        <p:spPr bwMode="auto">
          <a:xfrm flipV="1">
            <a:off x="4800600" y="3048000"/>
            <a:ext cx="304800" cy="106680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triangle" w="lg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6" name="Line 26"/>
          <p:cNvSpPr>
            <a:spLocks noChangeShapeType="1"/>
          </p:cNvSpPr>
          <p:nvPr/>
        </p:nvSpPr>
        <p:spPr bwMode="auto">
          <a:xfrm flipH="1" flipV="1">
            <a:off x="4724400" y="3429000"/>
            <a:ext cx="76200" cy="68580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triangle" w="lg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7" name="Oval 27"/>
          <p:cNvSpPr>
            <a:spLocks noChangeArrowheads="1"/>
          </p:cNvSpPr>
          <p:nvPr/>
        </p:nvSpPr>
        <p:spPr bwMode="auto">
          <a:xfrm>
            <a:off x="4648200" y="4114800"/>
            <a:ext cx="381000" cy="381000"/>
          </a:xfrm>
          <a:prstGeom prst="ellips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 eaLnBrk="0" hangingPunct="0"/>
            <a:endParaRPr lang="en-US"/>
          </a:p>
        </p:txBody>
      </p:sp>
      <p:sp>
        <p:nvSpPr>
          <p:cNvPr id="30748" name="Text Box 28"/>
          <p:cNvSpPr txBox="1">
            <a:spLocks noChangeArrowheads="1"/>
          </p:cNvSpPr>
          <p:nvPr/>
        </p:nvSpPr>
        <p:spPr bwMode="auto">
          <a:xfrm>
            <a:off x="4648200" y="4114800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/>
            <a:r>
              <a:rPr lang="en-US">
                <a:solidFill>
                  <a:srgbClr val="00FF00"/>
                </a:solidFill>
              </a:rPr>
              <a:t>5.</a:t>
            </a:r>
          </a:p>
        </p:txBody>
      </p:sp>
      <p:sp>
        <p:nvSpPr>
          <p:cNvPr id="30751" name="Oval 31"/>
          <p:cNvSpPr>
            <a:spLocks noChangeArrowheads="1"/>
          </p:cNvSpPr>
          <p:nvPr/>
        </p:nvSpPr>
        <p:spPr bwMode="auto">
          <a:xfrm>
            <a:off x="8763000" y="3733800"/>
            <a:ext cx="228600" cy="304800"/>
          </a:xfrm>
          <a:prstGeom prst="ellips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 eaLnBrk="0" hangingPunct="0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7" grpId="0" animBg="1"/>
      <p:bldP spid="30728" grpId="0"/>
      <p:bldP spid="30729" grpId="0" animBg="1"/>
      <p:bldP spid="30730" grpId="0"/>
      <p:bldP spid="30731" grpId="0" animBg="1"/>
      <p:bldP spid="30732" grpId="0" animBg="1"/>
      <p:bldP spid="30734" grpId="0" animBg="1"/>
      <p:bldP spid="30735" grpId="0"/>
      <p:bldP spid="30736" grpId="0" animBg="1"/>
      <p:bldP spid="30740" grpId="0" animBg="1"/>
      <p:bldP spid="30741" grpId="0"/>
      <p:bldP spid="30742" grpId="0" animBg="1"/>
      <p:bldP spid="30744" grpId="0" animBg="1"/>
      <p:bldP spid="30746" grpId="0" animBg="1"/>
      <p:bldP spid="30747" grpId="0" animBg="1"/>
      <p:bldP spid="30748" grpId="0"/>
      <p:bldP spid="307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6" descr="dogey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743200"/>
            <a:ext cx="340836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838200"/>
          </a:xfrm>
        </p:spPr>
        <p:txBody>
          <a:bodyPr/>
          <a:lstStyle/>
          <a:p>
            <a:pPr algn="ctr"/>
            <a:r>
              <a:rPr lang="en-US" smtClean="0"/>
              <a:t>Head &amp; Neck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828800"/>
            <a:ext cx="8839200" cy="4800600"/>
          </a:xfrm>
        </p:spPr>
        <p:txBody>
          <a:bodyPr/>
          <a:lstStyle/>
          <a:p>
            <a:pPr lvl="1"/>
            <a:r>
              <a:rPr lang="en-US" smtClean="0"/>
              <a:t>How many structures in these organs can you identify?</a:t>
            </a:r>
          </a:p>
        </p:txBody>
      </p:sp>
      <p:sp>
        <p:nvSpPr>
          <p:cNvPr id="11269" name="Rectangle 27"/>
          <p:cNvSpPr>
            <a:spLocks noChangeArrowheads="1"/>
          </p:cNvSpPr>
          <p:nvPr/>
        </p:nvSpPr>
        <p:spPr bwMode="auto">
          <a:xfrm>
            <a:off x="3733800" y="2819400"/>
            <a:ext cx="8382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0" name="Rectangle 28"/>
          <p:cNvSpPr>
            <a:spLocks noChangeArrowheads="1"/>
          </p:cNvSpPr>
          <p:nvPr/>
        </p:nvSpPr>
        <p:spPr bwMode="auto">
          <a:xfrm>
            <a:off x="3124200" y="3048000"/>
            <a:ext cx="3048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Rectangle 29"/>
          <p:cNvSpPr>
            <a:spLocks noChangeArrowheads="1"/>
          </p:cNvSpPr>
          <p:nvPr/>
        </p:nvSpPr>
        <p:spPr bwMode="auto">
          <a:xfrm>
            <a:off x="4876800" y="3429000"/>
            <a:ext cx="4572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2" name="Rectangle 31"/>
          <p:cNvSpPr>
            <a:spLocks noChangeArrowheads="1"/>
          </p:cNvSpPr>
          <p:nvPr/>
        </p:nvSpPr>
        <p:spPr bwMode="auto">
          <a:xfrm>
            <a:off x="5029200" y="3810000"/>
            <a:ext cx="914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3" name="Rectangle 32"/>
          <p:cNvSpPr>
            <a:spLocks noChangeArrowheads="1"/>
          </p:cNvSpPr>
          <p:nvPr/>
        </p:nvSpPr>
        <p:spPr bwMode="auto">
          <a:xfrm>
            <a:off x="3962400" y="4648200"/>
            <a:ext cx="6858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" name="Rectangle 33"/>
          <p:cNvSpPr>
            <a:spLocks noChangeArrowheads="1"/>
          </p:cNvSpPr>
          <p:nvPr/>
        </p:nvSpPr>
        <p:spPr bwMode="auto">
          <a:xfrm>
            <a:off x="3124200" y="4572000"/>
            <a:ext cx="762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5" name="Rectangle 34"/>
          <p:cNvSpPr>
            <a:spLocks noChangeArrowheads="1"/>
          </p:cNvSpPr>
          <p:nvPr/>
        </p:nvSpPr>
        <p:spPr bwMode="auto">
          <a:xfrm>
            <a:off x="2819400" y="4191000"/>
            <a:ext cx="609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6" name="Rectangle 35"/>
          <p:cNvSpPr>
            <a:spLocks noChangeArrowheads="1"/>
          </p:cNvSpPr>
          <p:nvPr/>
        </p:nvSpPr>
        <p:spPr bwMode="auto">
          <a:xfrm>
            <a:off x="2819400" y="3505200"/>
            <a:ext cx="533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7" name="Rectangle 36"/>
          <p:cNvSpPr>
            <a:spLocks noChangeArrowheads="1"/>
          </p:cNvSpPr>
          <p:nvPr/>
        </p:nvSpPr>
        <p:spPr bwMode="auto">
          <a:xfrm>
            <a:off x="3276600" y="3124200"/>
            <a:ext cx="228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8" name="Rectangle 37"/>
          <p:cNvSpPr>
            <a:spLocks noChangeArrowheads="1"/>
          </p:cNvSpPr>
          <p:nvPr/>
        </p:nvSpPr>
        <p:spPr bwMode="auto">
          <a:xfrm>
            <a:off x="4648200" y="3048000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288" name="Picture 24" descr="dogey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743200"/>
            <a:ext cx="340836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Quadrant">
  <a:themeElements>
    <a:clrScheme name="Quadrant 2">
      <a:dk1>
        <a:srgbClr val="000000"/>
      </a:dk1>
      <a:lt1>
        <a:srgbClr val="FFFFFF"/>
      </a:lt1>
      <a:dk2>
        <a:srgbClr val="420000"/>
      </a:dk2>
      <a:lt2>
        <a:srgbClr val="660000"/>
      </a:lt2>
      <a:accent1>
        <a:srgbClr val="CCCC00"/>
      </a:accent1>
      <a:accent2>
        <a:srgbClr val="999966"/>
      </a:accent2>
      <a:accent3>
        <a:srgbClr val="FFFFFF"/>
      </a:accent3>
      <a:accent4>
        <a:srgbClr val="000000"/>
      </a:accent4>
      <a:accent5>
        <a:srgbClr val="E2E2AA"/>
      </a:accent5>
      <a:accent6>
        <a:srgbClr val="8A8A5C"/>
      </a:accent6>
      <a:hlink>
        <a:srgbClr val="996633"/>
      </a:hlink>
      <a:folHlink>
        <a:srgbClr val="993300"/>
      </a:folHlink>
    </a:clrScheme>
    <a:fontScheme name="Quadran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Quadrant</Template>
  <TotalTime>4406</TotalTime>
  <Words>1291</Words>
  <Application>Microsoft Office PowerPoint</Application>
  <PresentationFormat>On-screen Show (4:3)</PresentationFormat>
  <Paragraphs>136</Paragraphs>
  <Slides>20</Slides>
  <Notes>14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Quadrant</vt:lpstr>
      <vt:lpstr>Performing a Physical Exam</vt:lpstr>
      <vt:lpstr>The Procedure</vt:lpstr>
      <vt:lpstr>Which One Is It?</vt:lpstr>
      <vt:lpstr>Signalment &amp; History</vt:lpstr>
      <vt:lpstr>The Importance of Signalment &amp; History</vt:lpstr>
      <vt:lpstr>Initial Observations</vt:lpstr>
      <vt:lpstr>Vital Signs</vt:lpstr>
      <vt:lpstr>Where?</vt:lpstr>
      <vt:lpstr>Head &amp; Neck</vt:lpstr>
      <vt:lpstr>PowerPoint Presentation</vt:lpstr>
      <vt:lpstr>A Closer Look</vt:lpstr>
      <vt:lpstr>Trunk and Limbs</vt:lpstr>
      <vt:lpstr>Lameness Check Case Studies</vt:lpstr>
      <vt:lpstr>Lameness Check Case Studies</vt:lpstr>
      <vt:lpstr>Lameness Check Case Studies</vt:lpstr>
      <vt:lpstr>Respiratory Auscultation</vt:lpstr>
      <vt:lpstr>Cardiac Auscultation</vt:lpstr>
      <vt:lpstr>Abdomen</vt:lpstr>
      <vt:lpstr>Summary</vt:lpstr>
      <vt:lpstr>References</vt:lpstr>
    </vt:vector>
  </TitlesOfParts>
  <Company>Texas A&amp;M Veterinary Medicine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Interaction of Systems and the use of Signalment</dc:title>
  <dc:creator>TFernandez</dc:creator>
  <cp:lastModifiedBy>Hardy, Vince</cp:lastModifiedBy>
  <cp:revision>236</cp:revision>
  <dcterms:created xsi:type="dcterms:W3CDTF">2009-12-07T15:51:38Z</dcterms:created>
  <dcterms:modified xsi:type="dcterms:W3CDTF">2012-06-07T18:55:26Z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000800e009000000000001024120</vt:lpwstr>
  </property>
</Properties>
</file>